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9" r:id="rId2"/>
  </p:sldMasterIdLst>
  <p:notesMasterIdLst>
    <p:notesMasterId r:id="rId17"/>
  </p:notesMasterIdLst>
  <p:handoutMasterIdLst>
    <p:handoutMasterId r:id="rId18"/>
  </p:handoutMasterIdLst>
  <p:sldIdLst>
    <p:sldId id="269" r:id="rId3"/>
    <p:sldId id="256" r:id="rId4"/>
    <p:sldId id="261" r:id="rId5"/>
    <p:sldId id="257" r:id="rId6"/>
    <p:sldId id="259" r:id="rId7"/>
    <p:sldId id="258" r:id="rId8"/>
    <p:sldId id="263" r:id="rId9"/>
    <p:sldId id="265" r:id="rId10"/>
    <p:sldId id="260" r:id="rId11"/>
    <p:sldId id="271" r:id="rId12"/>
    <p:sldId id="270" r:id="rId13"/>
    <p:sldId id="273" r:id="rId14"/>
    <p:sldId id="276" r:id="rId15"/>
    <p:sldId id="275" r:id="rId16"/>
  </p:sldIdLst>
  <p:sldSz cx="14630400" cy="8229600"/>
  <p:notesSz cx="8229600" cy="146304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FF"/>
    <a:srgbClr val="FFCCFF"/>
    <a:srgbClr val="FFD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32" d="100"/>
          <a:sy n="32" d="100"/>
        </p:scale>
        <p:origin x="315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D6386C8A-04F5-8F9B-7102-9A99140994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C48A6404-F9FB-D9FD-8A42-85C5844DDF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DBF5A-B4D9-4C0F-B4E8-C0731AE9BA18}" type="datetimeFigureOut">
              <a:rPr lang="el-GR" smtClean="0"/>
              <a:t>5/5/2025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0A3469C-037C-4F64-4B36-F44103313C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2449A42-ED0F-1F91-ADAD-F99A4CABB4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07784-F198-401A-8D05-26C801D2804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3052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872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</p:spTree>
    <p:extLst>
      <p:ext uri="{BB962C8B-B14F-4D97-AF65-F5344CB8AC3E}">
        <p14:creationId xmlns:p14="http://schemas.microsoft.com/office/powerpoint/2010/main" val="1528725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Ελεύθερη σχεδίαση 6" title="κύκλος με γιρλάντα"/>
          <p:cNvSpPr/>
          <p:nvPr/>
        </p:nvSpPr>
        <p:spPr bwMode="auto">
          <a:xfrm>
            <a:off x="4268420" y="757124"/>
            <a:ext cx="6282690" cy="6275070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294227" y="1318065"/>
            <a:ext cx="12382102" cy="5273986"/>
          </a:xfrm>
        </p:spPr>
        <p:txBody>
          <a:bodyPr rtlCol="0" anchor="ctr">
            <a:noAutofit/>
          </a:bodyPr>
          <a:lstStyle>
            <a:lvl1pPr algn="ctr">
              <a:defRPr sz="12000" spc="960" baseline="0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2658054" y="7175036"/>
            <a:ext cx="9654448" cy="890735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1" i="0" cap="all" spc="480" baseline="0">
                <a:solidFill>
                  <a:schemeClr val="tx2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pPr rtl="0"/>
            <a:r>
              <a:rPr lang="el-GR" noProof="0"/>
              <a:t>Κάντε κλικ για να επεξεργαστείτε τον υπότιτλο του υποδείγματος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1294228" y="7650815"/>
            <a:ext cx="2795666" cy="418154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F0697787-9C39-4940-BCF0-799FDB0B1417}" type="datetime1">
              <a:rPr lang="el-GR" noProof="0" smtClean="0"/>
              <a:t>5/5/2025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5016398" y="7650815"/>
            <a:ext cx="4937760" cy="414955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10880662" y="7650815"/>
            <a:ext cx="2795668" cy="414955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el-GR" noProof="0" smtClean="0"/>
              <a:pPr/>
              <a:t>‹#›</a:t>
            </a:fld>
            <a:endParaRPr lang="el-GR" noProof="0" dirty="0"/>
          </a:p>
        </p:txBody>
      </p:sp>
      <p:sp>
        <p:nvSpPr>
          <p:cNvPr id="13" name="Ορθογώνιο 12" title="περίγραμμα αριστερού άκρου"/>
          <p:cNvSpPr/>
          <p:nvPr/>
        </p:nvSpPr>
        <p:spPr>
          <a:xfrm>
            <a:off x="0" y="0"/>
            <a:ext cx="340157" cy="822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586604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98FC15-C6AC-4475-B8E2-EC94D834FFCA}" type="datetime1">
              <a:rPr lang="el-GR" noProof="0" smtClean="0"/>
              <a:t>5/5/2025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04039439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891516" y="1288666"/>
            <a:ext cx="9824485" cy="4877552"/>
          </a:xfrm>
        </p:spPr>
        <p:txBody>
          <a:bodyPr rtlCol="0" anchor="b">
            <a:normAutofit/>
          </a:bodyPr>
          <a:lstStyle>
            <a:lvl1pPr>
              <a:defRPr sz="10080" spc="96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3891516" y="6191738"/>
            <a:ext cx="8420986" cy="1141362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 cap="all" spc="480" baseline="0">
                <a:solidFill>
                  <a:schemeClr val="accent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3883856" y="7650815"/>
            <a:ext cx="1792736" cy="41815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8EA31F3B-3223-4E71-AF77-D9CD3B1D8840}" type="datetime1">
              <a:rPr lang="el-GR" noProof="0" smtClean="0"/>
              <a:t>5/5/2025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6334877" y="7650815"/>
            <a:ext cx="4937760" cy="414955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11930921" y="7650815"/>
            <a:ext cx="1785079" cy="414955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el-GR" noProof="0" smtClean="0"/>
              <a:pPr/>
              <a:t>‹#›</a:t>
            </a:fld>
            <a:endParaRPr lang="el-GR" noProof="0" dirty="0"/>
          </a:p>
        </p:txBody>
      </p:sp>
      <p:grpSp>
        <p:nvGrpSpPr>
          <p:cNvPr id="7" name="Ομάδα 6" title="σχήμα αριστερής γιρλάντας"/>
          <p:cNvGrpSpPr/>
          <p:nvPr/>
        </p:nvGrpSpPr>
        <p:grpSpPr>
          <a:xfrm>
            <a:off x="0" y="0"/>
            <a:ext cx="3377566" cy="8229600"/>
            <a:chOff x="0" y="0"/>
            <a:chExt cx="2814638" cy="6858000"/>
          </a:xfrm>
        </p:grpSpPr>
        <p:sp>
          <p:nvSpPr>
            <p:cNvPr id="11" name="Ελεύθερη σχεδίαση 6" title="σχήμα αριστερής γιρλάντας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Ελεύθερη σχεδίαση 11" title="εσωτερική σειρά αριστερής γιρλάντας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165309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1508760" y="2743200"/>
            <a:ext cx="5760720" cy="4343400"/>
          </a:xfrm>
        </p:spPr>
        <p:txBody>
          <a:bodyPr rtlCol="0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7977355" y="2743200"/>
            <a:ext cx="5760720" cy="4343400"/>
          </a:xfrm>
        </p:spPr>
        <p:txBody>
          <a:bodyPr rtlCol="0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400F8C-F4F5-4CF1-B26F-B33683E6D1BA}" type="datetime1">
              <a:rPr lang="el-GR" noProof="0" smtClean="0"/>
              <a:t>5/5/2025</a:t>
            </a:fld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156208621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03274" y="457201"/>
            <a:ext cx="12207240" cy="1792220"/>
          </a:xfrm>
        </p:spPr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502014" y="2639560"/>
            <a:ext cx="5760720" cy="759035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2280" b="1" cap="all" spc="240" baseline="0">
                <a:solidFill>
                  <a:schemeClr val="tx2"/>
                </a:solidFill>
              </a:defRPr>
            </a:lvl1pPr>
            <a:lvl2pPr marL="548640" indent="0">
              <a:buNone/>
              <a:defRPr sz="228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1508760" y="3490922"/>
            <a:ext cx="5760720" cy="3595678"/>
          </a:xfrm>
        </p:spPr>
        <p:txBody>
          <a:bodyPr rtlCol="0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7960637" y="2639560"/>
            <a:ext cx="5760720" cy="759035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2280" b="1" cap="all" spc="240" baseline="0">
                <a:solidFill>
                  <a:schemeClr val="tx2"/>
                </a:solidFill>
              </a:defRPr>
            </a:lvl1pPr>
            <a:lvl2pPr marL="548640" indent="0">
              <a:buNone/>
              <a:defRPr sz="228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7960637" y="3490922"/>
            <a:ext cx="5760720" cy="3595678"/>
          </a:xfrm>
        </p:spPr>
        <p:txBody>
          <a:bodyPr rtlCol="0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514DE6-8F5E-41ED-974B-C98ADF34D1CC}" type="datetime1">
              <a:rPr lang="el-GR" noProof="0" smtClean="0"/>
              <a:t>5/5/2025</a:t>
            </a:fld>
            <a:endParaRPr lang="el-GR" noProof="0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64866063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1E665E-41B7-45DB-9C7E-16D2B7C86B56}" type="datetime1">
              <a:rPr lang="el-GR" noProof="0" smtClean="0"/>
              <a:t>5/5/2025</a:t>
            </a:fld>
            <a:endParaRPr lang="el-GR" noProof="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79328677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F7EBCF-20CD-4569-AF31-A820550F81E5}" type="datetime1">
              <a:rPr lang="el-GR" noProof="0" smtClean="0"/>
              <a:t>5/5/2025</a:t>
            </a:fld>
            <a:endParaRPr lang="el-GR" noProof="0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128881045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Ελεύθερη σχεδίαση 11" title="σχήμα φόντου δεξιάς γιρλάντας"/>
          <p:cNvSpPr/>
          <p:nvPr/>
        </p:nvSpPr>
        <p:spPr bwMode="auto">
          <a:xfrm>
            <a:off x="8867774" y="0"/>
            <a:ext cx="5762626" cy="82296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005461" y="548640"/>
            <a:ext cx="3710538" cy="1436005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2280" b="1" i="0" cap="all" spc="36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918061" y="1104452"/>
            <a:ext cx="7390102" cy="5982149"/>
          </a:xfrm>
        </p:spPr>
        <p:txBody>
          <a:bodyPr rtlCol="0"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0005463" y="2089603"/>
            <a:ext cx="3710538" cy="4996997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440"/>
              </a:spcBef>
              <a:buNone/>
              <a:defRPr sz="1920" baseline="0">
                <a:solidFill>
                  <a:schemeClr val="bg2"/>
                </a:solidFill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918062" y="7650815"/>
            <a:ext cx="1480026" cy="418154"/>
          </a:xfrm>
        </p:spPr>
        <p:txBody>
          <a:bodyPr rtlCol="0"/>
          <a:lstStyle/>
          <a:p>
            <a:pPr rtl="0"/>
            <a:fld id="{9CA9A9F2-3B48-4BCC-A773-04F853295273}" type="datetime1">
              <a:rPr lang="el-GR" noProof="0" smtClean="0"/>
              <a:t>5/5/2025</a:t>
            </a:fld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2524345" y="7650815"/>
            <a:ext cx="4178615" cy="414955"/>
          </a:xfrm>
        </p:spPr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829217" y="7650815"/>
            <a:ext cx="1478947" cy="414955"/>
          </a:xfrm>
        </p:spPr>
        <p:txBody>
          <a:bodyPr rtlCol="0"/>
          <a:lstStyle/>
          <a:p>
            <a:pPr rtl="0"/>
            <a:fld id="{71766878-3199-4EAB-94E7-2D6D11070E14}" type="slidenum">
              <a:rPr lang="el-GR" noProof="0" smtClean="0"/>
              <a:t>‹#›</a:t>
            </a:fld>
            <a:endParaRPr lang="el-GR" noProof="0" dirty="0"/>
          </a:p>
        </p:txBody>
      </p:sp>
      <p:sp>
        <p:nvSpPr>
          <p:cNvPr id="8" name="Ορθογώνιο 7" title="περίγραμμα αριστερού άκρου"/>
          <p:cNvSpPr/>
          <p:nvPr/>
        </p:nvSpPr>
        <p:spPr>
          <a:xfrm>
            <a:off x="0" y="0"/>
            <a:ext cx="340157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8145091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Σύμβολο κράτησης θέσης εικόνας 2"/>
          <p:cNvSpPr>
            <a:spLocks noGrp="1" noChangeAspect="1"/>
          </p:cNvSpPr>
          <p:nvPr>
            <p:ph type="pic" idx="1"/>
          </p:nvPr>
        </p:nvSpPr>
        <p:spPr>
          <a:xfrm>
            <a:off x="340157" y="1"/>
            <a:ext cx="8826702" cy="8229599"/>
          </a:xfrm>
        </p:spPr>
        <p:txBody>
          <a:bodyPr rtlCol="0"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rtl="0"/>
            <a:r>
              <a:rPr lang="el-GR" noProof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11" name="Ελεύθερη σχεδίαση 11" title="σχήμα φόντου δεξιάς γιρλάντας"/>
          <p:cNvSpPr/>
          <p:nvPr/>
        </p:nvSpPr>
        <p:spPr bwMode="auto">
          <a:xfrm>
            <a:off x="8867774" y="0"/>
            <a:ext cx="5762626" cy="82296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Ορθογώνιο 11" title="περίγραμμα αριστερού άκρου"/>
          <p:cNvSpPr/>
          <p:nvPr/>
        </p:nvSpPr>
        <p:spPr>
          <a:xfrm>
            <a:off x="0" y="0"/>
            <a:ext cx="340157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005460" y="548640"/>
            <a:ext cx="3710540" cy="1436004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2280" b="1" i="0" spc="36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0005460" y="2089603"/>
            <a:ext cx="3710540" cy="4996997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440"/>
              </a:spcBef>
              <a:buNone/>
              <a:defRPr sz="1920" baseline="0">
                <a:solidFill>
                  <a:schemeClr val="bg2"/>
                </a:solidFill>
              </a:defRPr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919140" y="7650815"/>
            <a:ext cx="1478947" cy="418154"/>
          </a:xfrm>
        </p:spPr>
        <p:txBody>
          <a:bodyPr rtlCol="0"/>
          <a:lstStyle/>
          <a:p>
            <a:pPr rtl="0"/>
            <a:fld id="{80B73FCD-F179-445D-B10A-65F9050CF527}" type="datetime1">
              <a:rPr lang="el-GR" noProof="0" smtClean="0"/>
              <a:t>5/5/2025</a:t>
            </a:fld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2524345" y="7650815"/>
            <a:ext cx="4178614" cy="414955"/>
          </a:xfrm>
        </p:spPr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825082" y="7650815"/>
            <a:ext cx="1481328" cy="414955"/>
          </a:xfrm>
        </p:spPr>
        <p:txBody>
          <a:bodyPr rtlCol="0"/>
          <a:lstStyle/>
          <a:p>
            <a:pPr rtl="0"/>
            <a:fld id="{71766878-3199-4EAB-94E7-2D6D11070E14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07708246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EB38CF-4307-46A1-9051-15537AED286A}" type="datetime1">
              <a:rPr lang="el-GR" noProof="0" smtClean="0"/>
              <a:t>5/5/2025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60564418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12079585" y="458863"/>
            <a:ext cx="1790558" cy="6720485"/>
          </a:xfrm>
        </p:spPr>
        <p:txBody>
          <a:bodyPr vert="eaVert"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1508761" y="458863"/>
            <a:ext cx="10071102" cy="6720486"/>
          </a:xfrm>
        </p:spPr>
        <p:txBody>
          <a:bodyPr vert="eaVert" rtlCol="0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6FC4AA-FDED-48AF-B12F-1DE6ABDBD86C}" type="datetime1">
              <a:rPr lang="el-GR" noProof="0" smtClean="0"/>
              <a:t>5/5/2025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47683499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275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1000"/>
                <a:lumOff val="59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τίτλου 1"/>
          <p:cNvSpPr>
            <a:spLocks noGrp="1"/>
          </p:cNvSpPr>
          <p:nvPr>
            <p:ph type="title"/>
          </p:nvPr>
        </p:nvSpPr>
        <p:spPr>
          <a:xfrm>
            <a:off x="1502014" y="458862"/>
            <a:ext cx="12213986" cy="17905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l-GR" noProof="0" dirty="0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502014" y="2743202"/>
            <a:ext cx="12213986" cy="4312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l-GR" noProof="0" dirty="0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1502014" y="7650815"/>
            <a:ext cx="2795666" cy="4181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FF737B2F-4ECF-4CF1-829C-9EB994A34142}" type="datetime1">
              <a:rPr lang="el-GR" noProof="0" smtClean="0"/>
              <a:t>5/5/2025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846320" y="7650815"/>
            <a:ext cx="4937760" cy="414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332722" y="7650815"/>
            <a:ext cx="3383279" cy="414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1766878-3199-4EAB-94E7-2D6D11070E14}" type="slidenum">
              <a:rPr lang="el-GR" noProof="0" smtClean="0"/>
              <a:pPr/>
              <a:t>‹#›</a:t>
            </a:fld>
            <a:endParaRPr lang="el-GR" noProof="0" dirty="0"/>
          </a:p>
        </p:txBody>
      </p:sp>
      <p:sp>
        <p:nvSpPr>
          <p:cNvPr id="11" name="Ελεύθερη σχεδίαση 6" title="Αριστερή άκρη γιρλάντας"/>
          <p:cNvSpPr/>
          <p:nvPr/>
        </p:nvSpPr>
        <p:spPr bwMode="auto">
          <a:xfrm>
            <a:off x="1" y="0"/>
            <a:ext cx="1062990" cy="82296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Ορθογώνιο 11" title="περίγραμμα δεξιού άκρου"/>
          <p:cNvSpPr/>
          <p:nvPr/>
        </p:nvSpPr>
        <p:spPr>
          <a:xfrm>
            <a:off x="14290243" y="0"/>
            <a:ext cx="340157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8923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6120" kern="1200" cap="all" spc="24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Gill Sans MT" panose="020B0502020104020203" pitchFamily="34" charset="0"/>
        <a:buChar char="–"/>
        <a:defRPr sz="216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192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Gill Sans MT" panose="020B0502020104020203" pitchFamily="34" charset="0"/>
        <a:buChar char="–"/>
        <a:defRPr sz="168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168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Gill Sans MT" panose="020B0502020104020203" pitchFamily="34" charset="0"/>
        <a:buChar char="–"/>
        <a:defRPr sz="168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168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Gill Sans MT" panose="020B0502020104020203" pitchFamily="34" charset="0"/>
        <a:buChar char="–"/>
        <a:defRPr sz="168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110000"/>
        </a:lnSpc>
        <a:spcBef>
          <a:spcPts val="840"/>
        </a:spcBef>
        <a:buClr>
          <a:schemeClr val="tx2"/>
        </a:buClr>
        <a:buFont typeface="Arial" panose="020B0604020202020204" pitchFamily="34" charset="0"/>
        <a:buChar char="•"/>
        <a:defRPr sz="168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2741/844/347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play/1692/673/357" TargetMode="External"/><Relationship Id="rId3" Type="http://schemas.openxmlformats.org/officeDocument/2006/relationships/hyperlink" Target="https://www.moh.gov.gr/" TargetMode="External"/><Relationship Id="rId7" Type="http://schemas.openxmlformats.org/officeDocument/2006/relationships/hyperlink" Target="https://wordwall.net/play/2741/844/347" TargetMode="External"/><Relationship Id="rId2" Type="http://schemas.openxmlformats.org/officeDocument/2006/relationships/hyperlink" Target="https://eody.gov.gr/" TargetMode="Externa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youtube.com/watch?v=v8DOGYAGSY4&amp;list=PLWoB7XbIlYoLzgJ5mj9FyQSAerRZWb2LB&amp;t=6s" TargetMode="External"/><Relationship Id="rId5" Type="http://schemas.openxmlformats.org/officeDocument/2006/relationships/hyperlink" Target="https://www.paidiatros.com/prolipsi/asfalia/sea-safety" TargetMode="External"/><Relationship Id="rId4" Type="http://schemas.openxmlformats.org/officeDocument/2006/relationships/hyperlink" Target="https://safewatersports.com/images/Documents/&#917;&#922;&#928;&#913;&#921;&#916;&#917;&#933;&#932;&#921;&#922;&#927;%20&#934;&#933;&#923;&#923;&#913;&#916;&#921;&#927;_L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0">
            <a:extLst>
              <a:ext uri="{FF2B5EF4-FFF2-40B4-BE49-F238E27FC236}">
                <a16:creationId xmlns:a16="http://schemas.microsoft.com/office/drawing/2014/main" id="{E70DBA07-BD84-BE72-151D-CE16E8031764}"/>
              </a:ext>
            </a:extLst>
          </p:cNvPr>
          <p:cNvSpPr/>
          <p:nvPr/>
        </p:nvSpPr>
        <p:spPr>
          <a:xfrm>
            <a:off x="7177176" y="1480215"/>
            <a:ext cx="6866627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5500"/>
              </a:lnSpc>
              <a:buNone/>
            </a:pPr>
            <a:r>
              <a:rPr lang="el-GR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Παίζω στη Θάλασσα με Ασφάλεια!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4A77E5BC-E42B-5CA9-683A-40A3B9DBB5D2}"/>
              </a:ext>
            </a:extLst>
          </p:cNvPr>
          <p:cNvSpPr/>
          <p:nvPr/>
        </p:nvSpPr>
        <p:spPr>
          <a:xfrm>
            <a:off x="7177176" y="3284476"/>
            <a:ext cx="6866627" cy="9165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5500"/>
              </a:lnSpc>
              <a:buNone/>
            </a:pPr>
            <a:r>
              <a:rPr lang="el-G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Οι Κανόνες του Παιχνιδιού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510BE543-1D1D-FC87-F03A-D801082DA1F6}"/>
              </a:ext>
            </a:extLst>
          </p:cNvPr>
          <p:cNvCxnSpPr>
            <a:cxnSpLocks/>
          </p:cNvCxnSpPr>
          <p:nvPr/>
        </p:nvCxnSpPr>
        <p:spPr>
          <a:xfrm>
            <a:off x="8315863" y="3122764"/>
            <a:ext cx="572794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Ομάδα 13">
            <a:extLst>
              <a:ext uri="{FF2B5EF4-FFF2-40B4-BE49-F238E27FC236}">
                <a16:creationId xmlns:a16="http://schemas.microsoft.com/office/drawing/2014/main" id="{EF155B86-6F75-F34B-5981-C811A4C0CB3B}"/>
              </a:ext>
            </a:extLst>
          </p:cNvPr>
          <p:cNvGrpSpPr>
            <a:grpSpLocks noChangeAspect="1"/>
          </p:cNvGrpSpPr>
          <p:nvPr/>
        </p:nvGrpSpPr>
        <p:grpSpPr>
          <a:xfrm>
            <a:off x="1062423" y="1741201"/>
            <a:ext cx="7460475" cy="5214187"/>
            <a:chOff x="1079676" y="1516912"/>
            <a:chExt cx="7736518" cy="5407116"/>
          </a:xfrm>
        </p:grpSpPr>
        <p:pic>
          <p:nvPicPr>
            <p:cNvPr id="12" name="Image 0" descr="preencoded.png">
              <a:extLst>
                <a:ext uri="{FF2B5EF4-FFF2-40B4-BE49-F238E27FC236}">
                  <a16:creationId xmlns:a16="http://schemas.microsoft.com/office/drawing/2014/main" id="{BD3FF8F3-4C6C-6F17-CE42-BA4B64DE3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9676" y="4186752"/>
              <a:ext cx="2856270" cy="1954218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C6ED15D-8147-58B5-3190-80B41E926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7373" y="3502731"/>
              <a:ext cx="3183607" cy="3183607"/>
            </a:xfrm>
            <a:prstGeom prst="rect">
              <a:avLst/>
            </a:prstGeom>
          </p:spPr>
        </p:pic>
        <p:pic>
          <p:nvPicPr>
            <p:cNvPr id="2" name="Image 0">
              <a:extLst>
                <a:ext uri="{FF2B5EF4-FFF2-40B4-BE49-F238E27FC236}">
                  <a16:creationId xmlns:a16="http://schemas.microsoft.com/office/drawing/2014/main" id="{93C2EB4D-FAFE-B731-BBE9-CB315258A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3742" y="1516912"/>
              <a:ext cx="2684006" cy="2684006"/>
            </a:xfrm>
            <a:prstGeom prst="rect">
              <a:avLst/>
            </a:prstGeom>
          </p:spPr>
        </p:pic>
        <p:pic>
          <p:nvPicPr>
            <p:cNvPr id="13" name="Image 1" descr="preencoded.png">
              <a:extLst>
                <a:ext uri="{FF2B5EF4-FFF2-40B4-BE49-F238E27FC236}">
                  <a16:creationId xmlns:a16="http://schemas.microsoft.com/office/drawing/2014/main" id="{33AC902A-3173-22CC-FA6F-4F6B65A32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69421" y="4207949"/>
              <a:ext cx="2446773" cy="2716079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44C6420-5621-8C78-9180-BA4B65591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13230"/>
            <a:stretch/>
          </p:blipFill>
          <p:spPr>
            <a:xfrm>
              <a:off x="4167747" y="1991515"/>
              <a:ext cx="2856270" cy="2478389"/>
            </a:xfrm>
            <a:prstGeom prst="rect">
              <a:avLst/>
            </a:prstGeom>
          </p:spPr>
        </p:pic>
      </p:grpSp>
      <p:sp>
        <p:nvSpPr>
          <p:cNvPr id="15" name="Text 0">
            <a:extLst>
              <a:ext uri="{FF2B5EF4-FFF2-40B4-BE49-F238E27FC236}">
                <a16:creationId xmlns:a16="http://schemas.microsoft.com/office/drawing/2014/main" id="{2F3D5240-7D4C-7A30-D95C-F914833EB517}"/>
              </a:ext>
            </a:extLst>
          </p:cNvPr>
          <p:cNvSpPr/>
          <p:nvPr/>
        </p:nvSpPr>
        <p:spPr>
          <a:xfrm>
            <a:off x="9005977" y="7194401"/>
            <a:ext cx="5037826" cy="9165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spcBef>
                <a:spcPts val="400"/>
              </a:spcBef>
              <a:spcAft>
                <a:spcPts val="400"/>
              </a:spcAft>
              <a:buNone/>
            </a:pPr>
            <a:r>
              <a:rPr lang="el-GR" sz="2400" dirty="0">
                <a:solidFill>
                  <a:srgbClr val="0070C0"/>
                </a:solidFill>
                <a:latin typeface="Comic Sans MS" panose="030F0702030302020204" pitchFamily="66" charset="0"/>
                <a:ea typeface="Source Serif Pro Semi Bold" pitchFamily="34" charset="-122"/>
              </a:rPr>
              <a:t>Ελεωνόρα Σταυράκη</a:t>
            </a:r>
          </a:p>
          <a:p>
            <a:pPr marL="0" indent="0" algn="r">
              <a:spcBef>
                <a:spcPts val="400"/>
              </a:spcBef>
              <a:spcAft>
                <a:spcPts val="400"/>
              </a:spcAft>
              <a:buNone/>
            </a:pPr>
            <a:r>
              <a:rPr lang="el-GR" sz="2000" dirty="0">
                <a:solidFill>
                  <a:srgbClr val="0070C0"/>
                </a:solidFill>
                <a:latin typeface="Comic Sans MS" panose="030F0702030302020204" pitchFamily="66" charset="0"/>
                <a:ea typeface="Source Serif Pro Semi Bold" pitchFamily="34" charset="-122"/>
              </a:rPr>
              <a:t>Επόπτρια Δημόσιας Υγείας</a:t>
            </a:r>
          </a:p>
        </p:txBody>
      </p:sp>
    </p:spTree>
    <p:extLst>
      <p:ext uri="{BB962C8B-B14F-4D97-AF65-F5344CB8AC3E}">
        <p14:creationId xmlns:p14="http://schemas.microsoft.com/office/powerpoint/2010/main" val="2356031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Κίνδυνοι στη θάλασσα Εκπαιδευτικό βίντεο για παιδιά720p">
            <a:hlinkClick r:id="" action="ppaction://media"/>
            <a:extLst>
              <a:ext uri="{FF2B5EF4-FFF2-40B4-BE49-F238E27FC236}">
                <a16:creationId xmlns:a16="http://schemas.microsoft.com/office/drawing/2014/main" id="{6C54C66E-FB2C-7C1B-436B-CA3EAAA3F2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736" y="74402"/>
            <a:ext cx="13278928" cy="746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0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242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E5C104B4-838F-0730-8268-5EBFEFC7E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363" y="2150853"/>
            <a:ext cx="5188837" cy="3927894"/>
          </a:xfrm>
          <a:prstGeom prst="rect">
            <a:avLst/>
          </a:prstGeom>
        </p:spPr>
      </p:pic>
      <p:sp>
        <p:nvSpPr>
          <p:cNvPr id="8" name="Text 0">
            <a:extLst>
              <a:ext uri="{FF2B5EF4-FFF2-40B4-BE49-F238E27FC236}">
                <a16:creationId xmlns:a16="http://schemas.microsoft.com/office/drawing/2014/main" id="{C625AB7B-CE8D-994D-B39A-C0BBDFE312EB}"/>
              </a:ext>
            </a:extLst>
          </p:cNvPr>
          <p:cNvSpPr/>
          <p:nvPr/>
        </p:nvSpPr>
        <p:spPr>
          <a:xfrm>
            <a:off x="2126363" y="666620"/>
            <a:ext cx="9096345" cy="851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l-GR" sz="4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Παίζω στη Θάλασσα με Ασφάλεια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!</a:t>
            </a:r>
            <a:endParaRPr lang="en-US" sz="4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1157FB-6BCF-676D-F5BA-70B329E5445A}"/>
              </a:ext>
            </a:extLst>
          </p:cNvPr>
          <p:cNvSpPr txBox="1"/>
          <p:nvPr/>
        </p:nvSpPr>
        <p:spPr>
          <a:xfrm>
            <a:off x="2126363" y="6195587"/>
            <a:ext cx="5188837" cy="1257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10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 online</a:t>
            </a:r>
            <a:r>
              <a:rPr lang="el-GR" sz="2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 ερωτήσεις πολλαπλής επιλογής. </a:t>
            </a: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Κάντε κλικ στο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Start </a:t>
            </a:r>
            <a:r>
              <a:rPr lang="el-GR" sz="2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για να αρχίσει.</a:t>
            </a: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Επιλέξτε τη σωστή για να προχωρήσετε!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Source Serif Pro Semi Bold" pitchFamily="34" charset="-122"/>
              <a:cs typeface="+mn-cs"/>
            </a:endParaRPr>
          </a:p>
        </p:txBody>
      </p:sp>
      <p:pic>
        <p:nvPicPr>
          <p:cNvPr id="11" name="Εικόνα 10">
            <a:hlinkClick r:id="rId3" tooltip="Κάντε κλικ για να αρχίσει το κουίζ!"/>
            <a:extLst>
              <a:ext uri="{FF2B5EF4-FFF2-40B4-BE49-F238E27FC236}">
                <a16:creationId xmlns:a16="http://schemas.microsoft.com/office/drawing/2014/main" id="{213DD0C6-C22E-3CF1-0F31-E1267FEC8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452" y="3429000"/>
            <a:ext cx="139065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34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5E728-E9A3-41BD-417F-D7C0F27D5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7">
            <a:extLst>
              <a:ext uri="{FF2B5EF4-FFF2-40B4-BE49-F238E27FC236}">
                <a16:creationId xmlns:a16="http://schemas.microsoft.com/office/drawing/2014/main" id="{E331FC28-39E6-137F-08B6-911B1695DE85}"/>
              </a:ext>
            </a:extLst>
          </p:cNvPr>
          <p:cNvSpPr/>
          <p:nvPr/>
        </p:nvSpPr>
        <p:spPr>
          <a:xfrm>
            <a:off x="1242204" y="1675721"/>
            <a:ext cx="8885207" cy="982081"/>
          </a:xfrm>
          <a:prstGeom prst="roundRect">
            <a:avLst>
              <a:gd name="adj" fmla="val 1611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8" name="Text 0">
            <a:extLst>
              <a:ext uri="{FF2B5EF4-FFF2-40B4-BE49-F238E27FC236}">
                <a16:creationId xmlns:a16="http://schemas.microsoft.com/office/drawing/2014/main" id="{9F00C3E3-5B15-9083-8507-CC0F4E8F5B7A}"/>
              </a:ext>
            </a:extLst>
          </p:cNvPr>
          <p:cNvSpPr/>
          <p:nvPr/>
        </p:nvSpPr>
        <p:spPr>
          <a:xfrm>
            <a:off x="1384489" y="666620"/>
            <a:ext cx="9096345" cy="851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l-GR" sz="4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Παίζω στη Θάλασσα με Ασφάλεια</a:t>
            </a:r>
            <a:r>
              <a:rPr lang="en-US" sz="4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!</a:t>
            </a:r>
            <a:endParaRPr lang="en-US" sz="4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C4E8D366-1E99-EFBC-D2FD-894012D5EC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821"/>
          <a:stretch/>
        </p:blipFill>
        <p:spPr>
          <a:xfrm>
            <a:off x="876300" y="3334652"/>
            <a:ext cx="12877800" cy="449813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1662A36-4532-5382-008C-98F58613A9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95183" y="456624"/>
            <a:ext cx="2758836" cy="3420278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3E06EB3E-F627-EE67-A175-EACAA9A1760E}"/>
              </a:ext>
            </a:extLst>
          </p:cNvPr>
          <p:cNvSpPr/>
          <p:nvPr/>
        </p:nvSpPr>
        <p:spPr>
          <a:xfrm>
            <a:off x="1384488" y="1740948"/>
            <a:ext cx="9096345" cy="851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l-GR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Συμπληρώστε τα κενά στο παρακάτω κείμενο, χρησιμοποιώντας  τις λέξεις που βρίσκονται στο χρωματισμό πλαίσιο.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623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ACC2E-8BAB-FF8E-4340-58E94488B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0">
            <a:extLst>
              <a:ext uri="{FF2B5EF4-FFF2-40B4-BE49-F238E27FC236}">
                <a16:creationId xmlns:a16="http://schemas.microsoft.com/office/drawing/2014/main" id="{7B22FB31-75BC-7AD2-C113-9E889870D332}"/>
              </a:ext>
            </a:extLst>
          </p:cNvPr>
          <p:cNvSpPr/>
          <p:nvPr/>
        </p:nvSpPr>
        <p:spPr>
          <a:xfrm>
            <a:off x="1380228" y="649368"/>
            <a:ext cx="4093025" cy="6463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l-GR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Πηγές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A42A9-06CA-1A70-46A3-21C68142D337}"/>
              </a:ext>
            </a:extLst>
          </p:cNvPr>
          <p:cNvSpPr txBox="1"/>
          <p:nvPr/>
        </p:nvSpPr>
        <p:spPr>
          <a:xfrm>
            <a:off x="1380228" y="1678434"/>
            <a:ext cx="7315200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l-GR" sz="1800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https://eody.gov.gr</a:t>
            </a:r>
            <a:endParaRPr lang="el-GR" sz="1600" dirty="0">
              <a:solidFill>
                <a:srgbClr val="0070C0"/>
              </a:solidFill>
              <a:effectLst/>
              <a:latin typeface="Comic Sans MS" panose="030F0702030302020204" pitchFamily="66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l-GR" sz="1800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https://www.moh.gov.gr</a:t>
            </a:r>
            <a:endParaRPr lang="el-GR" sz="1600" dirty="0">
              <a:solidFill>
                <a:srgbClr val="0070C0"/>
              </a:solidFill>
              <a:effectLst/>
              <a:latin typeface="Comic Sans MS" panose="030F0702030302020204" pitchFamily="66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spcAft>
                <a:spcPts val="1000"/>
              </a:spcAft>
              <a:buNone/>
            </a:pPr>
            <a:r>
              <a:rPr lang="el-GR" sz="1800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https://safewatersports.com/images/Documents/ΕΚΠΑΙΔΕΥΤΙΚΟ ΦΥΛΛΑΔΙΟ_L.pdf</a:t>
            </a:r>
            <a:endParaRPr lang="el-GR" sz="1800" dirty="0">
              <a:solidFill>
                <a:srgbClr val="0070C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https://www.paidiatros.com/prolipsi/asfalia/sea-safety</a:t>
            </a:r>
            <a:r>
              <a:rPr lang="el-GR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0070C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l-GR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https://www.youtube.com/watch?v=v8DOGYAGSY4&amp;list=PLWoB7XbIlYoLzgJ5mj9FyQSAerRZWb2LB&amp;t=6s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el-GR" dirty="0">
              <a:solidFill>
                <a:srgbClr val="0070C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https://wordwall.net/play/2741/844/347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l-GR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https://wordwall.net/play/1692/673/357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el-GR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4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4A034-C4C6-7360-392B-60A2FD81D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Ομάδα 13">
            <a:extLst>
              <a:ext uri="{FF2B5EF4-FFF2-40B4-BE49-F238E27FC236}">
                <a16:creationId xmlns:a16="http://schemas.microsoft.com/office/drawing/2014/main" id="{F1FA99CB-128D-68A6-1C99-834B7063D4B2}"/>
              </a:ext>
            </a:extLst>
          </p:cNvPr>
          <p:cNvGrpSpPr>
            <a:grpSpLocks noChangeAspect="1"/>
          </p:cNvGrpSpPr>
          <p:nvPr/>
        </p:nvGrpSpPr>
        <p:grpSpPr>
          <a:xfrm>
            <a:off x="7218822" y="1784321"/>
            <a:ext cx="7070826" cy="4941858"/>
            <a:chOff x="1079676" y="1516912"/>
            <a:chExt cx="7736518" cy="5407116"/>
          </a:xfrm>
        </p:grpSpPr>
        <p:pic>
          <p:nvPicPr>
            <p:cNvPr id="12" name="Image 0" descr="preencoded.png">
              <a:extLst>
                <a:ext uri="{FF2B5EF4-FFF2-40B4-BE49-F238E27FC236}">
                  <a16:creationId xmlns:a16="http://schemas.microsoft.com/office/drawing/2014/main" id="{F7794B27-495C-D69E-E9E9-1ED1E9A13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79676" y="4186752"/>
              <a:ext cx="2856270" cy="1954218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A908BA2-80F5-7229-6501-E82A76625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77373" y="3502731"/>
              <a:ext cx="3183607" cy="3183607"/>
            </a:xfrm>
            <a:prstGeom prst="rect">
              <a:avLst/>
            </a:prstGeom>
          </p:spPr>
        </p:pic>
        <p:pic>
          <p:nvPicPr>
            <p:cNvPr id="2" name="Image 0">
              <a:extLst>
                <a:ext uri="{FF2B5EF4-FFF2-40B4-BE49-F238E27FC236}">
                  <a16:creationId xmlns:a16="http://schemas.microsoft.com/office/drawing/2014/main" id="{2FC151CE-8A61-0B81-E697-346D2BE7F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83742" y="1516912"/>
              <a:ext cx="2684006" cy="2684006"/>
            </a:xfrm>
            <a:prstGeom prst="rect">
              <a:avLst/>
            </a:prstGeom>
          </p:spPr>
        </p:pic>
        <p:pic>
          <p:nvPicPr>
            <p:cNvPr id="13" name="Image 1" descr="preencoded.png">
              <a:extLst>
                <a:ext uri="{FF2B5EF4-FFF2-40B4-BE49-F238E27FC236}">
                  <a16:creationId xmlns:a16="http://schemas.microsoft.com/office/drawing/2014/main" id="{4C7359E3-1BA1-DD36-9AF7-8E61B032A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369421" y="4207949"/>
              <a:ext cx="2446773" cy="2716079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2DD5051-A8ED-6477-3914-4C676CC9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b="13230"/>
            <a:stretch/>
          </p:blipFill>
          <p:spPr>
            <a:xfrm>
              <a:off x="4167747" y="1991515"/>
              <a:ext cx="2856270" cy="2478389"/>
            </a:xfrm>
            <a:prstGeom prst="rect">
              <a:avLst/>
            </a:prstGeom>
          </p:spPr>
        </p:pic>
      </p:grpSp>
      <p:sp>
        <p:nvSpPr>
          <p:cNvPr id="15" name="Text 0">
            <a:extLst>
              <a:ext uri="{FF2B5EF4-FFF2-40B4-BE49-F238E27FC236}">
                <a16:creationId xmlns:a16="http://schemas.microsoft.com/office/drawing/2014/main" id="{1E33F468-0160-784E-ED06-375CAEA85DE6}"/>
              </a:ext>
            </a:extLst>
          </p:cNvPr>
          <p:cNvSpPr/>
          <p:nvPr/>
        </p:nvSpPr>
        <p:spPr>
          <a:xfrm>
            <a:off x="9005977" y="7194401"/>
            <a:ext cx="5037826" cy="9165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spcBef>
                <a:spcPts val="400"/>
              </a:spcBef>
              <a:spcAft>
                <a:spcPts val="400"/>
              </a:spcAft>
              <a:buNone/>
            </a:pPr>
            <a:r>
              <a:rPr lang="el-G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Ελεωνόρα Σταυράκη</a:t>
            </a:r>
          </a:p>
          <a:p>
            <a:pPr marL="0" indent="0" algn="r">
              <a:spcBef>
                <a:spcPts val="400"/>
              </a:spcBef>
              <a:spcAft>
                <a:spcPts val="400"/>
              </a:spcAft>
              <a:buNone/>
            </a:pPr>
            <a:r>
              <a:rPr lang="el-GR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Επόπτρια Δημόσιας Υγείας</a:t>
            </a:r>
          </a:p>
        </p:txBody>
      </p:sp>
      <p:sp>
        <p:nvSpPr>
          <p:cNvPr id="5" name="13 - Οριζόντιος πάπυρος">
            <a:extLst>
              <a:ext uri="{FF2B5EF4-FFF2-40B4-BE49-F238E27FC236}">
                <a16:creationId xmlns:a16="http://schemas.microsoft.com/office/drawing/2014/main" id="{606DD123-5629-32F8-AA47-1BD984DA54D9}"/>
              </a:ext>
            </a:extLst>
          </p:cNvPr>
          <p:cNvSpPr/>
          <p:nvPr/>
        </p:nvSpPr>
        <p:spPr>
          <a:xfrm>
            <a:off x="1242206" y="2676350"/>
            <a:ext cx="5724992" cy="3096166"/>
          </a:xfrm>
          <a:prstGeom prst="horizontalScroll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ΕΥΧΑΡΙΣΤΩ ΠΟΛΥ ΓΙΑ ΤΗΝ ΠΡΟΣΟΧΗ ΣΑΣ!!!</a:t>
            </a:r>
          </a:p>
        </p:txBody>
      </p:sp>
    </p:spTree>
    <p:extLst>
      <p:ext uri="{BB962C8B-B14F-4D97-AF65-F5344CB8AC3E}">
        <p14:creationId xmlns:p14="http://schemas.microsoft.com/office/powerpoint/2010/main" val="3386048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796113"/>
            <a:ext cx="773693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Ασφάλεια στη Θάλασσα: </a:t>
            </a:r>
            <a:endParaRPr lang="el-GR" sz="4400" dirty="0">
              <a:solidFill>
                <a:srgbClr val="D73A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Source Serif Pro Semi Bold" pitchFamily="34" charset="-122"/>
              <a:cs typeface="Source Serif Pro Semi Bold" pitchFamily="34" charset="-120"/>
            </a:endParaRPr>
          </a:p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Οι</a:t>
            </a:r>
            <a:r>
              <a:rPr lang="en-US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 Κανόνες </a:t>
            </a:r>
            <a:r>
              <a:rPr lang="en-US" sz="4400" dirty="0" err="1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του</a:t>
            </a:r>
            <a:r>
              <a:rPr lang="en-US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 Πα</a:t>
            </a:r>
            <a:r>
              <a:rPr lang="en-US" sz="4400" dirty="0" err="1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ιχνιδιού</a:t>
            </a:r>
            <a:r>
              <a:rPr lang="el-GR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!!</a:t>
            </a:r>
            <a:r>
              <a:rPr lang="en-US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!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37723" y="2613132"/>
            <a:ext cx="7736933" cy="1044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Η θάλασσα είναι διασκέδαση. </a:t>
            </a:r>
            <a:r>
              <a:rPr lang="el-GR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Όμως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 πρέπει να είμαστε προσεκτικοί</a:t>
            </a:r>
            <a:r>
              <a:rPr lang="el-GR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!!!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837724" y="5841921"/>
            <a:ext cx="382905" cy="382905"/>
          </a:xfrm>
          <a:prstGeom prst="roundRect">
            <a:avLst>
              <a:gd name="adj" fmla="val 2387820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E8B6DB41-22B3-0121-90FB-B03A4FB28C69}"/>
              </a:ext>
            </a:extLst>
          </p:cNvPr>
          <p:cNvSpPr/>
          <p:nvPr/>
        </p:nvSpPr>
        <p:spPr>
          <a:xfrm>
            <a:off x="837724" y="3994029"/>
            <a:ext cx="7736933" cy="36317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l-GR" sz="2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Ο πιο σημαντικός κανόνας: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Στη θάλασσα και κοντά στο νερό, είμαστε </a:t>
            </a:r>
            <a:r>
              <a:rPr lang="el-GR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ΠΑΝΤΑ</a:t>
            </a: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 μαζί με κάποιον «μεγάλο» (μαμά, μπαμπά, μεγάλο αδερφό/ή, γιαγιά, παππού, μεγαλύτερα ξαδέρφια ή φίλους/</a:t>
            </a:r>
            <a:r>
              <a:rPr lang="el-G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ες</a:t>
            </a: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)! </a:t>
            </a:r>
          </a:p>
          <a:p>
            <a:pPr marL="342900" indent="-3429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Οι </a:t>
            </a: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γονείς</a:t>
            </a: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 είναι οι </a:t>
            </a: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καλύτεροί μας φίλοι </a:t>
            </a: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στη θάλασσα! Μας </a:t>
            </a: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βοηθάνε</a:t>
            </a: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 να μένουμε </a:t>
            </a: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ασφαλείς</a:t>
            </a: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!</a:t>
            </a:r>
          </a:p>
          <a:p>
            <a:pPr marL="342900" indent="-3429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Δεν πάμε </a:t>
            </a: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ΠΟΤΕ</a:t>
            </a:r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 μόνοι μας!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24124" y="4677790"/>
            <a:ext cx="610088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3600" dirty="0">
                <a:solidFill>
                  <a:srgbClr val="D73AD7"/>
                </a:solidFill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Τι Σημαίνουν οι Σημαίες;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324124" y="5409953"/>
            <a:ext cx="3614618" cy="1447924"/>
          </a:xfrm>
          <a:prstGeom prst="roundRect">
            <a:avLst>
              <a:gd name="adj" fmla="val 572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71059" y="550463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Πράσινη Σημαία</a:t>
            </a: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71059" y="6000170"/>
            <a:ext cx="31207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Ασφαλές για κολύμβηση. Μπορούμε να κολυμπήσουμε!</a:t>
            </a:r>
            <a:endParaRPr lang="en-US" sz="1850" dirty="0">
              <a:latin typeface="Comic Sans MS" panose="030F0702030302020204" pitchFamily="66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178058" y="5409953"/>
            <a:ext cx="3614618" cy="1447924"/>
          </a:xfrm>
          <a:prstGeom prst="roundRect">
            <a:avLst>
              <a:gd name="adj" fmla="val 572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24993" y="550463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Κίτρινη Σημαία</a:t>
            </a: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424993" y="6000170"/>
            <a:ext cx="31207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Προσοχή! Κολυμπάμε μόνο κοντά στην ακτή.</a:t>
            </a:r>
            <a:endParaRPr lang="en-US" sz="1850" dirty="0">
              <a:latin typeface="Comic Sans MS" panose="030F0702030302020204" pitchFamily="66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324124" y="7033573"/>
            <a:ext cx="7468553" cy="982081"/>
          </a:xfrm>
          <a:prstGeom prst="roundRect">
            <a:avLst>
              <a:gd name="adj" fmla="val 7326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71059" y="711983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Κόκκινη Σημαία</a:t>
            </a: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571059" y="7615377"/>
            <a:ext cx="697468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Κίνδυνος! </a:t>
            </a:r>
            <a:r>
              <a:rPr lang="en-US" sz="1850" dirty="0"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Δ</a:t>
            </a:r>
            <a:r>
              <a:rPr lang="el-GR" sz="1850" dirty="0"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ΕΝ</a:t>
            </a:r>
            <a:r>
              <a:rPr lang="en-US" sz="1850" dirty="0"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85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μπαίνουμε στη θάλασσα.</a:t>
            </a:r>
            <a:endParaRPr lang="en-US" sz="1850" dirty="0">
              <a:latin typeface="Comic Sans MS" panose="030F0702030302020204" pitchFamily="66" charset="0"/>
            </a:endParaRPr>
          </a:p>
        </p:txBody>
      </p:sp>
      <p:pic>
        <p:nvPicPr>
          <p:cNvPr id="13" name="Image 0" descr="preencoded.png">
            <a:extLst>
              <a:ext uri="{FF2B5EF4-FFF2-40B4-BE49-F238E27FC236}">
                <a16:creationId xmlns:a16="http://schemas.microsoft.com/office/drawing/2014/main" id="{0E096B4B-A2DC-F4E3-3F22-9F403D294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14" name="Text 0">
            <a:extLst>
              <a:ext uri="{FF2B5EF4-FFF2-40B4-BE49-F238E27FC236}">
                <a16:creationId xmlns:a16="http://schemas.microsoft.com/office/drawing/2014/main" id="{C818F05E-7A9B-EE2D-C3D2-4D099AE96AF1}"/>
              </a:ext>
            </a:extLst>
          </p:cNvPr>
          <p:cNvSpPr/>
          <p:nvPr/>
        </p:nvSpPr>
        <p:spPr>
          <a:xfrm>
            <a:off x="5940725" y="394106"/>
            <a:ext cx="8239909" cy="15969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Ο </a:t>
            </a:r>
            <a:r>
              <a:rPr lang="en-US" sz="4400" dirty="0" err="1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Σύ</a:t>
            </a:r>
            <a:r>
              <a:rPr lang="el-GR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μ</a:t>
            </a:r>
            <a:r>
              <a:rPr lang="en-US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μα</a:t>
            </a:r>
            <a:r>
              <a:rPr lang="en-US" sz="4400" dirty="0" err="1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χος</a:t>
            </a:r>
            <a:r>
              <a:rPr lang="en-US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 στην Παραλία: </a:t>
            </a:r>
            <a:br>
              <a:rPr lang="el-GR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</a:br>
            <a:r>
              <a:rPr lang="en-US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Ο Ναυαγοσώστης!</a:t>
            </a:r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E3525418-D171-2EAB-4F1C-13818F11A9DE}"/>
              </a:ext>
            </a:extLst>
          </p:cNvPr>
          <p:cNvSpPr/>
          <p:nvPr/>
        </p:nvSpPr>
        <p:spPr>
          <a:xfrm>
            <a:off x="5940725" y="2151940"/>
            <a:ext cx="7736933" cy="4387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l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l-GR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Επιλέγουμε παραλίες με Ναυαγοσώστη!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B6CEB51C-A0F7-0527-1F98-B161570A33D9}"/>
              </a:ext>
            </a:extLst>
          </p:cNvPr>
          <p:cNvSpPr/>
          <p:nvPr/>
        </p:nvSpPr>
        <p:spPr>
          <a:xfrm>
            <a:off x="6324124" y="2738211"/>
            <a:ext cx="7856510" cy="1795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Στις οργανωμένες παραλίες, υπάρχει ένας «σούπερ ήρωας» που μας προσέχει: ο </a:t>
            </a:r>
            <a:r>
              <a:rPr lang="el-GR" sz="2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Ναυαγοσώστης!</a:t>
            </a:r>
            <a:r>
              <a:rPr lang="el-G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 </a:t>
            </a: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l-G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Ακούμε τις συμβουλές του και κοιτάμε πάντα τις σημαίες του.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l-G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Μας δείχνουν αν το μπάνιο είναι ασφαλές!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276044"/>
            <a:ext cx="5486400" cy="795355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4032" y="649367"/>
            <a:ext cx="7495937" cy="1384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Κολυμπάμε Σωστά και με Προσοχή!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2" name="Ομάδα 21">
            <a:extLst>
              <a:ext uri="{FF2B5EF4-FFF2-40B4-BE49-F238E27FC236}">
                <a16:creationId xmlns:a16="http://schemas.microsoft.com/office/drawing/2014/main" id="{35BB3F1D-B76C-C05A-C998-892AC167984F}"/>
              </a:ext>
            </a:extLst>
          </p:cNvPr>
          <p:cNvGrpSpPr/>
          <p:nvPr/>
        </p:nvGrpSpPr>
        <p:grpSpPr>
          <a:xfrm>
            <a:off x="824032" y="2387441"/>
            <a:ext cx="529709" cy="529709"/>
            <a:chOff x="824032" y="2387441"/>
            <a:chExt cx="529709" cy="529709"/>
          </a:xfrm>
        </p:grpSpPr>
        <p:sp>
          <p:nvSpPr>
            <p:cNvPr id="4" name="Shape 1"/>
            <p:cNvSpPr/>
            <p:nvPr/>
          </p:nvSpPr>
          <p:spPr>
            <a:xfrm>
              <a:off x="824032" y="2387441"/>
              <a:ext cx="529709" cy="529709"/>
            </a:xfrm>
            <a:prstGeom prst="roundRect">
              <a:avLst>
                <a:gd name="adj" fmla="val 18669"/>
              </a:avLst>
            </a:prstGeom>
            <a:solidFill>
              <a:srgbClr val="F4D4F7"/>
            </a:solidFill>
            <a:ln w="7620">
              <a:solidFill>
                <a:srgbClr val="DABADD"/>
              </a:solidFill>
              <a:prstDash val="solid"/>
            </a:ln>
          </p:spPr>
        </p:sp>
        <p:pic>
          <p:nvPicPr>
            <p:cNvPr id="5" name="Image 1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2675" y="2444532"/>
              <a:ext cx="332303" cy="415409"/>
            </a:xfrm>
            <a:prstGeom prst="rect">
              <a:avLst/>
            </a:prstGeom>
          </p:spPr>
        </p:pic>
      </p:grpSp>
      <p:sp>
        <p:nvSpPr>
          <p:cNvPr id="6" name="Text 2"/>
          <p:cNvSpPr/>
          <p:nvPr/>
        </p:nvSpPr>
        <p:spPr>
          <a:xfrm>
            <a:off x="1589127" y="2468285"/>
            <a:ext cx="2769989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Ποτέ μόνοι!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589127" y="2955727"/>
            <a:ext cx="6730841" cy="376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Κολυμπάμε πάντα με παρέα ή με έναν ενήλικα.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grpSp>
        <p:nvGrpSpPr>
          <p:cNvPr id="23" name="Ομάδα 22">
            <a:extLst>
              <a:ext uri="{FF2B5EF4-FFF2-40B4-BE49-F238E27FC236}">
                <a16:creationId xmlns:a16="http://schemas.microsoft.com/office/drawing/2014/main" id="{05279817-6345-44AF-4A9B-86D7CE1162D2}"/>
              </a:ext>
            </a:extLst>
          </p:cNvPr>
          <p:cNvGrpSpPr/>
          <p:nvPr/>
        </p:nvGrpSpPr>
        <p:grpSpPr>
          <a:xfrm>
            <a:off x="824032" y="3803333"/>
            <a:ext cx="529709" cy="529709"/>
            <a:chOff x="824032" y="3803333"/>
            <a:chExt cx="529709" cy="529709"/>
          </a:xfrm>
        </p:grpSpPr>
        <p:sp>
          <p:nvSpPr>
            <p:cNvPr id="8" name="Shape 4"/>
            <p:cNvSpPr/>
            <p:nvPr/>
          </p:nvSpPr>
          <p:spPr>
            <a:xfrm>
              <a:off x="824032" y="3803333"/>
              <a:ext cx="529709" cy="529709"/>
            </a:xfrm>
            <a:prstGeom prst="roundRect">
              <a:avLst>
                <a:gd name="adj" fmla="val 18669"/>
              </a:avLst>
            </a:prstGeom>
            <a:solidFill>
              <a:srgbClr val="F4D4F7"/>
            </a:solidFill>
            <a:ln w="7620">
              <a:solidFill>
                <a:srgbClr val="DABADD"/>
              </a:solidFill>
              <a:prstDash val="solid"/>
            </a:ln>
          </p:spPr>
        </p:sp>
        <p:pic>
          <p:nvPicPr>
            <p:cNvPr id="9" name="Image 2" descr="preenco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2675" y="3860423"/>
              <a:ext cx="332303" cy="415409"/>
            </a:xfrm>
            <a:prstGeom prst="rect">
              <a:avLst/>
            </a:prstGeom>
          </p:spPr>
        </p:pic>
      </p:grpSp>
      <p:sp>
        <p:nvSpPr>
          <p:cNvPr id="10" name="Text 5"/>
          <p:cNvSpPr/>
          <p:nvPr/>
        </p:nvSpPr>
        <p:spPr>
          <a:xfrm>
            <a:off x="1589127" y="3884176"/>
            <a:ext cx="2860238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Όχι με γεμάτο στομάχι!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589127" y="4371618"/>
            <a:ext cx="6730841" cy="376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Περιμένουμε 3 ώρες μετά το φαγητό.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1589127" y="5300067"/>
            <a:ext cx="5087718" cy="391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l-GR" sz="2400" dirty="0"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Εξοπλισμός ασφαλείας</a:t>
            </a:r>
            <a:r>
              <a:rPr lang="en-US" sz="2400" dirty="0"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!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1589128" y="5787509"/>
            <a:ext cx="6916518" cy="748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l-GR" sz="20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Εάν δεν γνωρίζουμε καλό</a:t>
            </a: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l-GR" sz="20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κολύμπι, χρησιμοποιούμε σωσίβια </a:t>
            </a:r>
          </a:p>
          <a:p>
            <a:pPr marL="0" indent="0" algn="l">
              <a:lnSpc>
                <a:spcPts val="2950"/>
              </a:lnSpc>
              <a:buNone/>
            </a:pPr>
            <a:r>
              <a:rPr lang="el-GR" sz="20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και </a:t>
            </a:r>
            <a:r>
              <a:rPr lang="el-GR" sz="2000" dirty="0" err="1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μπρατσάκια</a:t>
            </a:r>
            <a:r>
              <a:rPr lang="el-GR" sz="20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 για να είμαστε ασφαλείς στο νερό.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grpSp>
        <p:nvGrpSpPr>
          <p:cNvPr id="25" name="Ομάδα 24">
            <a:extLst>
              <a:ext uri="{FF2B5EF4-FFF2-40B4-BE49-F238E27FC236}">
                <a16:creationId xmlns:a16="http://schemas.microsoft.com/office/drawing/2014/main" id="{D1518815-23F4-E288-CA29-D391576B3E08}"/>
              </a:ext>
            </a:extLst>
          </p:cNvPr>
          <p:cNvGrpSpPr/>
          <p:nvPr/>
        </p:nvGrpSpPr>
        <p:grpSpPr>
          <a:xfrm>
            <a:off x="824032" y="6928416"/>
            <a:ext cx="529709" cy="529709"/>
            <a:chOff x="824032" y="6928416"/>
            <a:chExt cx="529709" cy="529709"/>
          </a:xfrm>
        </p:grpSpPr>
        <p:sp>
          <p:nvSpPr>
            <p:cNvPr id="16" name="Shape 10"/>
            <p:cNvSpPr/>
            <p:nvPr/>
          </p:nvSpPr>
          <p:spPr>
            <a:xfrm>
              <a:off x="824032" y="6928416"/>
              <a:ext cx="529709" cy="529709"/>
            </a:xfrm>
            <a:prstGeom prst="roundRect">
              <a:avLst>
                <a:gd name="adj" fmla="val 18669"/>
              </a:avLst>
            </a:prstGeom>
            <a:solidFill>
              <a:srgbClr val="F4D4F7"/>
            </a:solidFill>
            <a:ln w="7620">
              <a:solidFill>
                <a:srgbClr val="DABADD"/>
              </a:solidFill>
              <a:prstDash val="solid"/>
            </a:ln>
          </p:spPr>
        </p:sp>
        <p:pic>
          <p:nvPicPr>
            <p:cNvPr id="17" name="Image 4" descr="preencode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2675" y="6968253"/>
              <a:ext cx="332303" cy="415409"/>
            </a:xfrm>
            <a:prstGeom prst="rect">
              <a:avLst/>
            </a:prstGeom>
          </p:spPr>
        </p:pic>
      </p:grpSp>
      <p:sp>
        <p:nvSpPr>
          <p:cNvPr id="18" name="Text 11"/>
          <p:cNvSpPr/>
          <p:nvPr/>
        </p:nvSpPr>
        <p:spPr>
          <a:xfrm>
            <a:off x="1589127" y="6992006"/>
            <a:ext cx="3301722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Μένουμε κοντά στην ακτή!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Text 12"/>
          <p:cNvSpPr/>
          <p:nvPr/>
        </p:nvSpPr>
        <p:spPr>
          <a:xfrm>
            <a:off x="1589127" y="7479448"/>
            <a:ext cx="6730841" cy="376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Δεν απ</a:t>
            </a:r>
            <a:r>
              <a:rPr lang="en-US" sz="2000" dirty="0" err="1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ομ</a:t>
            </a: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ακρυνόμαστε </a:t>
            </a:r>
            <a:r>
              <a:rPr lang="el-GR" sz="20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και δεν κολυμπάμε στα βαθιά</a:t>
            </a: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557A2FE0-B069-36B5-4FA0-E4C39F8BD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3999" y="0"/>
            <a:ext cx="5486399" cy="3101008"/>
          </a:xfrm>
          <a:prstGeom prst="rect">
            <a:avLst/>
          </a:prstGeom>
        </p:spPr>
      </p:pic>
      <p:grpSp>
        <p:nvGrpSpPr>
          <p:cNvPr id="30" name="Ομάδα 29">
            <a:extLst>
              <a:ext uri="{FF2B5EF4-FFF2-40B4-BE49-F238E27FC236}">
                <a16:creationId xmlns:a16="http://schemas.microsoft.com/office/drawing/2014/main" id="{7D4D2A33-1DF8-EE2A-3DE7-537BC84A7A2D}"/>
              </a:ext>
            </a:extLst>
          </p:cNvPr>
          <p:cNvGrpSpPr/>
          <p:nvPr/>
        </p:nvGrpSpPr>
        <p:grpSpPr>
          <a:xfrm>
            <a:off x="824032" y="5219224"/>
            <a:ext cx="529709" cy="529709"/>
            <a:chOff x="824032" y="5219224"/>
            <a:chExt cx="529709" cy="529709"/>
          </a:xfrm>
        </p:grpSpPr>
        <p:sp>
          <p:nvSpPr>
            <p:cNvPr id="12" name="Shape 7"/>
            <p:cNvSpPr/>
            <p:nvPr/>
          </p:nvSpPr>
          <p:spPr>
            <a:xfrm>
              <a:off x="824032" y="5219224"/>
              <a:ext cx="529709" cy="529709"/>
            </a:xfrm>
            <a:prstGeom prst="roundRect">
              <a:avLst>
                <a:gd name="adj" fmla="val 18669"/>
              </a:avLst>
            </a:prstGeom>
            <a:solidFill>
              <a:srgbClr val="F4D4F7"/>
            </a:solidFill>
            <a:ln w="7620">
              <a:solidFill>
                <a:srgbClr val="DABADD"/>
              </a:solidFill>
              <a:prstDash val="solid"/>
            </a:ln>
          </p:spPr>
        </p:sp>
        <p:pic>
          <p:nvPicPr>
            <p:cNvPr id="29" name="Εικόνα 28">
              <a:extLst>
                <a:ext uri="{FF2B5EF4-FFF2-40B4-BE49-F238E27FC236}">
                  <a16:creationId xmlns:a16="http://schemas.microsoft.com/office/drawing/2014/main" id="{B387B983-FB0B-DF71-CE51-D2CD4A1FC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55" t="12679" r="12370"/>
            <a:stretch/>
          </p:blipFill>
          <p:spPr>
            <a:xfrm flipH="1">
              <a:off x="922675" y="5265769"/>
              <a:ext cx="407639" cy="43661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">
            <a:extLst>
              <a:ext uri="{FF2B5EF4-FFF2-40B4-BE49-F238E27FC236}">
                <a16:creationId xmlns:a16="http://schemas.microsoft.com/office/drawing/2014/main" id="{17496851-B98E-CAE8-304B-C109224DFBDA}"/>
              </a:ext>
            </a:extLst>
          </p:cNvPr>
          <p:cNvSpPr/>
          <p:nvPr/>
        </p:nvSpPr>
        <p:spPr>
          <a:xfrm>
            <a:off x="8897453" y="4095354"/>
            <a:ext cx="2677859" cy="3892708"/>
          </a:xfrm>
          <a:prstGeom prst="roundRect">
            <a:avLst>
              <a:gd name="adj" fmla="val 572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5" name="Shape 1">
            <a:extLst>
              <a:ext uri="{FF2B5EF4-FFF2-40B4-BE49-F238E27FC236}">
                <a16:creationId xmlns:a16="http://schemas.microsoft.com/office/drawing/2014/main" id="{ADCA10C3-65AD-F8C7-D066-8DF89873A06E}"/>
              </a:ext>
            </a:extLst>
          </p:cNvPr>
          <p:cNvSpPr/>
          <p:nvPr/>
        </p:nvSpPr>
        <p:spPr>
          <a:xfrm>
            <a:off x="11916695" y="4095354"/>
            <a:ext cx="2677859" cy="2098412"/>
          </a:xfrm>
          <a:prstGeom prst="roundRect">
            <a:avLst>
              <a:gd name="adj" fmla="val 572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3" name="Shape 1">
            <a:extLst>
              <a:ext uri="{FF2B5EF4-FFF2-40B4-BE49-F238E27FC236}">
                <a16:creationId xmlns:a16="http://schemas.microsoft.com/office/drawing/2014/main" id="{E529E253-D2AD-A193-0FC5-095CA51AFA59}"/>
              </a:ext>
            </a:extLst>
          </p:cNvPr>
          <p:cNvSpPr/>
          <p:nvPr/>
        </p:nvSpPr>
        <p:spPr>
          <a:xfrm>
            <a:off x="5878211" y="4063042"/>
            <a:ext cx="2677859" cy="2493034"/>
          </a:xfrm>
          <a:prstGeom prst="roundRect">
            <a:avLst>
              <a:gd name="adj" fmla="val 572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985093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Προστατεύουμε το Δέρμα και το Κεφάλι μας!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5979063" y="4198872"/>
            <a:ext cx="2577007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l-GR" sz="2400" dirty="0">
                <a:solidFill>
                  <a:srgbClr val="272525"/>
                </a:solidFill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Αντηλιακό </a:t>
            </a: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ο φίλος μας!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979064" y="5046359"/>
            <a:ext cx="2577006" cy="1682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Βάζουμε</a:t>
            </a:r>
            <a:r>
              <a:rPr lang="el-GR" sz="20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 συχνά</a:t>
            </a: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 αντηλιακό με μεγάλο δείκτη</a:t>
            </a:r>
            <a:r>
              <a:rPr lang="el-GR" sz="20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 προστασίας</a:t>
            </a: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8" name="Text 3"/>
          <p:cNvSpPr/>
          <p:nvPr/>
        </p:nvSpPr>
        <p:spPr>
          <a:xfrm>
            <a:off x="8999640" y="4233378"/>
            <a:ext cx="2577007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Καπέλο και γυαλιά!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8947880" y="5046359"/>
            <a:ext cx="2577005" cy="2907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Προστατεύουμε τα μάτια και το κεφάλι μας.</a:t>
            </a:r>
            <a:endParaRPr lang="el-GR" sz="2000" dirty="0">
              <a:solidFill>
                <a:srgbClr val="272525"/>
              </a:solidFill>
              <a:latin typeface="Comic Sans MS" panose="030F0702030302020204" pitchFamily="66" charset="0"/>
              <a:ea typeface="Source Sans Pro" pitchFamily="34" charset="-122"/>
              <a:cs typeface="Source Sans Pro" pitchFamily="34" charset="-120"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el-GR" sz="2000" dirty="0">
                <a:latin typeface="Comic Sans MS" panose="030F0702030302020204" pitchFamily="66" charset="0"/>
              </a:rPr>
              <a:t>Καθόμαστε στη σκιά τις μεσημεριανές ώρες που ο ήλιος είναι πολύ έντονος.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5379" y="3183241"/>
            <a:ext cx="572453" cy="57245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2002964" y="4233378"/>
            <a:ext cx="2437655" cy="703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 err="1">
                <a:solidFill>
                  <a:srgbClr val="272525"/>
                </a:solidFill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Πίνουμε</a:t>
            </a: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νερό</a:t>
            </a: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!</a:t>
            </a:r>
            <a:endParaRPr lang="el-GR" sz="2400" dirty="0">
              <a:solidFill>
                <a:srgbClr val="272525"/>
              </a:solidFill>
              <a:latin typeface="Comic Sans MS" panose="030F0702030302020204" pitchFamily="66" charset="0"/>
              <a:ea typeface="Source Serif Pro Semi Bold" pitchFamily="34" charset="-122"/>
              <a:cs typeface="Source Serif Pro Semi Bold" pitchFamily="34" charset="-120"/>
            </a:endParaRPr>
          </a:p>
          <a:p>
            <a:pPr marL="0" indent="0">
              <a:lnSpc>
                <a:spcPts val="2750"/>
              </a:lnSpc>
              <a:buNone/>
            </a:pPr>
            <a:r>
              <a:rPr lang="el-GR" i="1" dirty="0">
                <a:solidFill>
                  <a:srgbClr val="272525"/>
                </a:solidFill>
                <a:latin typeface="Comic Sans MS" panose="030F0702030302020204" pitchFamily="66" charset="0"/>
                <a:ea typeface="Source Serif Pro Semi Bold" pitchFamily="34" charset="-122"/>
              </a:rPr>
              <a:t>(Όχι της θάλασσας…)</a:t>
            </a:r>
            <a:endParaRPr lang="en-US" i="1" dirty="0">
              <a:latin typeface="Comic Sans MS" panose="030F0702030302020204" pitchFamily="66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2002966" y="5046359"/>
            <a:ext cx="2437653" cy="9155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Κρατάμε το σώμα μας ενυδατωμένο.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74EA37C8-BB9F-D7F6-EFB1-E2AB0218D5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EEE8"/>
              </a:clrFrom>
              <a:clrTo>
                <a:srgbClr val="FFEE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54519" y="3183241"/>
            <a:ext cx="804213" cy="635889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19915B98-F21D-8AFB-E8A4-89C23C3301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72459" y="3114426"/>
            <a:ext cx="715066" cy="7047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499252"/>
            <a:ext cx="840021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Οι "Μυστικοί" Κανόνες του Νερού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59F818-5062-DD71-2DFE-4E2526C55118}"/>
              </a:ext>
            </a:extLst>
          </p:cNvPr>
          <p:cNvSpPr txBox="1"/>
          <p:nvPr/>
        </p:nvSpPr>
        <p:spPr>
          <a:xfrm>
            <a:off x="3919056" y="6308364"/>
            <a:ext cx="3160871" cy="160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18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Ο </a:t>
            </a:r>
            <a:r>
              <a:rPr lang="en-US" sz="1800" dirty="0" err="1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άνεμος</a:t>
            </a:r>
            <a:r>
              <a:rPr lang="en-US" sz="18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 μπ</a:t>
            </a:r>
            <a:r>
              <a:rPr lang="en-US" sz="1800" dirty="0" err="1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ορεί</a:t>
            </a:r>
            <a:r>
              <a:rPr lang="en-US" sz="18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 να μας παρα</a:t>
            </a:r>
            <a:r>
              <a:rPr lang="en-US" sz="1800" dirty="0" err="1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σύρει</a:t>
            </a:r>
            <a:r>
              <a:rPr lang="en-US" sz="18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 μα</a:t>
            </a:r>
            <a:r>
              <a:rPr lang="en-US" sz="1800" dirty="0" err="1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κριά</a:t>
            </a:r>
            <a:r>
              <a:rPr lang="el-GR" sz="18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 μ’ αυτά</a:t>
            </a:r>
            <a:r>
              <a:rPr lang="el-GR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!</a:t>
            </a:r>
            <a:endParaRPr lang="el-GR" sz="1800" dirty="0">
              <a:solidFill>
                <a:srgbClr val="272525"/>
              </a:solidFill>
              <a:latin typeface="Comic Sans MS" panose="030F0702030302020204" pitchFamily="66" charset="0"/>
              <a:ea typeface="Source Sans Pro" pitchFamily="34" charset="-122"/>
              <a:cs typeface="Source Sans Pro" pitchFamily="34" charset="-120"/>
            </a:endParaRPr>
          </a:p>
          <a:p>
            <a:pPr marL="0" indent="0" algn="l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l-GR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</a:rPr>
              <a:t>Μόνο κοντά στην ακτή και πάντα με επίβλεψη μεγάλου!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58E613-CC8A-39FA-7BC1-36C43E8F28B8}"/>
              </a:ext>
            </a:extLst>
          </p:cNvPr>
          <p:cNvSpPr txBox="1"/>
          <p:nvPr/>
        </p:nvSpPr>
        <p:spPr>
          <a:xfrm>
            <a:off x="7464781" y="6286563"/>
            <a:ext cx="3020368" cy="780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l-GR" sz="18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Δεν τις πλησιάζουμε γιατί μπορεί να χτυπήσουμε</a:t>
            </a:r>
            <a:r>
              <a:rPr lang="el-GR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!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1826EB-6224-7A65-FCE1-6D6EBD7B660E}"/>
              </a:ext>
            </a:extLst>
          </p:cNvPr>
          <p:cNvSpPr txBox="1"/>
          <p:nvPr/>
        </p:nvSpPr>
        <p:spPr>
          <a:xfrm>
            <a:off x="247336" y="6308364"/>
            <a:ext cx="3160871" cy="780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l-GR" sz="18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Είναι επικίνδυνο! Μπορεί ακόμη και να πνιγούμε!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grpSp>
        <p:nvGrpSpPr>
          <p:cNvPr id="25" name="Ομάδα 24">
            <a:extLst>
              <a:ext uri="{FF2B5EF4-FFF2-40B4-BE49-F238E27FC236}">
                <a16:creationId xmlns:a16="http://schemas.microsoft.com/office/drawing/2014/main" id="{A929B1A6-2F07-D1F2-391C-6F2E244C649E}"/>
              </a:ext>
            </a:extLst>
          </p:cNvPr>
          <p:cNvGrpSpPr/>
          <p:nvPr/>
        </p:nvGrpSpPr>
        <p:grpSpPr>
          <a:xfrm>
            <a:off x="3996666" y="4570784"/>
            <a:ext cx="3005649" cy="666449"/>
            <a:chOff x="4446618" y="4779395"/>
            <a:chExt cx="3005649" cy="666449"/>
          </a:xfrm>
        </p:grpSpPr>
        <p:pic>
          <p:nvPicPr>
            <p:cNvPr id="4" name="Image 1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6618" y="4779395"/>
              <a:ext cx="3005649" cy="666449"/>
            </a:xfrm>
            <a:prstGeom prst="rect">
              <a:avLst/>
            </a:prstGeom>
          </p:spPr>
        </p:pic>
        <p:pic>
          <p:nvPicPr>
            <p:cNvPr id="24" name="Εικόνα 23">
              <a:extLst>
                <a:ext uri="{FF2B5EF4-FFF2-40B4-BE49-F238E27FC236}">
                  <a16:creationId xmlns:a16="http://schemas.microsoft.com/office/drawing/2014/main" id="{F83C9E2A-50E1-F019-CBCB-5B2E629CC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670961" y="4872336"/>
              <a:ext cx="556962" cy="479442"/>
            </a:xfrm>
            <a:prstGeom prst="rect">
              <a:avLst/>
            </a:prstGeom>
          </p:spPr>
        </p:pic>
      </p:grpSp>
      <p:grpSp>
        <p:nvGrpSpPr>
          <p:cNvPr id="36" name="Ομάδα 35">
            <a:extLst>
              <a:ext uri="{FF2B5EF4-FFF2-40B4-BE49-F238E27FC236}">
                <a16:creationId xmlns:a16="http://schemas.microsoft.com/office/drawing/2014/main" id="{F85ECA3F-6482-4CC7-3C23-5D548D200A6D}"/>
              </a:ext>
            </a:extLst>
          </p:cNvPr>
          <p:cNvGrpSpPr/>
          <p:nvPr/>
        </p:nvGrpSpPr>
        <p:grpSpPr>
          <a:xfrm>
            <a:off x="411211" y="4570784"/>
            <a:ext cx="3005649" cy="666657"/>
            <a:chOff x="393958" y="4778833"/>
            <a:chExt cx="3005649" cy="666657"/>
          </a:xfrm>
        </p:grpSpPr>
        <p:pic>
          <p:nvPicPr>
            <p:cNvPr id="28" name="Image 3" descr="preencoded.png">
              <a:extLst>
                <a:ext uri="{FF2B5EF4-FFF2-40B4-BE49-F238E27FC236}">
                  <a16:creationId xmlns:a16="http://schemas.microsoft.com/office/drawing/2014/main" id="{C1ED6E1C-DC43-3AC7-0464-372ADD8D2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958" y="4778833"/>
              <a:ext cx="3005649" cy="666449"/>
            </a:xfrm>
            <a:prstGeom prst="rect">
              <a:avLst/>
            </a:prstGeom>
          </p:spPr>
        </p:pic>
        <p:pic>
          <p:nvPicPr>
            <p:cNvPr id="27" name="Εικόνα 26">
              <a:extLst>
                <a:ext uri="{FF2B5EF4-FFF2-40B4-BE49-F238E27FC236}">
                  <a16:creationId xmlns:a16="http://schemas.microsoft.com/office/drawing/2014/main" id="{7894FA2B-2141-D5E5-C3EF-EE9915DC6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98080" y="4795154"/>
              <a:ext cx="738219" cy="650336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0B05E6C-9D82-3D27-C307-3D4930806E21}"/>
              </a:ext>
            </a:extLst>
          </p:cNvPr>
          <p:cNvSpPr txBox="1"/>
          <p:nvPr/>
        </p:nvSpPr>
        <p:spPr>
          <a:xfrm>
            <a:off x="247336" y="5428138"/>
            <a:ext cx="33376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200" dirty="0">
                <a:solidFill>
                  <a:srgbClr val="272525"/>
                </a:solidFill>
                <a:latin typeface="Comic Sans MS" panose="030F0702030302020204" pitchFamily="66" charset="0"/>
                <a:ea typeface="Source Serif Pro Semi Bold" pitchFamily="34" charset="-122"/>
              </a:rPr>
              <a:t>Όταν</a:t>
            </a:r>
            <a:r>
              <a:rPr lang="el-GR" sz="1800" dirty="0">
                <a:solidFill>
                  <a:srgbClr val="272525"/>
                </a:solidFill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 </a:t>
            </a:r>
            <a:r>
              <a:rPr lang="el-GR" sz="2200" dirty="0">
                <a:solidFill>
                  <a:srgbClr val="272525"/>
                </a:solidFill>
                <a:latin typeface="Comic Sans MS" panose="030F0702030302020204" pitchFamily="66" charset="0"/>
                <a:ea typeface="Source Serif Pro Semi Bold" pitchFamily="34" charset="-122"/>
              </a:rPr>
              <a:t>έχει κύμα και κακό καιρό ΔΕΝ κολυμπάμε!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AE5117-2C21-3802-F749-314527690C19}"/>
              </a:ext>
            </a:extLst>
          </p:cNvPr>
          <p:cNvSpPr txBox="1"/>
          <p:nvPr/>
        </p:nvSpPr>
        <p:spPr>
          <a:xfrm>
            <a:off x="7522333" y="5451640"/>
            <a:ext cx="3337679" cy="432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750"/>
              </a:lnSpc>
              <a:buNone/>
            </a:pPr>
            <a:r>
              <a:rPr lang="el-GR" sz="2200" dirty="0">
                <a:solidFill>
                  <a:srgbClr val="272525"/>
                </a:solidFill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Προσοχή στις βάρκες</a:t>
            </a:r>
            <a:r>
              <a:rPr lang="en-US" sz="2200" dirty="0">
                <a:solidFill>
                  <a:srgbClr val="272525"/>
                </a:solidFill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!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grpSp>
        <p:nvGrpSpPr>
          <p:cNvPr id="35" name="Ομάδα 34">
            <a:extLst>
              <a:ext uri="{FF2B5EF4-FFF2-40B4-BE49-F238E27FC236}">
                <a16:creationId xmlns:a16="http://schemas.microsoft.com/office/drawing/2014/main" id="{2472B198-B63B-A77E-E567-DAAE5C0E7C1C}"/>
              </a:ext>
            </a:extLst>
          </p:cNvPr>
          <p:cNvGrpSpPr/>
          <p:nvPr/>
        </p:nvGrpSpPr>
        <p:grpSpPr>
          <a:xfrm>
            <a:off x="7653938" y="4548983"/>
            <a:ext cx="3003114" cy="665887"/>
            <a:chOff x="7636685" y="4757032"/>
            <a:chExt cx="3003114" cy="665887"/>
          </a:xfrm>
        </p:grpSpPr>
        <p:pic>
          <p:nvPicPr>
            <p:cNvPr id="10" name="Image 3" descr="preencode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36685" y="4757032"/>
              <a:ext cx="3003114" cy="665887"/>
            </a:xfrm>
            <a:prstGeom prst="rect">
              <a:avLst/>
            </a:prstGeom>
          </p:spPr>
        </p:pic>
        <p:pic>
          <p:nvPicPr>
            <p:cNvPr id="34" name="Εικόνα 33">
              <a:extLst>
                <a:ext uri="{FF2B5EF4-FFF2-40B4-BE49-F238E27FC236}">
                  <a16:creationId xmlns:a16="http://schemas.microsoft.com/office/drawing/2014/main" id="{30414C34-5D9F-94E6-EE73-081836753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22400" y="4778833"/>
              <a:ext cx="632151" cy="632151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7A208D6-97C2-622A-FF11-674DF33571F2}"/>
              </a:ext>
            </a:extLst>
          </p:cNvPr>
          <p:cNvSpPr txBox="1"/>
          <p:nvPr/>
        </p:nvSpPr>
        <p:spPr>
          <a:xfrm>
            <a:off x="3884834" y="5488349"/>
            <a:ext cx="3337679" cy="791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72525"/>
                </a:solidFill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Προσοχή</a:t>
            </a:r>
            <a:r>
              <a:rPr lang="en-US" sz="2200" dirty="0">
                <a:solidFill>
                  <a:srgbClr val="272525"/>
                </a:solidFill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 </a:t>
            </a:r>
            <a:r>
              <a:rPr lang="en-US" sz="2200" dirty="0" err="1">
                <a:solidFill>
                  <a:srgbClr val="272525"/>
                </a:solidFill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στ</a:t>
            </a:r>
            <a:r>
              <a:rPr lang="en-US" sz="2200" dirty="0">
                <a:solidFill>
                  <a:srgbClr val="272525"/>
                </a:solidFill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α φουσκωτά </a:t>
            </a:r>
            <a:r>
              <a:rPr lang="el-GR" sz="2200" dirty="0">
                <a:solidFill>
                  <a:srgbClr val="272525"/>
                </a:solidFill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παιχνίδια</a:t>
            </a:r>
            <a:r>
              <a:rPr lang="en-US" sz="2200" dirty="0">
                <a:solidFill>
                  <a:srgbClr val="272525"/>
                </a:solidFill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!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D29FCE-3C3C-CA30-95C3-887668B54224}"/>
              </a:ext>
            </a:extLst>
          </p:cNvPr>
          <p:cNvSpPr txBox="1"/>
          <p:nvPr/>
        </p:nvSpPr>
        <p:spPr>
          <a:xfrm>
            <a:off x="11108172" y="5475953"/>
            <a:ext cx="3337679" cy="791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750"/>
              </a:lnSpc>
              <a:buNone/>
            </a:pPr>
            <a:r>
              <a:rPr lang="el-GR" sz="2200" dirty="0">
                <a:solidFill>
                  <a:srgbClr val="272525"/>
                </a:solidFill>
                <a:latin typeface="Comic Sans MS" panose="030F0702030302020204" pitchFamily="66" charset="0"/>
                <a:ea typeface="Source Serif Pro Semi Bold" pitchFamily="34" charset="-122"/>
              </a:rPr>
              <a:t>Είσοδος/Έξοδος από το νερό</a:t>
            </a:r>
            <a:endParaRPr lang="en-US" sz="2200" dirty="0">
              <a:solidFill>
                <a:srgbClr val="272525"/>
              </a:solidFill>
              <a:latin typeface="Comic Sans MS" panose="030F0702030302020204" pitchFamily="66" charset="0"/>
              <a:ea typeface="Source Serif Pro Semi Bold" pitchFamily="34" charset="-122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FEC871-4604-2E66-E7D7-4E21CCFF5122}"/>
              </a:ext>
            </a:extLst>
          </p:cNvPr>
          <p:cNvSpPr txBox="1"/>
          <p:nvPr/>
        </p:nvSpPr>
        <p:spPr>
          <a:xfrm>
            <a:off x="11108172" y="6288878"/>
            <a:ext cx="2889984" cy="183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l-GR" sz="18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Προσοχή </a:t>
            </a:r>
            <a:r>
              <a:rPr lang="el-GR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στο τρέξιμο </a:t>
            </a:r>
            <a:r>
              <a:rPr lang="el-GR" i="1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(μπαίνουμε και βγαίνουμε ήρεμα στη θάλασσα), </a:t>
            </a:r>
          </a:p>
          <a:p>
            <a:pPr marL="0" indent="0" algn="l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l-GR" sz="18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αλλά και στις βουτιές σε άγνωστα νερά</a:t>
            </a:r>
            <a:r>
              <a:rPr lang="en-US" sz="18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grpSp>
        <p:nvGrpSpPr>
          <p:cNvPr id="44" name="Ομάδα 43">
            <a:extLst>
              <a:ext uri="{FF2B5EF4-FFF2-40B4-BE49-F238E27FC236}">
                <a16:creationId xmlns:a16="http://schemas.microsoft.com/office/drawing/2014/main" id="{8DFED63E-1DD3-6409-E3A6-0206E3B1A38E}"/>
              </a:ext>
            </a:extLst>
          </p:cNvPr>
          <p:cNvGrpSpPr/>
          <p:nvPr/>
        </p:nvGrpSpPr>
        <p:grpSpPr>
          <a:xfrm>
            <a:off x="11248046" y="4570784"/>
            <a:ext cx="3005649" cy="666449"/>
            <a:chOff x="11248046" y="4570784"/>
            <a:chExt cx="3005649" cy="666449"/>
          </a:xfrm>
        </p:grpSpPr>
        <p:pic>
          <p:nvPicPr>
            <p:cNvPr id="7" name="Image 2" descr="preencoded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248046" y="4570784"/>
              <a:ext cx="3005649" cy="666449"/>
            </a:xfrm>
            <a:prstGeom prst="rect">
              <a:avLst/>
            </a:prstGeom>
          </p:spPr>
        </p:pic>
        <p:pic>
          <p:nvPicPr>
            <p:cNvPr id="42" name="Εικόνα 41">
              <a:extLst>
                <a:ext uri="{FF2B5EF4-FFF2-40B4-BE49-F238E27FC236}">
                  <a16:creationId xmlns:a16="http://schemas.microsoft.com/office/drawing/2014/main" id="{D0662D08-D899-D020-E57D-4BA76739B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FFD1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2376717" y="4593550"/>
              <a:ext cx="748305" cy="6374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1">
            <a:extLst>
              <a:ext uri="{FF2B5EF4-FFF2-40B4-BE49-F238E27FC236}">
                <a16:creationId xmlns:a16="http://schemas.microsoft.com/office/drawing/2014/main" id="{26681030-AFBA-FD84-AF8C-ADE3CEC4A88F}"/>
              </a:ext>
            </a:extLst>
          </p:cNvPr>
          <p:cNvSpPr/>
          <p:nvPr/>
        </p:nvSpPr>
        <p:spPr>
          <a:xfrm>
            <a:off x="203359" y="3697489"/>
            <a:ext cx="3229953" cy="4325077"/>
          </a:xfrm>
          <a:prstGeom prst="roundRect">
            <a:avLst>
              <a:gd name="adj" fmla="val 850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A0AF13-991A-9D55-2774-25CBF5A62B23}"/>
              </a:ext>
            </a:extLst>
          </p:cNvPr>
          <p:cNvSpPr txBox="1"/>
          <p:nvPr/>
        </p:nvSpPr>
        <p:spPr>
          <a:xfrm>
            <a:off x="203358" y="3838753"/>
            <a:ext cx="32299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200" dirty="0"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Προσοχή που πατάμε!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66F034-C486-1A78-1C1B-79DCD31C20D8}"/>
              </a:ext>
            </a:extLst>
          </p:cNvPr>
          <p:cNvSpPr txBox="1"/>
          <p:nvPr/>
        </p:nvSpPr>
        <p:spPr>
          <a:xfrm>
            <a:off x="203359" y="4699295"/>
            <a:ext cx="3229952" cy="2941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l-GR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Αιχμηρά βράχια, σπασμένα κοχύλια, αχινοί, ακόμη και σκουπίδια (γυαλιά) μπορούν να προκαλέσουν τραυματισμούς στα πόδια ή το σώμα. </a:t>
            </a:r>
          </a:p>
          <a:p>
            <a:pPr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l-GR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Προσοχή ακόμα και στα γ</a:t>
            </a:r>
            <a:r>
              <a:rPr lang="el-GR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λιστερά σημεία κοντά σε βράχια.</a:t>
            </a:r>
            <a:endParaRPr lang="el-GR" dirty="0">
              <a:latin typeface="Comic Sans MS" panose="030F0702030302020204" pitchFamily="66" charset="0"/>
            </a:endParaRPr>
          </a:p>
        </p:txBody>
      </p:sp>
      <p:sp>
        <p:nvSpPr>
          <p:cNvPr id="41" name="Shape 1">
            <a:extLst>
              <a:ext uri="{FF2B5EF4-FFF2-40B4-BE49-F238E27FC236}">
                <a16:creationId xmlns:a16="http://schemas.microsoft.com/office/drawing/2014/main" id="{94EB2AD4-6B89-47C7-C37D-E7C6AC0B9330}"/>
              </a:ext>
            </a:extLst>
          </p:cNvPr>
          <p:cNvSpPr/>
          <p:nvPr/>
        </p:nvSpPr>
        <p:spPr>
          <a:xfrm>
            <a:off x="3822549" y="3697485"/>
            <a:ext cx="3229953" cy="4325077"/>
          </a:xfrm>
          <a:prstGeom prst="roundRect">
            <a:avLst>
              <a:gd name="adj" fmla="val 905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42" name="Shape 1">
            <a:extLst>
              <a:ext uri="{FF2B5EF4-FFF2-40B4-BE49-F238E27FC236}">
                <a16:creationId xmlns:a16="http://schemas.microsoft.com/office/drawing/2014/main" id="{FB5ABCEE-B89F-125B-FC04-3A692BA7F362}"/>
              </a:ext>
            </a:extLst>
          </p:cNvPr>
          <p:cNvSpPr/>
          <p:nvPr/>
        </p:nvSpPr>
        <p:spPr>
          <a:xfrm>
            <a:off x="7521432" y="3697489"/>
            <a:ext cx="3229953" cy="4325077"/>
          </a:xfrm>
          <a:prstGeom prst="roundRect">
            <a:avLst>
              <a:gd name="adj" fmla="val 905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43" name="Shape 1">
            <a:extLst>
              <a:ext uri="{FF2B5EF4-FFF2-40B4-BE49-F238E27FC236}">
                <a16:creationId xmlns:a16="http://schemas.microsoft.com/office/drawing/2014/main" id="{A7E053EB-23DF-C419-1A7D-509C6AC042F4}"/>
              </a:ext>
            </a:extLst>
          </p:cNvPr>
          <p:cNvSpPr/>
          <p:nvPr/>
        </p:nvSpPr>
        <p:spPr>
          <a:xfrm>
            <a:off x="11220315" y="3697486"/>
            <a:ext cx="3229953" cy="4325077"/>
          </a:xfrm>
          <a:prstGeom prst="roundRect">
            <a:avLst>
              <a:gd name="adj" fmla="val 8502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56507AF-4957-D4D7-D6B2-8B008ADCF159}"/>
              </a:ext>
            </a:extLst>
          </p:cNvPr>
          <p:cNvSpPr txBox="1"/>
          <p:nvPr/>
        </p:nvSpPr>
        <p:spPr>
          <a:xfrm>
            <a:off x="3822549" y="3838969"/>
            <a:ext cx="32299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200" dirty="0"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Προσοχή στα θαλάσσια «ρεύματα»!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A54AFD0-7470-5BAE-CF4E-11F1B3BAD78D}"/>
              </a:ext>
            </a:extLst>
          </p:cNvPr>
          <p:cNvSpPr txBox="1"/>
          <p:nvPr/>
        </p:nvSpPr>
        <p:spPr>
          <a:xfrm>
            <a:off x="3822548" y="4699295"/>
            <a:ext cx="3229952" cy="3226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l-GR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l-GR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ο νερό κινείται «μόνο του» μερικές φορές και μπορεί να σε πάει μακριά.</a:t>
            </a:r>
          </a:p>
          <a:p>
            <a:pPr>
              <a:lnSpc>
                <a:spcPct val="112000"/>
              </a:lnSpc>
            </a:pPr>
            <a:r>
              <a:rPr lang="el-GR" dirty="0">
                <a:latin typeface="Comic Sans MS" panose="030F0702030302020204" pitchFamily="66" charset="0"/>
              </a:rPr>
              <a:t>Αν νιώσουμε τη θάλασσα να μας «τραβάει»… Βγαίνουμε αμέσως έξω! </a:t>
            </a:r>
          </a:p>
          <a:p>
            <a:pPr>
              <a:lnSpc>
                <a:spcPct val="112000"/>
              </a:lnSpc>
            </a:pPr>
            <a:r>
              <a:rPr lang="el-GR" dirty="0">
                <a:latin typeface="Comic Sans MS" panose="030F0702030302020204" pitchFamily="66" charset="0"/>
              </a:rPr>
              <a:t>Αν δυσκολευόμαστε ζητάμε βοήθεια σηκώνοντας τα χέρια ψηλά και φωνάζοντας για να μας δούνε!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C826331-553A-CE8B-795F-8EE634B179C4}"/>
              </a:ext>
            </a:extLst>
          </p:cNvPr>
          <p:cNvSpPr txBox="1"/>
          <p:nvPr/>
        </p:nvSpPr>
        <p:spPr>
          <a:xfrm>
            <a:off x="611671" y="467855"/>
            <a:ext cx="13819517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6100"/>
              </a:lnSpc>
              <a:buNone/>
            </a:pPr>
            <a:r>
              <a:rPr lang="en-US" sz="4400" dirty="0" err="1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Προσοχή</a:t>
            </a:r>
            <a:r>
              <a:rPr lang="en-US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 </a:t>
            </a:r>
            <a:r>
              <a:rPr lang="el-GR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π</a:t>
            </a:r>
            <a:r>
              <a:rPr lang="en-US" sz="4400" dirty="0" err="1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ού</a:t>
            </a:r>
            <a:r>
              <a:rPr lang="en-US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 Πα</a:t>
            </a:r>
            <a:r>
              <a:rPr lang="en-US" sz="4400" dirty="0" err="1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τάμε</a:t>
            </a:r>
            <a:r>
              <a:rPr lang="el-GR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, τ</a:t>
            </a:r>
            <a:r>
              <a:rPr lang="en-US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ι </a:t>
            </a:r>
            <a:r>
              <a:rPr lang="en-US" sz="4400" dirty="0" err="1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Βλέ</a:t>
            </a:r>
            <a:r>
              <a:rPr lang="en-US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πουμε</a:t>
            </a:r>
            <a:r>
              <a:rPr lang="el-GR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 και τι Νιώθουμε</a:t>
            </a:r>
            <a:r>
              <a:rPr lang="en-US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!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5E49AA-7EE9-CC74-8D05-3CE21AE176C0}"/>
              </a:ext>
            </a:extLst>
          </p:cNvPr>
          <p:cNvSpPr txBox="1"/>
          <p:nvPr/>
        </p:nvSpPr>
        <p:spPr>
          <a:xfrm>
            <a:off x="7521431" y="3838969"/>
            <a:ext cx="32299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200" dirty="0"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Προσοχή στο παιχνίδι!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27856B-C524-0F14-D8DC-BC00D01B4ABF}"/>
              </a:ext>
            </a:extLst>
          </p:cNvPr>
          <p:cNvSpPr txBox="1"/>
          <p:nvPr/>
        </p:nvSpPr>
        <p:spPr>
          <a:xfrm>
            <a:off x="11220314" y="3838752"/>
            <a:ext cx="32299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200" dirty="0"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Ζητάμε βοήθεια!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8FFB0A0-8401-2717-53BF-2AC6EC917B87}"/>
              </a:ext>
            </a:extLst>
          </p:cNvPr>
          <p:cNvSpPr txBox="1"/>
          <p:nvPr/>
        </p:nvSpPr>
        <p:spPr>
          <a:xfrm>
            <a:off x="7521430" y="4699295"/>
            <a:ext cx="3229952" cy="2346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l-GR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Παίζουμε όμορφα με τους φίλους μας! </a:t>
            </a:r>
          </a:p>
          <a:p>
            <a:pPr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l-GR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Δ</a:t>
            </a:r>
            <a:r>
              <a:rPr lang="el-GR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εν σπρώχνουμε ούτε τρέχουμε κοντά στο νερό και προσέχουμε μην χτυπήσουμε τους άλλους όταν παίζουμε με μπάλες ή ρακέτες.</a:t>
            </a:r>
            <a:endParaRPr lang="el-GR" dirty="0">
              <a:latin typeface="Comic Sans MS" panose="030F0702030302020204" pitchFamily="66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5FD53B1-8B6A-2004-63AA-427CE975BD05}"/>
              </a:ext>
            </a:extLst>
          </p:cNvPr>
          <p:cNvSpPr txBox="1"/>
          <p:nvPr/>
        </p:nvSpPr>
        <p:spPr>
          <a:xfrm>
            <a:off x="11220316" y="4699295"/>
            <a:ext cx="3229952" cy="2759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l-GR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Αν δεν νιώθουμε καλά, βγαίνουμε αμέσως έξω.</a:t>
            </a:r>
          </a:p>
          <a:p>
            <a:pPr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l-GR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Το σώμα μας μας λέει πότε έχει κρυώσει ή κουραστεί. </a:t>
            </a:r>
          </a:p>
          <a:p>
            <a:pPr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r>
              <a:rPr lang="el-GR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Ακούμε το σώμα μας και βγαίνουμε από τη θάλασσα για ζέστη και ξεκούραση κοντά στους γονείς μας.</a:t>
            </a:r>
          </a:p>
        </p:txBody>
      </p:sp>
      <p:pic>
        <p:nvPicPr>
          <p:cNvPr id="55" name="Εικόνα 54">
            <a:extLst>
              <a:ext uri="{FF2B5EF4-FFF2-40B4-BE49-F238E27FC236}">
                <a16:creationId xmlns:a16="http://schemas.microsoft.com/office/drawing/2014/main" id="{9E136C03-7836-221D-F07A-E8607E134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675" y="1430009"/>
            <a:ext cx="2305050" cy="20859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96951" y="342976"/>
            <a:ext cx="8626415" cy="894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00"/>
              </a:lnSpc>
              <a:buNone/>
            </a:pPr>
            <a:r>
              <a:rPr lang="el-GR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Συμφωνία για σημείο συνάντησης</a:t>
            </a:r>
            <a:endParaRPr lang="en-US" sz="4400" dirty="0">
              <a:solidFill>
                <a:srgbClr val="D73A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Source Serif Pro Semi Bold" pitchFamily="34" charset="-122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502004" y="4358449"/>
            <a:ext cx="45719" cy="3528175"/>
          </a:xfrm>
          <a:prstGeom prst="roundRect">
            <a:avLst>
              <a:gd name="adj" fmla="val 307155"/>
            </a:avLst>
          </a:prstGeom>
          <a:solidFill>
            <a:srgbClr val="C6BDDA"/>
          </a:solidFill>
          <a:ln/>
        </p:spPr>
      </p:sp>
      <p:sp>
        <p:nvSpPr>
          <p:cNvPr id="5" name="Shape 2"/>
          <p:cNvSpPr/>
          <p:nvPr/>
        </p:nvSpPr>
        <p:spPr>
          <a:xfrm>
            <a:off x="6513220" y="2508184"/>
            <a:ext cx="668655" cy="30480"/>
          </a:xfrm>
          <a:prstGeom prst="roundRect">
            <a:avLst>
              <a:gd name="adj" fmla="val 307155"/>
            </a:avLst>
          </a:prstGeom>
          <a:solidFill>
            <a:srgbClr val="C6BDDA"/>
          </a:solidFill>
          <a:ln/>
        </p:spPr>
      </p:sp>
      <p:sp>
        <p:nvSpPr>
          <p:cNvPr id="6" name="Shape 3"/>
          <p:cNvSpPr/>
          <p:nvPr/>
        </p:nvSpPr>
        <p:spPr>
          <a:xfrm>
            <a:off x="6028979" y="2256667"/>
            <a:ext cx="501491" cy="501491"/>
          </a:xfrm>
          <a:prstGeom prst="roundRect">
            <a:avLst>
              <a:gd name="adj" fmla="val 18668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062" y="2293574"/>
            <a:ext cx="367784" cy="4597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07498" y="2349236"/>
            <a:ext cx="306490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Petrona Bold" pitchFamily="34" charset="-122"/>
                <a:cs typeface="Petrona Bold" pitchFamily="34" charset="-120"/>
              </a:rPr>
              <a:t>Σημείο συνάντησης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6737509" y="4507690"/>
            <a:ext cx="668655" cy="30480"/>
          </a:xfrm>
          <a:prstGeom prst="roundRect">
            <a:avLst>
              <a:gd name="adj" fmla="val 307155"/>
            </a:avLst>
          </a:prstGeom>
          <a:solidFill>
            <a:srgbClr val="C6BDDA"/>
          </a:solidFill>
          <a:ln/>
        </p:spPr>
      </p:sp>
      <p:sp>
        <p:nvSpPr>
          <p:cNvPr id="11" name="Shape 7"/>
          <p:cNvSpPr/>
          <p:nvPr/>
        </p:nvSpPr>
        <p:spPr>
          <a:xfrm>
            <a:off x="6266498" y="4272184"/>
            <a:ext cx="501491" cy="501491"/>
          </a:xfrm>
          <a:prstGeom prst="roundRect">
            <a:avLst>
              <a:gd name="adj" fmla="val 18668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351" y="4293080"/>
            <a:ext cx="367784" cy="45970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631787" y="4348742"/>
            <a:ext cx="3761120" cy="43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Petrona Bold" pitchFamily="34" charset="-122"/>
                <a:cs typeface="Petrona Bold" pitchFamily="34" charset="-120"/>
              </a:rPr>
              <a:t>Μ</a:t>
            </a:r>
            <a:r>
              <a:rPr lang="el-GR" sz="2400" b="1" dirty="0" err="1">
                <a:solidFill>
                  <a:srgbClr val="272525"/>
                </a:solidFill>
                <a:latin typeface="Comic Sans MS" panose="030F0702030302020204" pitchFamily="66" charset="0"/>
                <a:ea typeface="Petrona Bold" pitchFamily="34" charset="-122"/>
                <a:cs typeface="Petrona Bold" pitchFamily="34" charset="-120"/>
              </a:rPr>
              <a:t>ένουμε</a:t>
            </a: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2400" b="1" dirty="0" err="1">
                <a:solidFill>
                  <a:srgbClr val="272525"/>
                </a:solidFill>
                <a:latin typeface="Comic Sans MS" panose="030F0702030302020204" pitchFamily="66" charset="0"/>
                <a:ea typeface="Petrona Bold" pitchFamily="34" charset="-122"/>
                <a:cs typeface="Petrona Bold" pitchFamily="34" charset="-120"/>
              </a:rPr>
              <a:t>εκεί</a:t>
            </a:r>
            <a:r>
              <a:rPr lang="el-GR" sz="2400" b="1" dirty="0">
                <a:solidFill>
                  <a:srgbClr val="272525"/>
                </a:solidFill>
                <a:latin typeface="Comic Sans MS" panose="030F0702030302020204" pitchFamily="66" charset="0"/>
                <a:ea typeface="Petrona Bold" pitchFamily="34" charset="-122"/>
                <a:cs typeface="Petrona Bold" pitchFamily="34" charset="-120"/>
              </a:rPr>
              <a:t> που είμαστε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7631786" y="4786963"/>
            <a:ext cx="6218515" cy="769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 err="1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</a:rPr>
              <a:t>Αν</a:t>
            </a:r>
            <a:r>
              <a:rPr lang="el-GR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</a:rPr>
              <a:t>είν</a:t>
            </a: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</a:rPr>
              <a:t>αι ασφαλές</a:t>
            </a:r>
            <a:r>
              <a:rPr lang="el-GR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</a:rPr>
              <a:t>! </a:t>
            </a:r>
          </a:p>
          <a:p>
            <a:pPr marL="0" indent="0" algn="l">
              <a:lnSpc>
                <a:spcPts val="2800"/>
              </a:lnSpc>
              <a:buNone/>
            </a:pPr>
            <a:r>
              <a:rPr lang="el-GR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</a:rPr>
              <a:t>Και ψάχνουμε με τα μάτια τους μεγάλους.</a:t>
            </a:r>
            <a:endParaRPr lang="en-US" sz="2000" dirty="0">
              <a:solidFill>
                <a:srgbClr val="272525"/>
              </a:solidFill>
              <a:latin typeface="Comic Sans MS" panose="030F0702030302020204" pitchFamily="66" charset="0"/>
              <a:ea typeface="Inter" pitchFamily="34" charset="-122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6266498" y="5667835"/>
            <a:ext cx="501491" cy="501491"/>
          </a:xfrm>
          <a:prstGeom prst="roundRect">
            <a:avLst>
              <a:gd name="adj" fmla="val 18668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351" y="5688730"/>
            <a:ext cx="367784" cy="45970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631787" y="5744392"/>
            <a:ext cx="306490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Petrona Bold" pitchFamily="34" charset="-122"/>
                <a:cs typeface="Petrona Bold" pitchFamily="34" charset="-120"/>
              </a:rPr>
              <a:t>Ναυαγοσώστης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7631787" y="6169133"/>
            <a:ext cx="6218515" cy="683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</a:rPr>
              <a:t>Π</a:t>
            </a:r>
            <a:r>
              <a:rPr lang="el-GR" sz="2000" dirty="0" err="1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</a:rPr>
              <a:t>ηγαίνουμε</a:t>
            </a: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</a:rPr>
              <a:t> </a:t>
            </a:r>
            <a:r>
              <a:rPr lang="en-US" sz="2000" dirty="0" err="1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</a:rPr>
              <a:t>σε</a:t>
            </a: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</a:rPr>
              <a:t> α</a:t>
            </a:r>
            <a:r>
              <a:rPr lang="en-US" sz="2000" dirty="0" err="1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</a:rPr>
              <a:t>υτόν</a:t>
            </a:r>
            <a:r>
              <a:rPr lang="el-GR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</a:rPr>
              <a:t> και τον ενημερώνουμε ότι </a:t>
            </a:r>
          </a:p>
          <a:p>
            <a:pPr marL="0" indent="0" algn="l">
              <a:lnSpc>
                <a:spcPts val="2800"/>
              </a:lnSpc>
              <a:buNone/>
            </a:pPr>
            <a:r>
              <a:rPr lang="el-GR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</a:rPr>
              <a:t>έχουμε χαθεί.</a:t>
            </a:r>
            <a:endParaRPr lang="en-US" sz="2000" dirty="0">
              <a:solidFill>
                <a:srgbClr val="272525"/>
              </a:solidFill>
              <a:latin typeface="Comic Sans MS" panose="030F0702030302020204" pitchFamily="66" charset="0"/>
              <a:ea typeface="Inter" pitchFamily="34" charset="-122"/>
            </a:endParaRPr>
          </a:p>
        </p:txBody>
      </p:sp>
      <p:sp>
        <p:nvSpPr>
          <p:cNvPr id="20" name="Shape 14"/>
          <p:cNvSpPr/>
          <p:nvPr/>
        </p:nvSpPr>
        <p:spPr>
          <a:xfrm>
            <a:off x="6737509" y="7298991"/>
            <a:ext cx="668655" cy="30480"/>
          </a:xfrm>
          <a:prstGeom prst="roundRect">
            <a:avLst>
              <a:gd name="adj" fmla="val 307155"/>
            </a:avLst>
          </a:prstGeom>
          <a:solidFill>
            <a:srgbClr val="C6BDDA"/>
          </a:solidFill>
          <a:ln/>
        </p:spPr>
      </p:sp>
      <p:sp>
        <p:nvSpPr>
          <p:cNvPr id="21" name="Shape 15"/>
          <p:cNvSpPr/>
          <p:nvPr/>
        </p:nvSpPr>
        <p:spPr>
          <a:xfrm>
            <a:off x="6266498" y="7063486"/>
            <a:ext cx="501491" cy="501491"/>
          </a:xfrm>
          <a:prstGeom prst="roundRect">
            <a:avLst>
              <a:gd name="adj" fmla="val 18668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351" y="7084381"/>
            <a:ext cx="367784" cy="459700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631787" y="7140043"/>
            <a:ext cx="306490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Petrona Bold" pitchFamily="34" charset="-122"/>
                <a:cs typeface="Petrona Bold" pitchFamily="34" charset="-120"/>
              </a:rPr>
              <a:t>Ενήλικας με παιδιά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4" name="Text 17"/>
          <p:cNvSpPr/>
          <p:nvPr/>
        </p:nvSpPr>
        <p:spPr>
          <a:xfrm>
            <a:off x="7631787" y="7564977"/>
            <a:ext cx="6218515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</a:rPr>
              <a:t>Ζ</a:t>
            </a:r>
            <a:r>
              <a:rPr lang="el-GR" sz="2000" dirty="0" err="1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</a:rPr>
              <a:t>ητάμε</a:t>
            </a: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</a:rPr>
              <a:t> β</a:t>
            </a:r>
            <a:r>
              <a:rPr lang="en-US" sz="2000" dirty="0" err="1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</a:rPr>
              <a:t>οήθει</a:t>
            </a: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</a:rPr>
              <a:t>α</a:t>
            </a:r>
            <a:r>
              <a:rPr lang="el-GR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</a:rPr>
              <a:t>.</a:t>
            </a:r>
            <a:endParaRPr lang="en-US" sz="2000" dirty="0">
              <a:solidFill>
                <a:srgbClr val="272525"/>
              </a:solidFill>
              <a:latin typeface="Comic Sans MS" panose="030F0702030302020204" pitchFamily="66" charset="0"/>
              <a:ea typeface="Inter" pitchFamily="34" charset="-122"/>
            </a:endParaRPr>
          </a:p>
        </p:txBody>
      </p:sp>
      <p:sp>
        <p:nvSpPr>
          <p:cNvPr id="25" name="Text 0">
            <a:extLst>
              <a:ext uri="{FF2B5EF4-FFF2-40B4-BE49-F238E27FC236}">
                <a16:creationId xmlns:a16="http://schemas.microsoft.com/office/drawing/2014/main" id="{EDEFB1DD-5C3D-EDAB-02F9-D1758C9D1962}"/>
              </a:ext>
            </a:extLst>
          </p:cNvPr>
          <p:cNvSpPr/>
          <p:nvPr/>
        </p:nvSpPr>
        <p:spPr>
          <a:xfrm>
            <a:off x="5801649" y="1236058"/>
            <a:ext cx="7936607" cy="894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l-GR" sz="2800" dirty="0">
                <a:solidFill>
                  <a:schemeClr val="accent1"/>
                </a:solidFill>
                <a:latin typeface="Comic Sans MS" panose="030F0702030302020204" pitchFamily="66" charset="0"/>
                <a:ea typeface="Petrona Bold" pitchFamily="34" charset="-122"/>
                <a:cs typeface="Petrona Bold" pitchFamily="34" charset="-120"/>
              </a:rPr>
              <a:t>Αν απορροφημένοι στο παιχνίδι χαθούμε, ξέρουμε πού θα συναντηθούμε με τους δικούς μας; </a:t>
            </a:r>
            <a:endParaRPr lang="en-US" sz="2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B82436-407C-72E6-08B3-661159396D42}"/>
              </a:ext>
            </a:extLst>
          </p:cNvPr>
          <p:cNvSpPr txBox="1"/>
          <p:nvPr/>
        </p:nvSpPr>
        <p:spPr>
          <a:xfrm>
            <a:off x="7297947" y="2716824"/>
            <a:ext cx="7315200" cy="781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 err="1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Συμφωνούμε</a:t>
            </a: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από π</a:t>
            </a:r>
            <a:r>
              <a:rPr lang="en-US" sz="2000" dirty="0" err="1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ριν</a:t>
            </a:r>
            <a:r>
              <a:rPr lang="el-GR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(π.χ. την ομπρέλα μας, τον πύργο </a:t>
            </a:r>
            <a:br>
              <a:rPr lang="el-GR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</a:br>
            <a:r>
              <a:rPr lang="el-GR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του ναυαγοσώστη, κλπ.)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214519-D806-79AA-1202-CAB8BA3B97D6}"/>
              </a:ext>
            </a:extLst>
          </p:cNvPr>
          <p:cNvSpPr txBox="1"/>
          <p:nvPr/>
        </p:nvSpPr>
        <p:spPr>
          <a:xfrm>
            <a:off x="5796951" y="3722829"/>
            <a:ext cx="73152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3000"/>
              </a:lnSpc>
              <a:buNone/>
            </a:pPr>
            <a:r>
              <a:rPr lang="el-GR" sz="28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Petrona Bold" pitchFamily="34" charset="-122"/>
              </a:rPr>
              <a:t>Τι κάνουμε αν «χαθούμε»;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Shape 14">
            <a:extLst>
              <a:ext uri="{FF2B5EF4-FFF2-40B4-BE49-F238E27FC236}">
                <a16:creationId xmlns:a16="http://schemas.microsoft.com/office/drawing/2014/main" id="{638A9C18-D4B8-06F7-6E61-9A0BFFFD20A2}"/>
              </a:ext>
            </a:extLst>
          </p:cNvPr>
          <p:cNvSpPr/>
          <p:nvPr/>
        </p:nvSpPr>
        <p:spPr>
          <a:xfrm>
            <a:off x="6749487" y="5887131"/>
            <a:ext cx="668655" cy="30480"/>
          </a:xfrm>
          <a:prstGeom prst="roundRect">
            <a:avLst>
              <a:gd name="adj" fmla="val 307155"/>
            </a:avLst>
          </a:prstGeom>
          <a:solidFill>
            <a:srgbClr val="C6BDDA"/>
          </a:solidFill>
          <a:ln/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56016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Αγαπάμε τη Θάλασσα!</a:t>
            </a: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516" y="3183969"/>
            <a:ext cx="358140" cy="447675"/>
          </a:xfrm>
          <a:prstGeom prst="rect">
            <a:avLst/>
          </a:prstGeom>
        </p:spPr>
      </p:pic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4388" y="3569732"/>
            <a:ext cx="358140" cy="447675"/>
          </a:xfrm>
          <a:prstGeom prst="rect">
            <a:avLst/>
          </a:prstGeom>
        </p:spPr>
      </p:pic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8625" y="5780603"/>
            <a:ext cx="358140" cy="447675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131" y="2453864"/>
            <a:ext cx="4534138" cy="4534138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3D1FAF30-1A13-3430-633F-28F6AAFB3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FFCC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206076" y="3382011"/>
            <a:ext cx="885340" cy="896691"/>
          </a:xfrm>
          <a:prstGeom prst="rect">
            <a:avLst/>
          </a:prstGeom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12AE0AA7-64A7-CCB4-AC87-B66906F9917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FFCC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1026" y="5507345"/>
            <a:ext cx="1101822" cy="801684"/>
          </a:xfrm>
          <a:prstGeom prst="rect">
            <a:avLst/>
          </a:prstGeom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18DFD8AF-5FB9-7C59-5DAB-A55A2B36CC9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FFD9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22456" y="3043595"/>
            <a:ext cx="760259" cy="7524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B29B545-E6A3-9B3B-A880-FD29B82AFBBD}"/>
              </a:ext>
            </a:extLst>
          </p:cNvPr>
          <p:cNvSpPr txBox="1"/>
          <p:nvPr/>
        </p:nvSpPr>
        <p:spPr>
          <a:xfrm>
            <a:off x="2139350" y="2271539"/>
            <a:ext cx="3692105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Source Serif Pro Semi Bold" pitchFamily="34" charset="-122"/>
                <a:cs typeface="+mn-cs"/>
              </a:rPr>
              <a:t>Δεν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Source Serif Pro Semi Bold" pitchFamily="34" charset="-122"/>
                <a:cs typeface="+mn-cs"/>
              </a:rPr>
              <a:t>α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Source Serif Pro Semi Bold" pitchFamily="34" charset="-122"/>
                <a:cs typeface="+mn-cs"/>
              </a:rPr>
              <a:t>φήνουμε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Source Serif Pro Semi Bold" pitchFamily="34" charset="-122"/>
                <a:cs typeface="Source Serif Pro Semi Bold" pitchFamily="34" charset="-12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Source Serif Pro Semi Bold" pitchFamily="34" charset="-122"/>
                <a:cs typeface="+mn-cs"/>
              </a:rPr>
              <a:t>σκου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Source Serif Pro Semi Bold" pitchFamily="34" charset="-122"/>
                <a:cs typeface="+mn-cs"/>
              </a:rPr>
              <a:t>πίδια!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776380-08CB-4307-90BD-9FE161643917}"/>
              </a:ext>
            </a:extLst>
          </p:cNvPr>
          <p:cNvSpPr txBox="1"/>
          <p:nvPr/>
        </p:nvSpPr>
        <p:spPr>
          <a:xfrm>
            <a:off x="1161189" y="2776857"/>
            <a:ext cx="4123426" cy="803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Κρ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ατάμε την παραλία καθαρή για όλους.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61F88E-7DF0-85D9-D6BD-74EEF2A69C6F}"/>
              </a:ext>
            </a:extLst>
          </p:cNvPr>
          <p:cNvSpPr txBox="1"/>
          <p:nvPr/>
        </p:nvSpPr>
        <p:spPr>
          <a:xfrm>
            <a:off x="8901633" y="2213595"/>
            <a:ext cx="4123426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dirty="0"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Προσοχή στις μέδουσες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Source Serif Pro Semi Bold" pitchFamily="34" charset="-122"/>
                <a:cs typeface="+mn-cs"/>
              </a:rPr>
              <a:t>!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6C5B8F-CB2B-0ACC-963C-566828EF5154}"/>
              </a:ext>
            </a:extLst>
          </p:cNvPr>
          <p:cNvSpPr txBox="1"/>
          <p:nvPr/>
        </p:nvSpPr>
        <p:spPr>
          <a:xfrm>
            <a:off x="9739601" y="2633295"/>
            <a:ext cx="4534138" cy="1541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Κοιτάμε που κολυμπάμε για να αποφύγουμε τσιμπήματα! Αν τύχει και τις δούμε, ενημερώνουμε τους συνοδούς μας και το ναυαγοσώστη.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FB32C40-C36C-F59A-DD0E-51B63726D14C}"/>
              </a:ext>
            </a:extLst>
          </p:cNvPr>
          <p:cNvSpPr txBox="1"/>
          <p:nvPr/>
        </p:nvSpPr>
        <p:spPr>
          <a:xfrm>
            <a:off x="9554030" y="5554900"/>
            <a:ext cx="4123426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dirty="0"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Προσοχή στους αχινούς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Source Serif Pro Semi Bold" pitchFamily="34" charset="-122"/>
                <a:cs typeface="+mn-cs"/>
              </a:rPr>
              <a:t>!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8633963-73D9-EFF6-6815-1A651D43E455}"/>
              </a:ext>
            </a:extLst>
          </p:cNvPr>
          <p:cNvSpPr txBox="1"/>
          <p:nvPr/>
        </p:nvSpPr>
        <p:spPr>
          <a:xfrm>
            <a:off x="9150447" y="6029909"/>
            <a:ext cx="5272919" cy="2013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Κοιτάμε πού πατάμε.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omic Sans MS" panose="030F0702030302020204" pitchFamily="66" charset="0"/>
                <a:ea typeface="Source Sans Pro" pitchFamily="34" charset="-122"/>
                <a:cs typeface="Source Sans Pro" pitchFamily="34" charset="-120"/>
              </a:rPr>
              <a:t>Σεβασμός στη θαλάσσια ζωή: "Οι αχινοί μένουν στο σπίτι τους, εμείς δεν τους πειράζουμε! Και προσέχουμε πού πατάμε κοντά στα βράχια".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DA6863D-50A6-15C1-63F2-B46A97BF6FD5}"/>
              </a:ext>
            </a:extLst>
          </p:cNvPr>
          <p:cNvSpPr txBox="1"/>
          <p:nvPr/>
        </p:nvSpPr>
        <p:spPr>
          <a:xfrm>
            <a:off x="837724" y="6163419"/>
            <a:ext cx="4674403" cy="1391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l-GR" sz="2000" dirty="0">
                <a:solidFill>
                  <a:srgbClr val="272525"/>
                </a:solidFill>
                <a:latin typeface="Comic Sans MS" panose="030F0702030302020204" pitchFamily="66" charset="0"/>
                <a:ea typeface="Source Sans Pro" pitchFamily="34" charset="-122"/>
              </a:rPr>
              <a:t>Ακολουθώντας αυτούς τους απλούς κανόνες, μπορούμε να παίζουμε και να διασκεδάζουμε με απόλυτη ασφάλεια! </a:t>
            </a:r>
            <a:r>
              <a:rPr lang="el-GR" sz="2000" dirty="0"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" pitchFamily="34" charset="-122"/>
              </a:rPr>
              <a:t>Καλές βουτιές και καλά παιχνίδια!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1441EB6-8288-3341-BF8B-32D86F050D4C}"/>
              </a:ext>
            </a:extLst>
          </p:cNvPr>
          <p:cNvSpPr txBox="1"/>
          <p:nvPr/>
        </p:nvSpPr>
        <p:spPr>
          <a:xfrm>
            <a:off x="579084" y="5596339"/>
            <a:ext cx="4674403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l-GR" sz="2400" dirty="0">
                <a:solidFill>
                  <a:srgbClr val="27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erif Pro Semi Bold" pitchFamily="34" charset="-122"/>
              </a:rPr>
              <a:t>Η θάλασσα είναι μαγική! </a:t>
            </a:r>
            <a:endParaRPr lang="en-US" sz="2400" dirty="0">
              <a:solidFill>
                <a:srgbClr val="2725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Source Serif Pro Semi Bold" pitchFamily="34" charset="-122"/>
            </a:endParaRPr>
          </a:p>
        </p:txBody>
      </p:sp>
      <p:pic>
        <p:nvPicPr>
          <p:cNvPr id="45" name="Εικόνα 44">
            <a:extLst>
              <a:ext uri="{FF2B5EF4-FFF2-40B4-BE49-F238E27FC236}">
                <a16:creationId xmlns:a16="http://schemas.microsoft.com/office/drawing/2014/main" id="{6D5C0BBC-E6CA-57B0-6B55-10F0DAC7D981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FFD9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616193" y="5215412"/>
            <a:ext cx="958644" cy="9489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3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Κάρτα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Κάρτα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Θέμα3" id="{98371807-2448-4B71-B6A0-DC27ACF9C46E}" vid="{7D4CB051-F662-4D75-9E0A-691026BCF30B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</TotalTime>
  <Words>908</Words>
  <Application>Microsoft Office PowerPoint</Application>
  <PresentationFormat>Προσαρμογή</PresentationFormat>
  <Paragraphs>116</Paragraphs>
  <Slides>14</Slides>
  <Notes>8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14</vt:i4>
      </vt:variant>
    </vt:vector>
  </HeadingPairs>
  <TitlesOfParts>
    <vt:vector size="22" baseType="lpstr">
      <vt:lpstr>Arial</vt:lpstr>
      <vt:lpstr>Calibri</vt:lpstr>
      <vt:lpstr>Comic Sans MS</vt:lpstr>
      <vt:lpstr>Gill Sans MT</vt:lpstr>
      <vt:lpstr>Impact</vt:lpstr>
      <vt:lpstr>Wingdings</vt:lpstr>
      <vt:lpstr>Office Theme</vt:lpstr>
      <vt:lpstr>Θέμα3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G K</cp:lastModifiedBy>
  <cp:revision>179</cp:revision>
  <dcterms:created xsi:type="dcterms:W3CDTF">2025-05-03T21:46:07Z</dcterms:created>
  <dcterms:modified xsi:type="dcterms:W3CDTF">2025-05-04T23:11:23Z</dcterms:modified>
</cp:coreProperties>
</file>