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266339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09821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37EA8-F848-4984-A7E7-0530E9F5D0F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4244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853015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37EA8-F848-4984-A7E7-0530E9F5D0F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1500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698313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510627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403655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9755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12225AC-C1BD-4F35-819A-F4E259E5D43B}" type="datetimeFigureOut">
              <a:rPr lang="el-GR" smtClean="0"/>
              <a:t>26/11/2024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50477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87496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12225AC-C1BD-4F35-819A-F4E259E5D43B}" type="datetimeFigureOut">
              <a:rPr lang="el-GR" smtClean="0"/>
              <a:t>26/11/2024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18391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012225AC-C1BD-4F35-819A-F4E259E5D43B}" type="datetimeFigureOut">
              <a:rPr lang="el-GR" smtClean="0"/>
              <a:t>26/11/2024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422538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225AC-C1BD-4F35-819A-F4E259E5D43B}" type="datetimeFigureOut">
              <a:rPr lang="el-GR" smtClean="0"/>
              <a:t>26/11/2024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1420697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84097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12225AC-C1BD-4F35-819A-F4E259E5D43B}" type="datetimeFigureOut">
              <a:rPr lang="el-GR" smtClean="0"/>
              <a:t>26/11/2024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37EA8-F848-4984-A7E7-0530E9F5D0F1}" type="slidenum">
              <a:rPr lang="el-GR" smtClean="0"/>
              <a:t>‹#›</a:t>
            </a:fld>
            <a:endParaRPr lang="el-GR"/>
          </a:p>
        </p:txBody>
      </p:sp>
    </p:spTree>
    <p:extLst>
      <p:ext uri="{BB962C8B-B14F-4D97-AF65-F5344CB8AC3E}">
        <p14:creationId xmlns:p14="http://schemas.microsoft.com/office/powerpoint/2010/main" val="365206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12225AC-C1BD-4F35-819A-F4E259E5D43B}" type="datetimeFigureOut">
              <a:rPr lang="el-GR" smtClean="0"/>
              <a:t>26/11/2024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8A37EA8-F848-4984-A7E7-0530E9F5D0F1}" type="slidenum">
              <a:rPr lang="el-GR" smtClean="0"/>
              <a:t>‹#›</a:t>
            </a:fld>
            <a:endParaRPr lang="el-GR"/>
          </a:p>
        </p:txBody>
      </p:sp>
    </p:spTree>
    <p:extLst>
      <p:ext uri="{BB962C8B-B14F-4D97-AF65-F5344CB8AC3E}">
        <p14:creationId xmlns:p14="http://schemas.microsoft.com/office/powerpoint/2010/main" val="1507728392"/>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89213" y="792480"/>
            <a:ext cx="8915399" cy="1672046"/>
          </a:xfrm>
        </p:spPr>
        <p:txBody>
          <a:bodyPr/>
          <a:lstStyle/>
          <a:p>
            <a:r>
              <a:rPr lang="el-GR" dirty="0" smtClean="0">
                <a:latin typeface="Arial Nova" panose="020B0504020202020204" pitchFamily="34" charset="0"/>
              </a:rPr>
              <a:t>« </a:t>
            </a:r>
            <a:r>
              <a:rPr lang="el-GR" sz="4000" dirty="0" smtClean="0">
                <a:latin typeface="Arial Nova" panose="020B0504020202020204" pitchFamily="34" charset="0"/>
              </a:rPr>
              <a:t>Τι σημαίνει να είσαι παιδ</a:t>
            </a:r>
            <a:r>
              <a:rPr lang="el-GR" sz="4000" dirty="0">
                <a:latin typeface="Arial Nova" panose="020B0504020202020204" pitchFamily="34" charset="0"/>
              </a:rPr>
              <a:t>ί</a:t>
            </a:r>
            <a:r>
              <a:rPr lang="el-GR" sz="4000" dirty="0" smtClean="0">
                <a:latin typeface="Arial Nova" panose="020B0504020202020204" pitchFamily="34" charset="0"/>
              </a:rPr>
              <a:t> </a:t>
            </a:r>
            <a:r>
              <a:rPr lang="el-GR" dirty="0" smtClean="0">
                <a:latin typeface="Arial Nova" panose="020B0504020202020204" pitchFamily="34" charset="0"/>
              </a:rPr>
              <a:t>»</a:t>
            </a:r>
            <a:endParaRPr lang="el-GR" dirty="0">
              <a:latin typeface="Arial Nova" panose="020B0504020202020204" pitchFamily="34" charset="0"/>
            </a:endParaRPr>
          </a:p>
        </p:txBody>
      </p:sp>
      <p:sp>
        <p:nvSpPr>
          <p:cNvPr id="3" name="Υπότιτλος 2"/>
          <p:cNvSpPr>
            <a:spLocks noGrp="1"/>
          </p:cNvSpPr>
          <p:nvPr>
            <p:ph type="subTitle" idx="1"/>
          </p:nvPr>
        </p:nvSpPr>
        <p:spPr>
          <a:xfrm>
            <a:off x="3163979" y="3653973"/>
            <a:ext cx="8915399" cy="1126283"/>
          </a:xfrm>
        </p:spPr>
        <p:txBody>
          <a:bodyPr>
            <a:normAutofit/>
          </a:bodyPr>
          <a:lstStyle/>
          <a:p>
            <a:r>
              <a:rPr lang="el-GR" sz="2400" b="1" dirty="0" smtClean="0">
                <a:latin typeface="Arial Nova" panose="020B0504020202020204" pitchFamily="34" charset="0"/>
              </a:rPr>
              <a:t>Ας λύσουμε απορίες και ας προβληματιστούμε !!!!</a:t>
            </a:r>
          </a:p>
          <a:p>
            <a:r>
              <a:rPr lang="el-GR" sz="2400" b="1" dirty="0" smtClean="0">
                <a:latin typeface="Arial Nova" panose="020B0504020202020204" pitchFamily="34" charset="0"/>
              </a:rPr>
              <a:t>Καλώς ήρθατε στην 2</a:t>
            </a:r>
            <a:r>
              <a:rPr lang="el-GR" sz="2400" b="1" baseline="30000" dirty="0" smtClean="0">
                <a:latin typeface="Arial Nova" panose="020B0504020202020204" pitchFamily="34" charset="0"/>
              </a:rPr>
              <a:t>η</a:t>
            </a:r>
            <a:r>
              <a:rPr lang="el-GR" sz="2400" b="1" dirty="0" smtClean="0">
                <a:latin typeface="Arial Nova" panose="020B0504020202020204" pitchFamily="34" charset="0"/>
              </a:rPr>
              <a:t> </a:t>
            </a:r>
            <a:r>
              <a:rPr lang="el-GR" sz="2400" b="1" dirty="0">
                <a:latin typeface="Arial Nova" panose="020B0504020202020204" pitchFamily="34" charset="0"/>
              </a:rPr>
              <a:t>ε</a:t>
            </a:r>
            <a:r>
              <a:rPr lang="el-GR" sz="2400" b="1" dirty="0" smtClean="0">
                <a:latin typeface="Arial Nova" panose="020B0504020202020204" pitchFamily="34" charset="0"/>
              </a:rPr>
              <a:t>νημερωτική συνάντηση γονέων </a:t>
            </a:r>
            <a:endParaRPr lang="el-GR" sz="2400" b="1" dirty="0">
              <a:latin typeface="Arial Nova" panose="020B0504020202020204" pitchFamily="34" charset="0"/>
            </a:endParaRPr>
          </a:p>
        </p:txBody>
      </p:sp>
    </p:spTree>
    <p:extLst>
      <p:ext uri="{BB962C8B-B14F-4D97-AF65-F5344CB8AC3E}">
        <p14:creationId xmlns:p14="http://schemas.microsoft.com/office/powerpoint/2010/main" val="2869655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Nova" panose="020B0504020202020204" pitchFamily="34" charset="0"/>
              </a:rPr>
              <a:t>Παιδί και φαγητό </a:t>
            </a:r>
            <a:endParaRPr lang="el-GR" dirty="0">
              <a:latin typeface="Arial Nova" panose="020B0504020202020204" pitchFamily="34" charset="0"/>
            </a:endParaRPr>
          </a:p>
        </p:txBody>
      </p:sp>
      <p:sp>
        <p:nvSpPr>
          <p:cNvPr id="3" name="Θέση περιεχομένου 2"/>
          <p:cNvSpPr>
            <a:spLocks noGrp="1"/>
          </p:cNvSpPr>
          <p:nvPr>
            <p:ph idx="1"/>
          </p:nvPr>
        </p:nvSpPr>
        <p:spPr/>
        <p:txBody>
          <a:bodyPr>
            <a:normAutofit lnSpcReduction="10000"/>
          </a:bodyPr>
          <a:lstStyle/>
          <a:p>
            <a:r>
              <a:rPr lang="el-GR" b="1" dirty="0" smtClean="0">
                <a:latin typeface="Arial Nova" panose="020B0504020202020204" pitchFamily="34" charset="0"/>
              </a:rPr>
              <a:t>Είναι σημαντικό να γνωρίζουμε τι τρώνε τα παιδιά μας. </a:t>
            </a:r>
          </a:p>
          <a:p>
            <a:r>
              <a:rPr lang="el-GR" b="1" dirty="0" smtClean="0">
                <a:latin typeface="Arial Nova" panose="020B0504020202020204" pitchFamily="34" charset="0"/>
              </a:rPr>
              <a:t>Η διατροφή τους επηρεάζει την επίδοση τους στο σχολείο και στην καλή ψυχική τους υγεία.</a:t>
            </a:r>
          </a:p>
          <a:p>
            <a:r>
              <a:rPr lang="el-GR" b="1" dirty="0" smtClean="0">
                <a:latin typeface="Arial Nova" panose="020B0504020202020204" pitchFamily="34" charset="0"/>
              </a:rPr>
              <a:t>Να διαλέγουμε τροφές που προσφέρουν σταθερή ενέργεια ( υδατάνθρακες και </a:t>
            </a:r>
            <a:r>
              <a:rPr lang="el-GR" b="1" dirty="0" err="1" smtClean="0">
                <a:latin typeface="Arial Nova" panose="020B0504020202020204" pitchFamily="34" charset="0"/>
              </a:rPr>
              <a:t>πρωτείνες</a:t>
            </a:r>
            <a:r>
              <a:rPr lang="el-GR" b="1" dirty="0" smtClean="0">
                <a:latin typeface="Arial Nova" panose="020B0504020202020204" pitchFamily="34" charset="0"/>
              </a:rPr>
              <a:t> ) Ακατέργαστες τροφές, </a:t>
            </a:r>
            <a:r>
              <a:rPr lang="el-GR" b="1" dirty="0" err="1" smtClean="0">
                <a:latin typeface="Arial Nova" panose="020B0504020202020204" pitchFamily="34" charset="0"/>
              </a:rPr>
              <a:t>πρωτεινούχες</a:t>
            </a:r>
            <a:r>
              <a:rPr lang="el-GR" b="1" dirty="0" smtClean="0">
                <a:latin typeface="Arial Nova" panose="020B0504020202020204" pitchFamily="34" charset="0"/>
              </a:rPr>
              <a:t> τροφές, φρούτα, γάλα.</a:t>
            </a:r>
          </a:p>
          <a:p>
            <a:r>
              <a:rPr lang="el-GR" b="1" dirty="0" smtClean="0">
                <a:latin typeface="Arial Nova" panose="020B0504020202020204" pitchFamily="34" charset="0"/>
              </a:rPr>
              <a:t>Φάτε το πριν το χρειαστείτε! Το πρωινό φυσικά. Δεν πρέπει να το αμελούμε. </a:t>
            </a:r>
          </a:p>
          <a:p>
            <a:r>
              <a:rPr lang="el-GR" b="1" dirty="0" smtClean="0">
                <a:latin typeface="Arial Nova" panose="020B0504020202020204" pitchFamily="34" charset="0"/>
              </a:rPr>
              <a:t>Αποφύγετε τροφές με πολλή ζάχαρη γιατί τα παιδιά γίνονται ευέξαπτα, υπερκινητικά. </a:t>
            </a:r>
          </a:p>
          <a:p>
            <a:r>
              <a:rPr lang="el-GR" b="1" dirty="0" smtClean="0">
                <a:latin typeface="Arial Nova" panose="020B0504020202020204" pitchFamily="34" charset="0"/>
              </a:rPr>
              <a:t>Αποφύγετε τα χημικά, τις χρωστικές ουσίες και τα συντηρητικά. </a:t>
            </a:r>
          </a:p>
          <a:p>
            <a:r>
              <a:rPr lang="el-GR" b="1" dirty="0" smtClean="0">
                <a:latin typeface="Arial Nova" panose="020B0504020202020204" pitchFamily="34" charset="0"/>
              </a:rPr>
              <a:t>Μειώστε τις επιλογές ανάμεσα σε πιο θρεπτικές τροφές και η πείνα θα κάνει την δουλειά της .</a:t>
            </a:r>
          </a:p>
          <a:p>
            <a:endParaRPr lang="el-GR" dirty="0"/>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9171576" y="440509"/>
            <a:ext cx="2357121" cy="1767841"/>
          </a:xfrm>
          <a:prstGeom prst="rect">
            <a:avLst/>
          </a:prstGeom>
        </p:spPr>
      </p:pic>
    </p:spTree>
    <p:extLst>
      <p:ext uri="{BB962C8B-B14F-4D97-AF65-F5344CB8AC3E}">
        <p14:creationId xmlns:p14="http://schemas.microsoft.com/office/powerpoint/2010/main" val="370665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Arial Nova" panose="020B0504020202020204" pitchFamily="34" charset="0"/>
              </a:rPr>
              <a:t>Σχέδιο δράσης : </a:t>
            </a:r>
            <a:r>
              <a:rPr lang="el-GR" b="1" dirty="0" err="1" smtClean="0">
                <a:latin typeface="Arial Nova" panose="020B0504020202020204" pitchFamily="34" charset="0"/>
              </a:rPr>
              <a:t>Φιλαναγνωσία</a:t>
            </a:r>
            <a:r>
              <a:rPr lang="el-GR" b="1" dirty="0" smtClean="0">
                <a:latin typeface="Arial Nova" panose="020B0504020202020204" pitchFamily="34" charset="0"/>
              </a:rPr>
              <a:t> </a:t>
            </a:r>
            <a:endParaRPr lang="el-GR" b="1" dirty="0">
              <a:latin typeface="Arial Nova" panose="020B0504020202020204" pitchFamily="34" charset="0"/>
            </a:endParaRPr>
          </a:p>
        </p:txBody>
      </p:sp>
      <p:sp>
        <p:nvSpPr>
          <p:cNvPr id="3" name="Θέση περιεχομένου 2"/>
          <p:cNvSpPr>
            <a:spLocks noGrp="1"/>
          </p:cNvSpPr>
          <p:nvPr>
            <p:ph idx="1"/>
          </p:nvPr>
        </p:nvSpPr>
        <p:spPr/>
        <p:txBody>
          <a:bodyPr>
            <a:normAutofit fontScale="92500" lnSpcReduction="20000"/>
          </a:bodyPr>
          <a:lstStyle/>
          <a:p>
            <a:r>
              <a:rPr lang="el-GR" b="1" dirty="0" smtClean="0">
                <a:latin typeface="Arial Nova" panose="020B0504020202020204" pitchFamily="34" charset="0"/>
              </a:rPr>
              <a:t>Οργάνωση και λειτουργία δανειστικής βιβλιοθήκης για παιδιά και γονείς</a:t>
            </a:r>
          </a:p>
          <a:p>
            <a:r>
              <a:rPr lang="el-GR" b="1" dirty="0" smtClean="0">
                <a:latin typeface="Arial Nova" panose="020B0504020202020204" pitchFamily="34" charset="0"/>
              </a:rPr>
              <a:t>Κανόνες λειτουργίας δανειστικής βιβλιοθήκης</a:t>
            </a:r>
          </a:p>
          <a:p>
            <a:r>
              <a:rPr lang="el-GR" b="1" dirty="0" smtClean="0">
                <a:latin typeface="Arial Nova" panose="020B0504020202020204" pitchFamily="34" charset="0"/>
              </a:rPr>
              <a:t>Συμμετοχή καθημερινά σε δράσεις </a:t>
            </a:r>
            <a:r>
              <a:rPr lang="el-GR" b="1" dirty="0" err="1" smtClean="0">
                <a:latin typeface="Arial Nova" panose="020B0504020202020204" pitchFamily="34" charset="0"/>
              </a:rPr>
              <a:t>φιλαναγνωσίας</a:t>
            </a:r>
            <a:endParaRPr lang="el-GR" b="1" dirty="0" smtClean="0">
              <a:latin typeface="Arial Nova" panose="020B0504020202020204" pitchFamily="34" charset="0"/>
            </a:endParaRPr>
          </a:p>
          <a:p>
            <a:r>
              <a:rPr lang="el-GR" b="1" dirty="0" smtClean="0">
                <a:latin typeface="Arial Nova" panose="020B0504020202020204" pitchFamily="34" charset="0"/>
              </a:rPr>
              <a:t>Δράσεις και παιχνίδια δημιουργικής γραφής</a:t>
            </a:r>
          </a:p>
          <a:p>
            <a:r>
              <a:rPr lang="el-GR" b="1" dirty="0" smtClean="0">
                <a:latin typeface="Arial Nova" panose="020B0504020202020204" pitchFamily="34" charset="0"/>
              </a:rPr>
              <a:t>Εορτασμός μεγαλόφωνης ανάγνωσης, ημέρα παιδικού βιβλίου </a:t>
            </a:r>
          </a:p>
          <a:p>
            <a:r>
              <a:rPr lang="el-GR" b="1" dirty="0" smtClean="0">
                <a:latin typeface="Arial Nova" panose="020B0504020202020204" pitchFamily="34" charset="0"/>
              </a:rPr>
              <a:t>Συζητήσεις με συγγραφείς και εικονογράφους</a:t>
            </a:r>
          </a:p>
          <a:p>
            <a:r>
              <a:rPr lang="el-GR" b="1" dirty="0" smtClean="0">
                <a:latin typeface="Arial Nova" panose="020B0504020202020204" pitchFamily="34" charset="0"/>
              </a:rPr>
              <a:t>Εκπαιδευτικά προγράμματα που έχουν σχέση με το βιβλίο</a:t>
            </a:r>
          </a:p>
          <a:p>
            <a:r>
              <a:rPr lang="el-GR" b="1" dirty="0" smtClean="0">
                <a:latin typeface="Arial Nova" panose="020B0504020202020204" pitchFamily="34" charset="0"/>
              </a:rPr>
              <a:t>Συνεργασία με νηπιαγωγεία του Δήμου για δράσεις </a:t>
            </a:r>
            <a:r>
              <a:rPr lang="el-GR" b="1" dirty="0" err="1" smtClean="0">
                <a:latin typeface="Arial Nova" panose="020B0504020202020204" pitchFamily="34" charset="0"/>
              </a:rPr>
              <a:t>φιλαναγνωσίας</a:t>
            </a:r>
            <a:r>
              <a:rPr lang="el-GR" b="1" dirty="0" smtClean="0">
                <a:latin typeface="Arial Nova" panose="020B0504020202020204" pitchFamily="34" charset="0"/>
              </a:rPr>
              <a:t>.</a:t>
            </a:r>
          </a:p>
          <a:p>
            <a:r>
              <a:rPr lang="el-GR" b="1" dirty="0" smtClean="0">
                <a:latin typeface="Arial Nova" panose="020B0504020202020204" pitchFamily="34" charset="0"/>
              </a:rPr>
              <a:t>Μαραθώνιος ανάγνωσης « Η οικογένεια μου »</a:t>
            </a:r>
          </a:p>
          <a:p>
            <a:r>
              <a:rPr lang="el-GR" b="1" dirty="0" smtClean="0">
                <a:latin typeface="Arial Nova" panose="020B0504020202020204" pitchFamily="34" charset="0"/>
              </a:rPr>
              <a:t>Δημιουργία </a:t>
            </a:r>
            <a:r>
              <a:rPr lang="en-US" b="1" dirty="0" err="1" smtClean="0">
                <a:latin typeface="Arial Nova" panose="020B0504020202020204" pitchFamily="34" charset="0"/>
              </a:rPr>
              <a:t>padlet</a:t>
            </a:r>
            <a:r>
              <a:rPr lang="en-US" b="1" dirty="0" smtClean="0">
                <a:latin typeface="Arial Nova" panose="020B0504020202020204" pitchFamily="34" charset="0"/>
              </a:rPr>
              <a:t> </a:t>
            </a:r>
            <a:r>
              <a:rPr lang="el-GR" b="1" dirty="0" smtClean="0">
                <a:latin typeface="Arial Nova" panose="020B0504020202020204" pitchFamily="34" charset="0"/>
              </a:rPr>
              <a:t>με αγαπημένα βιβλία των παιδιών και όλα αυτά γιατί….</a:t>
            </a:r>
          </a:p>
          <a:p>
            <a:pPr marL="0" indent="0">
              <a:buNone/>
            </a:pPr>
            <a:r>
              <a:rPr lang="el-GR" b="1" dirty="0" smtClean="0">
                <a:latin typeface="Arial Nova" panose="020B0504020202020204" pitchFamily="34" charset="0"/>
              </a:rPr>
              <a:t>ΈΝΑ ΠΑΙΔΙ ΠΟΥ ΔΙΑΒΑΖΕΙ ΘΑ ΓΙΝΕΙ ΕΝΑΣ ΕΝΗΛΙΚΑΣ ΠΟΥ ΣΚΕΦΤΕΤΑΙ </a:t>
            </a:r>
          </a:p>
          <a:p>
            <a:endParaRPr lang="el-GR" b="1" dirty="0" smtClean="0">
              <a:latin typeface="Arial Nova" panose="020B0504020202020204" pitchFamily="34" charset="0"/>
            </a:endParaRPr>
          </a:p>
          <a:p>
            <a:endParaRPr lang="el-GR" dirty="0"/>
          </a:p>
        </p:txBody>
      </p:sp>
    </p:spTree>
    <p:extLst>
      <p:ext uri="{BB962C8B-B14F-4D97-AF65-F5344CB8AC3E}">
        <p14:creationId xmlns:p14="http://schemas.microsoft.com/office/powerpoint/2010/main" val="390684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94262" y="720874"/>
            <a:ext cx="4040777" cy="942463"/>
          </a:xfrm>
        </p:spPr>
        <p:txBody>
          <a:bodyPr>
            <a:normAutofit/>
          </a:bodyPr>
          <a:lstStyle/>
          <a:p>
            <a:r>
              <a:rPr lang="el-GR" b="1" dirty="0" smtClean="0"/>
              <a:t> Τι είναι παιδί; </a:t>
            </a:r>
            <a:endParaRPr lang="el-GR" b="1" dirty="0"/>
          </a:p>
        </p:txBody>
      </p:sp>
      <p:sp>
        <p:nvSpPr>
          <p:cNvPr id="3" name="Θέση περιεχομένου 2"/>
          <p:cNvSpPr>
            <a:spLocks noGrp="1"/>
          </p:cNvSpPr>
          <p:nvPr>
            <p:ph idx="1"/>
          </p:nvPr>
        </p:nvSpPr>
        <p:spPr>
          <a:xfrm>
            <a:off x="1234441" y="2539515"/>
            <a:ext cx="9601196" cy="3318936"/>
          </a:xfrm>
        </p:spPr>
        <p:txBody>
          <a:bodyPr/>
          <a:lstStyle/>
          <a:p>
            <a:r>
              <a:rPr lang="el-GR" b="1" dirty="0" smtClean="0">
                <a:latin typeface="Arial Nova" panose="020B0504020202020204" pitchFamily="34" charset="0"/>
              </a:rPr>
              <a:t>Ένα παιδί είναι ένας μικρός άνθρωπος που συνεχώς αλλάζει. </a:t>
            </a:r>
          </a:p>
          <a:p>
            <a:r>
              <a:rPr lang="el-GR" b="1" dirty="0" smtClean="0">
                <a:latin typeface="Arial Nova" panose="020B0504020202020204" pitchFamily="34" charset="0"/>
              </a:rPr>
              <a:t>Δεν είναι ενήλικας . </a:t>
            </a:r>
          </a:p>
          <a:p>
            <a:r>
              <a:rPr lang="el-GR" b="1" dirty="0" smtClean="0">
                <a:latin typeface="Arial Nova" panose="020B0504020202020204" pitchFamily="34" charset="0"/>
              </a:rPr>
              <a:t>Στάδια ανάπτυξης του παιδιού από 3 ετών  έως 12 ετών:</a:t>
            </a:r>
          </a:p>
          <a:p>
            <a:pPr marL="0" indent="0">
              <a:buNone/>
            </a:pPr>
            <a:r>
              <a:rPr lang="el-GR" b="1" dirty="0" smtClean="0">
                <a:latin typeface="Arial Nova" panose="020B0504020202020204" pitchFamily="34" charset="0"/>
              </a:rPr>
              <a:t>3-6 ετών ( Οι άλλοι γύρω μου )</a:t>
            </a:r>
          </a:p>
          <a:p>
            <a:pPr marL="0" indent="0">
              <a:buNone/>
            </a:pPr>
            <a:r>
              <a:rPr lang="el-GR" b="1" dirty="0" smtClean="0">
                <a:latin typeface="Arial Nova" panose="020B0504020202020204" pitchFamily="34" charset="0"/>
              </a:rPr>
              <a:t>6-12 ετών ( Το έκανα όπως ήθελα εγώ )  </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7844203" y="1754498"/>
            <a:ext cx="4586999" cy="3620913"/>
          </a:xfrm>
          <a:prstGeom prst="rect">
            <a:avLst/>
          </a:prstGeom>
        </p:spPr>
      </p:pic>
    </p:spTree>
    <p:extLst>
      <p:ext uri="{BB962C8B-B14F-4D97-AF65-F5344CB8AC3E}">
        <p14:creationId xmlns:p14="http://schemas.microsoft.com/office/powerpoint/2010/main" val="1056565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Arial Nova" panose="020B0504020202020204" pitchFamily="34" charset="0"/>
              </a:rPr>
              <a:t>3-6 ετών : Οι άλλοι γύρω μου </a:t>
            </a:r>
            <a:endParaRPr lang="el-GR" b="1" dirty="0">
              <a:latin typeface="Arial Nova" panose="020B0504020202020204" pitchFamily="34" charset="0"/>
            </a:endParaRPr>
          </a:p>
        </p:txBody>
      </p:sp>
      <p:sp>
        <p:nvSpPr>
          <p:cNvPr id="3" name="Θέση περιεχομένου 2"/>
          <p:cNvSpPr>
            <a:spLocks noGrp="1"/>
          </p:cNvSpPr>
          <p:nvPr>
            <p:ph idx="1"/>
          </p:nvPr>
        </p:nvSpPr>
        <p:spPr>
          <a:xfrm>
            <a:off x="1779314" y="1741714"/>
            <a:ext cx="8915400" cy="3777622"/>
          </a:xfrm>
        </p:spPr>
        <p:txBody>
          <a:bodyPr/>
          <a:lstStyle/>
          <a:p>
            <a:r>
              <a:rPr lang="el-GR" b="1" dirty="0" smtClean="0">
                <a:latin typeface="Arial Nova" panose="020B0504020202020204" pitchFamily="34" charset="0"/>
              </a:rPr>
              <a:t>Το στάδιο του νηπιαγωγείου « παίζω μαζί με άλλα παιδιά». </a:t>
            </a:r>
          </a:p>
          <a:p>
            <a:r>
              <a:rPr lang="el-GR" b="1" dirty="0" smtClean="0">
                <a:latin typeface="Arial Nova" panose="020B0504020202020204" pitchFamily="34" charset="0"/>
              </a:rPr>
              <a:t>Τα παιδιά μαθαίνουν το ένα με το άλλο, μαθαίνουν να επικοινωνούν , να συνεργάζονται, να αποκτούν θετικές συμπεριφορές , να ενισχύεται το αίσθημα του </a:t>
            </a:r>
            <a:r>
              <a:rPr lang="el-GR" b="1" dirty="0" err="1" smtClean="0">
                <a:latin typeface="Arial Nova" panose="020B0504020202020204" pitchFamily="34" charset="0"/>
              </a:rPr>
              <a:t>ανήκειν</a:t>
            </a:r>
            <a:r>
              <a:rPr lang="el-GR" b="1" dirty="0" smtClean="0">
                <a:latin typeface="Arial Nova" panose="020B0504020202020204" pitchFamily="34" charset="0"/>
              </a:rPr>
              <a:t> στην ομάδα . </a:t>
            </a:r>
          </a:p>
          <a:p>
            <a:r>
              <a:rPr lang="el-GR" b="1" dirty="0" smtClean="0">
                <a:latin typeface="Arial Nova" panose="020B0504020202020204" pitchFamily="34" charset="0"/>
              </a:rPr>
              <a:t>Πολλές φορές αυτό γίνεται με άσχημο τρόπο π.χ. επιθετικότητα, σπρωξίματα  Αυτό δεν σημαίνει ότι το παιδί είναι κακό αλλά ότι δεν μπορεί να σκεφτεί λογικά και ότι δεν έχει βρει τους σωστούς τρόπους επικοινωνίας. Αυτό καλλιεργείται από το σπίτι και στο σχολείο φυσικά . </a:t>
            </a:r>
            <a:endParaRPr lang="el-GR" b="1" dirty="0">
              <a:latin typeface="Arial Nova" panose="020B0504020202020204" pitchFamily="34" charset="0"/>
            </a:endParaRPr>
          </a:p>
        </p:txBody>
      </p:sp>
    </p:spTree>
    <p:extLst>
      <p:ext uri="{BB962C8B-B14F-4D97-AF65-F5344CB8AC3E}">
        <p14:creationId xmlns:p14="http://schemas.microsoft.com/office/powerpoint/2010/main" val="1880405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Arial Nova" panose="020B0504020202020204" pitchFamily="34" charset="0"/>
              </a:rPr>
              <a:t>Παιδιά ευτυχισμένα και παιδιά δυστυχισμένα </a:t>
            </a:r>
            <a:endParaRPr lang="el-GR" b="1" dirty="0">
              <a:latin typeface="Arial Nova" panose="020B0504020202020204" pitchFamily="34" charset="0"/>
            </a:endParaRPr>
          </a:p>
        </p:txBody>
      </p:sp>
      <p:sp>
        <p:nvSpPr>
          <p:cNvPr id="3" name="Θέση περιεχομένου 2"/>
          <p:cNvSpPr>
            <a:spLocks noGrp="1"/>
          </p:cNvSpPr>
          <p:nvPr>
            <p:ph idx="1"/>
          </p:nvPr>
        </p:nvSpPr>
        <p:spPr/>
        <p:txBody>
          <a:bodyPr/>
          <a:lstStyle/>
          <a:p>
            <a:r>
              <a:rPr lang="el-GR" b="1" dirty="0" smtClean="0">
                <a:latin typeface="Arial Nova" panose="020B0504020202020204" pitchFamily="34" charset="0"/>
              </a:rPr>
              <a:t>Οφείλουμε να μεγαλώσουμε ευτυχισμένα παιδιά.</a:t>
            </a:r>
          </a:p>
          <a:p>
            <a:r>
              <a:rPr lang="el-GR" b="1" dirty="0" smtClean="0">
                <a:latin typeface="Arial Nova" panose="020B0504020202020204" pitchFamily="34" charset="0"/>
              </a:rPr>
              <a:t>Οφείλουμε να « προγραμματίσουμε » τα παιδιά μας  να γίνουν αισιόδοξα, με αισθήματα αγάπης ικανά και ευτυχισμένα. </a:t>
            </a:r>
          </a:p>
          <a:p>
            <a:r>
              <a:rPr lang="el-GR" b="1" dirty="0" smtClean="0">
                <a:latin typeface="Arial Nova" panose="020B0504020202020204" pitchFamily="34" charset="0"/>
              </a:rPr>
              <a:t>Οφείλουμε να μεγαλώσουμε παιδιά που θα γίνουν ενήλικες που θα τα καταφέρουν στην ζωή τους. </a:t>
            </a:r>
          </a:p>
          <a:p>
            <a:pPr marL="0" indent="0">
              <a:buNone/>
            </a:pPr>
            <a:r>
              <a:rPr lang="el-GR" b="1" dirty="0" smtClean="0">
                <a:latin typeface="Arial Nova" panose="020B0504020202020204" pitchFamily="34" charset="0"/>
              </a:rPr>
              <a:t>ΠΩΣ ΜΠΟΡΟΥΜΕ ΝΑ ΤΟ ΚΑΤΑΦΕΡΟΥΜΕ ΑΥΤΟ;  </a:t>
            </a:r>
          </a:p>
          <a:p>
            <a:pPr marL="0" indent="0">
              <a:buNone/>
            </a:pPr>
            <a:endParaRPr lang="el-GR" b="1" dirty="0">
              <a:latin typeface="Arial Nova" panose="020B0504020202020204" pitchFamily="34" charset="0"/>
            </a:endParaRP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7749501" y="4025574"/>
            <a:ext cx="3152781" cy="2364586"/>
          </a:xfrm>
          <a:prstGeom prst="rect">
            <a:avLst/>
          </a:prstGeom>
        </p:spPr>
      </p:pic>
    </p:spTree>
    <p:extLst>
      <p:ext uri="{BB962C8B-B14F-4D97-AF65-F5344CB8AC3E}">
        <p14:creationId xmlns:p14="http://schemas.microsoft.com/office/powerpoint/2010/main" val="3605305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95401" y="888274"/>
            <a:ext cx="9601196" cy="4987594"/>
          </a:xfrm>
        </p:spPr>
        <p:txBody>
          <a:bodyPr>
            <a:normAutofit fontScale="92500" lnSpcReduction="20000"/>
          </a:bodyPr>
          <a:lstStyle/>
          <a:p>
            <a:r>
              <a:rPr lang="el-GR" dirty="0"/>
              <a:t> </a:t>
            </a:r>
            <a:r>
              <a:rPr lang="el-GR" b="1" dirty="0" smtClean="0">
                <a:latin typeface="Arial Nova" panose="020B0504020202020204" pitchFamily="34" charset="0"/>
              </a:rPr>
              <a:t>ΘΕΤΙΚΗ ΦΡΑΣΕΟΛΟΓΙΑ </a:t>
            </a:r>
          </a:p>
          <a:p>
            <a:pPr marL="0" indent="0">
              <a:buNone/>
            </a:pPr>
            <a:r>
              <a:rPr lang="el-GR" b="1" dirty="0" smtClean="0">
                <a:latin typeface="Arial Nova" panose="020B0504020202020204" pitchFamily="34" charset="0"/>
              </a:rPr>
              <a:t>- Αποφεύγουμε να αναφερόμαστε στα παιδιά μας με ταμπέλες όπως « είσαι τεμπέλης» , « είσαι αδέξιος » </a:t>
            </a:r>
            <a:r>
              <a:rPr lang="el-GR" b="1" dirty="0" err="1" smtClean="0">
                <a:latin typeface="Arial Nova" panose="020B0504020202020204" pitchFamily="34" charset="0"/>
              </a:rPr>
              <a:t>κ.τ</a:t>
            </a:r>
            <a:r>
              <a:rPr lang="el-GR" b="1" dirty="0" smtClean="0">
                <a:latin typeface="Arial Nova" panose="020B0504020202020204" pitchFamily="34" charset="0"/>
              </a:rPr>
              <a:t>. λ. γιατί αυτό δεν ενισχύει την αυτοπεποίθηση του. </a:t>
            </a:r>
          </a:p>
          <a:p>
            <a:pPr marL="0" indent="0">
              <a:buNone/>
            </a:pPr>
            <a:r>
              <a:rPr lang="el-GR" b="1" dirty="0" smtClean="0">
                <a:latin typeface="Arial Nova" panose="020B0504020202020204" pitchFamily="34" charset="0"/>
              </a:rPr>
              <a:t> - Αυτή την ιδιότητα που του προσδίδουμε αυτό θα γίνει στο μέλλον.</a:t>
            </a:r>
          </a:p>
          <a:p>
            <a:pPr>
              <a:buFontTx/>
              <a:buChar char="-"/>
            </a:pPr>
            <a:endParaRPr lang="el-GR" b="1" dirty="0" smtClean="0">
              <a:latin typeface="Arial Nova" panose="020B0504020202020204" pitchFamily="34" charset="0"/>
            </a:endParaRPr>
          </a:p>
          <a:p>
            <a:pPr>
              <a:buFontTx/>
              <a:buChar char="-"/>
            </a:pPr>
            <a:r>
              <a:rPr lang="el-GR" b="1" dirty="0" smtClean="0">
                <a:latin typeface="Arial Nova" panose="020B0504020202020204" pitchFamily="34" charset="0"/>
              </a:rPr>
              <a:t>Δεν χρησιμοποιούμε αρνητικούς χαρακτηρισμούς ούτε για αστείο</a:t>
            </a:r>
          </a:p>
          <a:p>
            <a:pPr>
              <a:buFontTx/>
              <a:buChar char="-"/>
            </a:pPr>
            <a:r>
              <a:rPr lang="el-GR" b="1" dirty="0" smtClean="0">
                <a:latin typeface="Arial Nova" panose="020B0504020202020204" pitchFamily="34" charset="0"/>
              </a:rPr>
              <a:t>Δεν συγκρίνουμε το παιδί με άλλα παιδιά </a:t>
            </a:r>
          </a:p>
          <a:p>
            <a:pPr>
              <a:buFontTx/>
              <a:buChar char="-"/>
            </a:pPr>
            <a:r>
              <a:rPr lang="el-GR" b="1" dirty="0" smtClean="0">
                <a:latin typeface="Arial Nova" panose="020B0504020202020204" pitchFamily="34" charset="0"/>
              </a:rPr>
              <a:t>Πάντα αποτελούμε καλό παράδειγμα για τα παιδιά μας.</a:t>
            </a:r>
          </a:p>
          <a:p>
            <a:pPr>
              <a:buFontTx/>
              <a:buChar char="-"/>
            </a:pPr>
            <a:r>
              <a:rPr lang="el-GR" b="1" dirty="0" smtClean="0">
                <a:latin typeface="Arial Nova" panose="020B0504020202020204" pitchFamily="34" charset="0"/>
              </a:rPr>
              <a:t>Δεν μιλάμε σε άλλους για θέματα των παιδιών όταν εκείνα είναι παρόντα και μας ακούν.</a:t>
            </a:r>
          </a:p>
          <a:p>
            <a:pPr marL="0" indent="0">
              <a:buNone/>
            </a:pPr>
            <a:r>
              <a:rPr lang="el-GR" b="1" dirty="0" smtClean="0">
                <a:latin typeface="Arial Nova" panose="020B0504020202020204" pitchFamily="34" charset="0"/>
              </a:rPr>
              <a:t>-     Μην περηφανεύεστε για πράγματα που θα δημιουργήσουν προβλήματα στο </a:t>
            </a:r>
            <a:r>
              <a:rPr lang="el-GR" b="1" dirty="0" err="1" smtClean="0">
                <a:latin typeface="Arial Nova" panose="020B0504020202020204" pitchFamily="34" charset="0"/>
              </a:rPr>
              <a:t>μέλλομν</a:t>
            </a:r>
            <a:r>
              <a:rPr lang="el-GR" b="1" dirty="0" smtClean="0">
                <a:latin typeface="Arial Nova" panose="020B0504020202020204" pitchFamily="34" charset="0"/>
              </a:rPr>
              <a:t>,</a:t>
            </a:r>
          </a:p>
          <a:p>
            <a:pPr>
              <a:buFontTx/>
              <a:buChar char="-"/>
            </a:pPr>
            <a:r>
              <a:rPr lang="el-GR" b="1" dirty="0" smtClean="0">
                <a:latin typeface="Arial Nova" panose="020B0504020202020204" pitchFamily="34" charset="0"/>
              </a:rPr>
              <a:t>Μην χρησιμοποιείτε την  ενοχή για να </a:t>
            </a:r>
            <a:r>
              <a:rPr lang="el-GR" b="1" dirty="0" err="1" smtClean="0">
                <a:latin typeface="Arial Nova" panose="020B0504020202020204" pitchFamily="34" charset="0"/>
              </a:rPr>
              <a:t>ελέγχξετε</a:t>
            </a:r>
            <a:r>
              <a:rPr lang="el-GR" b="1" dirty="0" smtClean="0">
                <a:latin typeface="Arial Nova" panose="020B0504020202020204" pitchFamily="34" charset="0"/>
              </a:rPr>
              <a:t> τα παιδιά.</a:t>
            </a:r>
          </a:p>
          <a:p>
            <a:pPr marL="0" indent="0">
              <a:buNone/>
            </a:pPr>
            <a:r>
              <a:rPr lang="el-GR" b="1" dirty="0" smtClean="0">
                <a:latin typeface="Arial Nova" panose="020B0504020202020204" pitchFamily="34" charset="0"/>
              </a:rPr>
              <a:t>-     Μιλάμε με άμεσο και θετικό τρόπο στα παιδιά κοιτώντας τα στα μάτια και αγγίζοντας τα .</a:t>
            </a:r>
          </a:p>
          <a:p>
            <a:pPr>
              <a:buFontTx/>
              <a:buChar char="-"/>
            </a:pPr>
            <a:endParaRPr lang="el-GR" b="1" dirty="0" smtClean="0">
              <a:latin typeface="Arial Nova" panose="020B0504020202020204" pitchFamily="34" charset="0"/>
            </a:endParaRPr>
          </a:p>
          <a:p>
            <a:pPr marL="0" indent="0">
              <a:buNone/>
            </a:pPr>
            <a:r>
              <a:rPr lang="el-GR" b="1" dirty="0" smtClean="0">
                <a:latin typeface="Arial Nova" panose="020B0504020202020204" pitchFamily="34" charset="0"/>
              </a:rPr>
              <a:t>Η ΘΕΤΙΚΗ ΦΡΑΣΕΟΛΟΓΙΑ ΧΤΙΖΕΙ ΙΚΑΝΑ ΚΑΙ ΕΥΤΥΧΙΣΜΕΝΑ ΠΑΙΔΙΑ. </a:t>
            </a:r>
          </a:p>
          <a:p>
            <a:pPr marL="0" indent="0">
              <a:buNone/>
            </a:pPr>
            <a:r>
              <a:rPr lang="el-GR" b="1" dirty="0" smtClean="0">
                <a:latin typeface="Arial Nova" panose="020B0504020202020204" pitchFamily="34" charset="0"/>
              </a:rPr>
              <a:t> </a:t>
            </a:r>
            <a:endParaRPr lang="el-GR" b="1" dirty="0">
              <a:latin typeface="Arial Nova" panose="020B0504020202020204" pitchFamily="34" charset="0"/>
            </a:endParaRPr>
          </a:p>
        </p:txBody>
      </p:sp>
    </p:spTree>
    <p:extLst>
      <p:ext uri="{BB962C8B-B14F-4D97-AF65-F5344CB8AC3E}">
        <p14:creationId xmlns:p14="http://schemas.microsoft.com/office/powerpoint/2010/main" val="3342168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5402" y="982132"/>
            <a:ext cx="9601196" cy="768291"/>
          </a:xfrm>
        </p:spPr>
        <p:txBody>
          <a:bodyPr/>
          <a:lstStyle/>
          <a:p>
            <a:r>
              <a:rPr lang="el-GR" dirty="0" smtClean="0">
                <a:latin typeface="Arial Nova" panose="020B0504020202020204" pitchFamily="34" charset="0"/>
              </a:rPr>
              <a:t>     Τα παιδιά κλαίνε </a:t>
            </a:r>
            <a:endParaRPr lang="el-GR" dirty="0">
              <a:latin typeface="Arial Nova" panose="020B0504020202020204" pitchFamily="34" charset="0"/>
            </a:endParaRPr>
          </a:p>
        </p:txBody>
      </p:sp>
      <p:sp>
        <p:nvSpPr>
          <p:cNvPr id="3" name="Θέση περιεχομένου 2"/>
          <p:cNvSpPr>
            <a:spLocks noGrp="1"/>
          </p:cNvSpPr>
          <p:nvPr>
            <p:ph idx="1"/>
          </p:nvPr>
        </p:nvSpPr>
        <p:spPr>
          <a:xfrm>
            <a:off x="1295402" y="1750423"/>
            <a:ext cx="8762998" cy="4328160"/>
          </a:xfrm>
        </p:spPr>
        <p:txBody>
          <a:bodyPr>
            <a:normAutofit fontScale="92500"/>
          </a:bodyPr>
          <a:lstStyle/>
          <a:p>
            <a:r>
              <a:rPr lang="el-GR" b="1" dirty="0" smtClean="0">
                <a:latin typeface="Arial Nova" panose="020B0504020202020204" pitchFamily="34" charset="0"/>
              </a:rPr>
              <a:t>Τα παιδιά εκφράζουν έντονα τα συναισθήματα τους σε σχέση με τους ενήλικες. </a:t>
            </a:r>
          </a:p>
          <a:p>
            <a:endParaRPr lang="el-GR" b="1" dirty="0" smtClean="0">
              <a:latin typeface="Arial Nova" panose="020B0504020202020204" pitchFamily="34" charset="0"/>
            </a:endParaRPr>
          </a:p>
          <a:p>
            <a:r>
              <a:rPr lang="el-GR" b="1" dirty="0" smtClean="0">
                <a:latin typeface="Arial Nova" panose="020B0504020202020204" pitchFamily="34" charset="0"/>
              </a:rPr>
              <a:t>Κι αυτό γιατί τους λείπουν κάποιες ανάγκες που θεωρούνται αρκετά σημαντικές. Δεν χρειάζονται μόνο νερό και τροφή εκείνο που χρειάζονται είναι αγάπη, τρυφερότητα, στοργή, σωματική επαφή.</a:t>
            </a:r>
          </a:p>
          <a:p>
            <a:r>
              <a:rPr lang="el-GR" b="1" dirty="0" smtClean="0">
                <a:latin typeface="Arial Nova" panose="020B0504020202020204" pitchFamily="34" charset="0"/>
              </a:rPr>
              <a:t>Ένα παιδί το λέει καθαρά « Κοίταξε με ! » Η ψυχή των παιδιών θέλει φροντίδα. </a:t>
            </a:r>
          </a:p>
          <a:p>
            <a:r>
              <a:rPr lang="el-GR" b="1" dirty="0" smtClean="0">
                <a:latin typeface="Arial Nova" panose="020B0504020202020204" pitchFamily="34" charset="0"/>
              </a:rPr>
              <a:t>Πρέπει καθημερινά να παίρνουν μια δόση τρυφερότητας, έπαινο για να είναι ευτυχισμένα. Και αν τους προσφέρεται απλόχερα η ευτυχία είναι θέμα χρόνου. </a:t>
            </a:r>
          </a:p>
          <a:p>
            <a:r>
              <a:rPr lang="el-GR" b="1" dirty="0" smtClean="0">
                <a:latin typeface="Arial Nova" panose="020B0504020202020204" pitchFamily="34" charset="0"/>
              </a:rPr>
              <a:t>Τα παιδιά κάνουν σκανταλιές επειδή βαριούνται επειδή νιώθουν παραγκωνισμένα , επειδή έτσι τραβούν την προσοχή. </a:t>
            </a:r>
          </a:p>
          <a:p>
            <a:r>
              <a:rPr lang="el-GR" b="1" dirty="0" smtClean="0">
                <a:latin typeface="Arial Nova" panose="020B0504020202020204" pitchFamily="34" charset="0"/>
              </a:rPr>
              <a:t>Τα γκρινιάρικα παιδιά αν δεν τα σταματήσουμε θα γίνουν γκρινιάρηδες ενήλικες . Μιλήστε τους ! Δείξτε τους ! Επιμείνετε !</a:t>
            </a:r>
          </a:p>
          <a:p>
            <a:endParaRPr lang="el-GR" b="1" dirty="0" smtClean="0">
              <a:latin typeface="Arial Nova" panose="020B0504020202020204" pitchFamily="34" charset="0"/>
            </a:endParaRPr>
          </a:p>
          <a:p>
            <a:endParaRPr lang="el-GR"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9504813" y="1511436"/>
            <a:ext cx="2741387" cy="2056040"/>
          </a:xfrm>
          <a:prstGeom prst="rect">
            <a:avLst/>
          </a:prstGeom>
        </p:spPr>
      </p:pic>
    </p:spTree>
    <p:extLst>
      <p:ext uri="{BB962C8B-B14F-4D97-AF65-F5344CB8AC3E}">
        <p14:creationId xmlns:p14="http://schemas.microsoft.com/office/powerpoint/2010/main" val="1451534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Nova" panose="020B0504020202020204" pitchFamily="34" charset="0"/>
              </a:rPr>
              <a:t>Παιδί και παιχνίδι </a:t>
            </a:r>
            <a:endParaRPr lang="el-GR" dirty="0">
              <a:latin typeface="Arial Nova" panose="020B0504020202020204" pitchFamily="34" charset="0"/>
            </a:endParaRPr>
          </a:p>
        </p:txBody>
      </p:sp>
      <p:sp>
        <p:nvSpPr>
          <p:cNvPr id="3" name="Θέση περιεχομένου 2"/>
          <p:cNvSpPr>
            <a:spLocks noGrp="1"/>
          </p:cNvSpPr>
          <p:nvPr>
            <p:ph idx="1"/>
          </p:nvPr>
        </p:nvSpPr>
        <p:spPr>
          <a:xfrm>
            <a:off x="2589212" y="1785257"/>
            <a:ext cx="6728959" cy="4125965"/>
          </a:xfrm>
        </p:spPr>
        <p:txBody>
          <a:bodyPr>
            <a:normAutofit/>
          </a:bodyPr>
          <a:lstStyle/>
          <a:p>
            <a:r>
              <a:rPr lang="el-GR" b="1" dirty="0" smtClean="0">
                <a:latin typeface="Arial Nova" panose="020B0504020202020204" pitchFamily="34" charset="0"/>
              </a:rPr>
              <a:t>Δώστε στα παιδιά χρόνο να παίζουν ελεύθερα στην φύση, να σκαρφαλώνουν , να δημιουργούν μόνα τους </a:t>
            </a:r>
            <a:r>
              <a:rPr lang="el-GR" b="1" dirty="0" err="1" smtClean="0">
                <a:latin typeface="Arial Nova" panose="020B0504020202020204" pitchFamily="34" charset="0"/>
              </a:rPr>
              <a:t>τους</a:t>
            </a:r>
            <a:r>
              <a:rPr lang="el-GR" b="1" dirty="0" smtClean="0">
                <a:latin typeface="Arial Nova" panose="020B0504020202020204" pitchFamily="34" charset="0"/>
              </a:rPr>
              <a:t> κανόνες του παιχνιδιού.</a:t>
            </a:r>
          </a:p>
          <a:p>
            <a:r>
              <a:rPr lang="el-GR" b="1" dirty="0" smtClean="0">
                <a:latin typeface="Arial Nova" panose="020B0504020202020204" pitchFamily="34" charset="0"/>
              </a:rPr>
              <a:t>Ενισχύεται η λεπτή και αδρή κινητικότητα τους, ενισχύεται η σωστή σωματική ανάπτυξη τους. </a:t>
            </a:r>
          </a:p>
          <a:p>
            <a:r>
              <a:rPr lang="el-GR" b="1" dirty="0" smtClean="0">
                <a:latin typeface="Arial Nova" panose="020B0504020202020204" pitchFamily="34" charset="0"/>
              </a:rPr>
              <a:t>Το παιχνίδι είναι η πιο αποτελεσματική μορφή μάθησης στην προσχολική ηλικία και μπορεί να εκφραστεί με πολλούς τρόπους.</a:t>
            </a:r>
          </a:p>
          <a:p>
            <a:r>
              <a:rPr lang="el-GR" b="1" dirty="0" smtClean="0">
                <a:latin typeface="Arial Nova" panose="020B0504020202020204" pitchFamily="34" charset="0"/>
              </a:rPr>
              <a:t>Το παιδί δεν χρειάζεται άπειρες εξωσχολικές δραστηριότητες . Χρειάζεται χρόνο με τους γονείς του. Να επικοινωνήσει, να παίξει, να συνδεθεί μαζί τους . </a:t>
            </a:r>
            <a:endParaRPr lang="el-GR" b="1" dirty="0">
              <a:latin typeface="Arial Nova" panose="020B0504020202020204" pitchFamily="34" charset="0"/>
            </a:endParaRP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8813845" y="2507298"/>
            <a:ext cx="3268258" cy="2451194"/>
          </a:xfrm>
          <a:prstGeom prst="rect">
            <a:avLst/>
          </a:prstGeom>
        </p:spPr>
      </p:pic>
    </p:spTree>
    <p:extLst>
      <p:ext uri="{BB962C8B-B14F-4D97-AF65-F5344CB8AC3E}">
        <p14:creationId xmlns:p14="http://schemas.microsoft.com/office/powerpoint/2010/main" val="3142322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latin typeface="Arial Nova" panose="020B0504020202020204" pitchFamily="34" charset="0"/>
              </a:rPr>
              <a:t>Πόσο αυτόνομο μπορεί να είναι;</a:t>
            </a:r>
            <a:br>
              <a:rPr lang="el-GR" b="1" dirty="0" smtClean="0">
                <a:latin typeface="Arial Nova" panose="020B0504020202020204" pitchFamily="34" charset="0"/>
              </a:rPr>
            </a:br>
            <a:r>
              <a:rPr lang="el-GR" b="1" dirty="0" smtClean="0">
                <a:latin typeface="Arial Nova" panose="020B0504020202020204" pitchFamily="34" charset="0"/>
              </a:rPr>
              <a:t> ( Σημαντικό )</a:t>
            </a:r>
            <a:endParaRPr lang="el-GR" b="1" dirty="0">
              <a:latin typeface="Arial Nova" panose="020B0504020202020204" pitchFamily="34" charset="0"/>
            </a:endParaRPr>
          </a:p>
        </p:txBody>
      </p:sp>
      <p:sp>
        <p:nvSpPr>
          <p:cNvPr id="3" name="Θέση περιεχομένου 2"/>
          <p:cNvSpPr>
            <a:spLocks noGrp="1"/>
          </p:cNvSpPr>
          <p:nvPr>
            <p:ph idx="1"/>
          </p:nvPr>
        </p:nvSpPr>
        <p:spPr/>
        <p:txBody>
          <a:bodyPr>
            <a:normAutofit fontScale="92500" lnSpcReduction="10000"/>
          </a:bodyPr>
          <a:lstStyle/>
          <a:p>
            <a:r>
              <a:rPr lang="el-GR" b="1" dirty="0" smtClean="0">
                <a:latin typeface="Arial Nova" panose="020B0504020202020204" pitchFamily="34" charset="0"/>
              </a:rPr>
              <a:t>Στο νηπιαγωγείο και στο σπίτι πρέπει να ενισχύεται η αυτονομία του παιδιού. </a:t>
            </a:r>
          </a:p>
          <a:p>
            <a:r>
              <a:rPr lang="el-GR" b="1" dirty="0" smtClean="0">
                <a:latin typeface="Arial Nova" panose="020B0504020202020204" pitchFamily="34" charset="0"/>
              </a:rPr>
              <a:t>Το παιδί πρέπει να μάθει να αυτοεξυπηρετείται, να πηγαίνει στην τουαλέτα μόνο του, να τρώει μόνο του και γενικά να κάνει πράγματα μόνο του .</a:t>
            </a:r>
          </a:p>
          <a:p>
            <a:r>
              <a:rPr lang="el-GR" b="1" dirty="0" smtClean="0">
                <a:latin typeface="Arial Nova" panose="020B0504020202020204" pitchFamily="34" charset="0"/>
              </a:rPr>
              <a:t>Έτσι ενισχύεται η αυτοπεποίθηση του και αποκτά τις δεξιότητες που θα το βοηθήσουν να ανταπεξέλθει στην ενήλικη ζωή. </a:t>
            </a:r>
          </a:p>
          <a:p>
            <a:r>
              <a:rPr lang="el-GR" b="1" dirty="0" smtClean="0">
                <a:latin typeface="Arial Nova" panose="020B0504020202020204" pitchFamily="34" charset="0"/>
              </a:rPr>
              <a:t>Να μάθει να επιλύει απλά προβλήματα της καθημερινότητας του, να αναζητά  λύσεις από μόνο του  και όχι έτοιμες λύσεις από τους γονείς. Αυτό καλλιεργείται και μαθαίνεται από το σπίτι και ενισχύεται στο σχολείο.</a:t>
            </a:r>
          </a:p>
          <a:p>
            <a:r>
              <a:rPr lang="el-GR" b="1" dirty="0" smtClean="0">
                <a:latin typeface="Arial Nova" panose="020B0504020202020204" pitchFamily="34" charset="0"/>
              </a:rPr>
              <a:t>Επίσης </a:t>
            </a:r>
            <a:r>
              <a:rPr lang="el-GR" b="1" dirty="0">
                <a:latin typeface="Arial Nova" panose="020B0504020202020204" pitchFamily="34" charset="0"/>
              </a:rPr>
              <a:t>α</a:t>
            </a:r>
            <a:r>
              <a:rPr lang="el-GR" b="1" dirty="0" smtClean="0">
                <a:latin typeface="Arial Nova" panose="020B0504020202020204" pitchFamily="34" charset="0"/>
              </a:rPr>
              <a:t>ναθέστε κάποιες δουλειές στο παιδί. Επιλέξτε δουλειές κοινές και εύκολες. </a:t>
            </a:r>
          </a:p>
          <a:p>
            <a:r>
              <a:rPr lang="el-GR" b="1" dirty="0" smtClean="0">
                <a:latin typeface="Arial Nova" panose="020B0504020202020204" pitchFamily="34" charset="0"/>
              </a:rPr>
              <a:t>Να τα επαινείτε και να είστε περήφανοι αλλά να μην το παρακάνετε. </a:t>
            </a:r>
          </a:p>
          <a:p>
            <a:r>
              <a:rPr lang="el-GR" b="1" dirty="0" smtClean="0">
                <a:latin typeface="Arial Nova" panose="020B0504020202020204" pitchFamily="34" charset="0"/>
              </a:rPr>
              <a:t>Ο στόχος σας είναι να διαμορφώσετε ένα νέο άνθρωπο που στην ηλικία των 18 θα μπορεί να τα καταφέρει μόνος του. </a:t>
            </a:r>
            <a:endParaRPr lang="el-GR" b="1" dirty="0">
              <a:latin typeface="Arial Nova" panose="020B0504020202020204" pitchFamily="34" charset="0"/>
            </a:endParaRPr>
          </a:p>
        </p:txBody>
      </p:sp>
    </p:spTree>
    <p:extLst>
      <p:ext uri="{BB962C8B-B14F-4D97-AF65-F5344CB8AC3E}">
        <p14:creationId xmlns:p14="http://schemas.microsoft.com/office/powerpoint/2010/main" val="4106044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26423"/>
            <a:ext cx="8911687" cy="1114697"/>
          </a:xfrm>
        </p:spPr>
        <p:txBody>
          <a:bodyPr>
            <a:normAutofit/>
          </a:bodyPr>
          <a:lstStyle/>
          <a:p>
            <a:r>
              <a:rPr lang="el-GR" b="1" dirty="0" smtClean="0">
                <a:latin typeface="Arial Nova" panose="020B0504020202020204" pitchFamily="34" charset="0"/>
              </a:rPr>
              <a:t>Παιδί και τηλεόραση ή βιντεοπαιχνίδια </a:t>
            </a:r>
            <a:endParaRPr lang="el-GR" b="1" dirty="0">
              <a:latin typeface="Arial Nova" panose="020B0504020202020204" pitchFamily="34" charset="0"/>
            </a:endParaRPr>
          </a:p>
        </p:txBody>
      </p:sp>
      <p:sp>
        <p:nvSpPr>
          <p:cNvPr id="3" name="Θέση περιεχομένου 2"/>
          <p:cNvSpPr>
            <a:spLocks noGrp="1"/>
          </p:cNvSpPr>
          <p:nvPr>
            <p:ph idx="1"/>
          </p:nvPr>
        </p:nvSpPr>
        <p:spPr>
          <a:xfrm>
            <a:off x="2589212" y="923109"/>
            <a:ext cx="8915400" cy="4988113"/>
          </a:xfrm>
        </p:spPr>
        <p:txBody>
          <a:bodyPr>
            <a:normAutofit lnSpcReduction="10000"/>
          </a:bodyPr>
          <a:lstStyle/>
          <a:p>
            <a:r>
              <a:rPr lang="el-GR" b="1" dirty="0" smtClean="0">
                <a:latin typeface="Arial Nova" panose="020B0504020202020204" pitchFamily="34" charset="0"/>
              </a:rPr>
              <a:t>Τα περισσότερα παιδιά βλέπουν πολλή τηλεόραση.</a:t>
            </a:r>
          </a:p>
          <a:p>
            <a:r>
              <a:rPr lang="el-GR" b="1" dirty="0" smtClean="0">
                <a:latin typeface="Arial Nova" panose="020B0504020202020204" pitchFamily="34" charset="0"/>
              </a:rPr>
              <a:t>Η έκθεση στην βία και στις φθηνές αξίες της ζωής δημιουργεί την μεγαλύτερη ανησυχία. </a:t>
            </a:r>
          </a:p>
          <a:p>
            <a:r>
              <a:rPr lang="el-GR" b="1" dirty="0" smtClean="0">
                <a:latin typeface="Arial Nova" panose="020B0504020202020204" pitchFamily="34" charset="0"/>
              </a:rPr>
              <a:t>Αξιολογήστε τα παιδικά προγράμματα :</a:t>
            </a:r>
          </a:p>
          <a:p>
            <a:pPr>
              <a:buAutoNum type="arabicPeriod"/>
            </a:pPr>
            <a:r>
              <a:rPr lang="el-GR" b="1" dirty="0" smtClean="0">
                <a:latin typeface="Arial Nova" panose="020B0504020202020204" pitchFamily="34" charset="0"/>
              </a:rPr>
              <a:t>Γλώσσα ( όχι μόνο οι βρισιές αλλά κι ο λεκτικός πλούτος) </a:t>
            </a:r>
          </a:p>
          <a:p>
            <a:pPr>
              <a:buAutoNum type="arabicPeriod"/>
            </a:pPr>
            <a:r>
              <a:rPr lang="el-GR" b="1" dirty="0" smtClean="0">
                <a:latin typeface="Arial Nova" panose="020B0504020202020204" pitchFamily="34" charset="0"/>
              </a:rPr>
              <a:t>Η φαντασία. Μερικά παιδιά παίζουν περιορισμένα παιχνίδια π.χ. πυροβολούν, ουρλιάζουν ,χτυπούν. Μπορείτε να διαλέγετε εκπομπές όπως ντοκιμαντέρ, παιδικές ταινίες που καλλιεργούν την φαντασία. </a:t>
            </a:r>
          </a:p>
          <a:p>
            <a:pPr>
              <a:buAutoNum type="arabicPeriod"/>
            </a:pPr>
            <a:r>
              <a:rPr lang="el-GR" b="1" dirty="0" smtClean="0">
                <a:latin typeface="Arial Nova" panose="020B0504020202020204" pitchFamily="34" charset="0"/>
              </a:rPr>
              <a:t>Οι αξίες: δηλαδή το κρυφό μήνυμα της ταινίας που έχει σημαντική επίδραση στα παιδιά. Π.χ. οι καλοί και οι κακοί, εκδίκηση, σύγκρουση, δράση, βία σαν λύση στην διαφωνία, οι ρόλοι των φύλων που πρέπει κάποτε να σταματήσει. Και οι άντρες κλαίνε !!!</a:t>
            </a:r>
          </a:p>
          <a:p>
            <a:pPr>
              <a:buAutoNum type="arabicPeriod"/>
            </a:pPr>
            <a:r>
              <a:rPr lang="el-GR" b="1" dirty="0" smtClean="0">
                <a:latin typeface="Arial Nova" panose="020B0504020202020204" pitchFamily="34" charset="0"/>
              </a:rPr>
              <a:t>Οι διαφημίσεις </a:t>
            </a:r>
          </a:p>
          <a:p>
            <a:pPr>
              <a:buAutoNum type="arabicPeriod"/>
            </a:pPr>
            <a:r>
              <a:rPr lang="el-GR" b="1" dirty="0" smtClean="0">
                <a:latin typeface="Arial Nova" panose="020B0504020202020204" pitchFamily="34" charset="0"/>
              </a:rPr>
              <a:t>Οι ειδήσεις που δεν ενδείκνυνται για παιδιά προσχολικής ηλικίας. Μη ρεαλιστική απεικόνιση της πραγματικότητας.</a:t>
            </a:r>
          </a:p>
          <a:p>
            <a:pPr>
              <a:buAutoNum type="arabicPeriod"/>
            </a:pPr>
            <a:endParaRPr lang="el-GR" b="1" dirty="0" smtClean="0">
              <a:latin typeface="Arial Nova" panose="020B0504020202020204" pitchFamily="34" charset="0"/>
            </a:endParaRPr>
          </a:p>
          <a:p>
            <a:pPr>
              <a:buAutoNum type="arabicPeriod"/>
            </a:pPr>
            <a:endParaRPr lang="el-GR" b="1" dirty="0" smtClean="0">
              <a:latin typeface="Arial Nova" panose="020B0504020202020204" pitchFamily="34" charset="0"/>
            </a:endParaRPr>
          </a:p>
          <a:p>
            <a:pPr>
              <a:buAutoNum type="arabicPeriod"/>
            </a:pPr>
            <a:endParaRPr lang="el-GR" dirty="0"/>
          </a:p>
        </p:txBody>
      </p:sp>
    </p:spTree>
    <p:extLst>
      <p:ext uri="{BB962C8B-B14F-4D97-AF65-F5344CB8AC3E}">
        <p14:creationId xmlns:p14="http://schemas.microsoft.com/office/powerpoint/2010/main" val="3705464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133</TotalTime>
  <Words>1048</Words>
  <Application>Microsoft Office PowerPoint</Application>
  <PresentationFormat>Ευρεία οθόνη</PresentationFormat>
  <Paragraphs>83</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Arial Nova</vt:lpstr>
      <vt:lpstr>Century Gothic</vt:lpstr>
      <vt:lpstr>Wingdings 3</vt:lpstr>
      <vt:lpstr>Wisp</vt:lpstr>
      <vt:lpstr>« Τι σημαίνει να είσαι παιδί »</vt:lpstr>
      <vt:lpstr> Τι είναι παιδί; </vt:lpstr>
      <vt:lpstr>3-6 ετών : Οι άλλοι γύρω μου </vt:lpstr>
      <vt:lpstr>Παιδιά ευτυχισμένα και παιδιά δυστυχισμένα </vt:lpstr>
      <vt:lpstr>Παρουσίαση του PowerPoint</vt:lpstr>
      <vt:lpstr>     Τα παιδιά κλαίνε </vt:lpstr>
      <vt:lpstr>Παιδί και παιχνίδι </vt:lpstr>
      <vt:lpstr>Πόσο αυτόνομο μπορεί να είναι;  ( Σημαντικό )</vt:lpstr>
      <vt:lpstr>Παιδί και τηλεόραση ή βιντεοπαιχνίδια </vt:lpstr>
      <vt:lpstr>Παιδί και φαγητό </vt:lpstr>
      <vt:lpstr>Σχέδιο δράσης : Φιλαναγνωσία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Τι σημαίνει να είσαι παιδί »</dc:title>
  <dc:creator>2</dc:creator>
  <cp:lastModifiedBy>2</cp:lastModifiedBy>
  <cp:revision>15</cp:revision>
  <dcterms:created xsi:type="dcterms:W3CDTF">2024-11-26T15:32:35Z</dcterms:created>
  <dcterms:modified xsi:type="dcterms:W3CDTF">2024-11-26T17:45:59Z</dcterms:modified>
</cp:coreProperties>
</file>