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8355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3060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6182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7577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0833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59573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8153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224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4079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270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1026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321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4600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3962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2990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4983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9C7CC-1FB8-43D5-82BA-96D2CBEFD66D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251210A-886B-4483-90F5-5C2D0BD26F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635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mail@3nip-archan.ira.sch.gr" TargetMode="External"/><Relationship Id="rId2" Type="http://schemas.openxmlformats.org/officeDocument/2006/relationships/hyperlink" Target="https://blogs.sch.gr/3niparch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>
            <a:extLst>
              <a:ext uri="{FF2B5EF4-FFF2-40B4-BE49-F238E27FC236}">
                <a16:creationId xmlns:a16="http://schemas.microsoft.com/office/drawing/2014/main" id="{0BDBA970-CA11-C73B-D285-3F910DD6E2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768" y="-80210"/>
            <a:ext cx="88734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440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CA7D8E-C923-DE43-2018-60EBE2C34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262" y="295246"/>
            <a:ext cx="6671391" cy="1140522"/>
          </a:xfrm>
        </p:spPr>
        <p:txBody>
          <a:bodyPr>
            <a:normAutofit fontScale="90000"/>
          </a:bodyPr>
          <a:lstStyle/>
          <a:p>
            <a:r>
              <a:rPr lang="el-GR" dirty="0"/>
              <a:t>Οι πιο δυνατές μας λέξεις …που τις μοιραζόμαστε μαζί σας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BDAE9B0-E125-3EEA-70C4-B785A23A5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572126"/>
            <a:ext cx="9980612" cy="4612106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Εμπιστοσύνη.</a:t>
            </a:r>
          </a:p>
          <a:p>
            <a:r>
              <a:rPr lang="el-GR" dirty="0"/>
              <a:t>Ενεργητική ακρόαση </a:t>
            </a:r>
          </a:p>
          <a:p>
            <a:r>
              <a:rPr lang="el-GR" dirty="0"/>
              <a:t>Αλληλοσεβασμός </a:t>
            </a:r>
          </a:p>
          <a:p>
            <a:r>
              <a:rPr lang="el-GR" dirty="0"/>
              <a:t>Συνεργασία </a:t>
            </a:r>
          </a:p>
          <a:p>
            <a:r>
              <a:rPr lang="el-GR" dirty="0"/>
              <a:t>Κατανόηση</a:t>
            </a:r>
          </a:p>
          <a:p>
            <a:r>
              <a:rPr lang="el-GR" dirty="0"/>
              <a:t>Ασφάλεια</a:t>
            </a:r>
          </a:p>
          <a:p>
            <a:r>
              <a:rPr lang="el-GR" dirty="0" err="1"/>
              <a:t>Ενσυναίσθηση</a:t>
            </a:r>
            <a:r>
              <a:rPr lang="el-GR" dirty="0"/>
              <a:t> </a:t>
            </a:r>
          </a:p>
          <a:p>
            <a:r>
              <a:rPr lang="el-GR" dirty="0"/>
              <a:t>Θετική διάθεση </a:t>
            </a:r>
          </a:p>
          <a:p>
            <a:r>
              <a:rPr lang="el-GR" dirty="0"/>
              <a:t>Αλληλοκατανόηση </a:t>
            </a:r>
          </a:p>
          <a:p>
            <a:r>
              <a:rPr lang="el-GR" dirty="0"/>
              <a:t>Εχεμύθεια </a:t>
            </a:r>
          </a:p>
          <a:p>
            <a:r>
              <a:rPr lang="el-GR" dirty="0"/>
              <a:t>Αμοιβαία αποδοχή </a:t>
            </a:r>
          </a:p>
          <a:p>
            <a:r>
              <a:rPr lang="el-GR" dirty="0"/>
              <a:t>Ισοτιμία </a:t>
            </a:r>
          </a:p>
          <a:p>
            <a:endParaRPr lang="el-GR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D8FB272D-7DFD-A836-7417-742B005C6B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4733" y="1748590"/>
            <a:ext cx="4138362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003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3823E6-0479-E701-0D62-E626377F1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 δράσεις μας …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B9F2A66-1EA9-C89B-9A96-86951196C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67853"/>
            <a:ext cx="8915400" cy="5061284"/>
          </a:xfrm>
        </p:spPr>
        <p:txBody>
          <a:bodyPr/>
          <a:lstStyle/>
          <a:p>
            <a:r>
              <a:rPr lang="el-GR" dirty="0"/>
              <a:t> « Δανειστική βιβλιοθήκη για γονείς » στο χώρο του νηπιαγωγείου </a:t>
            </a:r>
          </a:p>
          <a:p>
            <a:r>
              <a:rPr lang="el-GR" dirty="0"/>
              <a:t>Οι ομιλίες με την ψυχολόγο συνεχίζονται και θα υπάρχει ενημέρωση για τον χρόνο διεξαγωγής.</a:t>
            </a:r>
          </a:p>
          <a:p>
            <a:r>
              <a:rPr lang="el-GR" dirty="0"/>
              <a:t>Συμμετοχή σε εθελοντικές δράσεις « Το κουτί της αγάπης », « Γίνε το αστέρι μου » και ότι άλλο προκύψει κατά την διάρκεια του σχολικού έτους </a:t>
            </a:r>
          </a:p>
          <a:p>
            <a:r>
              <a:rPr lang="el-GR" dirty="0"/>
              <a:t>Εκλογές για την ανάδειξη ΔΣ. Για Σύλλογο Γονέων και Κηδεμόνων που θα μας βοηθάει που και που…</a:t>
            </a:r>
          </a:p>
          <a:p>
            <a:r>
              <a:rPr lang="el-GR" dirty="0"/>
              <a:t>Ενημερώσεις για δράσεις συλλόγων,  ομιλίες ή συζητήσεις και βιωματικές δράσεις  που σχετίζονται με την ανάπτυξη του παιδιού. </a:t>
            </a:r>
          </a:p>
          <a:p>
            <a:r>
              <a:rPr lang="el-GR" dirty="0"/>
              <a:t>Μπορείτε να επισκέπτεστε την ιστοσελίδα μας </a:t>
            </a:r>
            <a:r>
              <a:rPr lang="en-US" dirty="0">
                <a:hlinkClick r:id="rId2"/>
              </a:rPr>
              <a:t>https://blogs.sch.gr/3niparch/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για να ενημερώνεστε για τις δράσεις μας ή και να στείλετε </a:t>
            </a:r>
            <a:r>
              <a:rPr lang="el-GR" dirty="0" err="1"/>
              <a:t>ηλεκ.μήνυμα</a:t>
            </a:r>
            <a:r>
              <a:rPr lang="el-GR" dirty="0"/>
              <a:t> στο 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mail@3nip-archan.ira.sch.gr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00543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C475E5-CAFF-057D-DB1B-42FD0C219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73433" cy="1140523"/>
          </a:xfrm>
        </p:spPr>
        <p:txBody>
          <a:bodyPr>
            <a:normAutofit fontScale="90000"/>
          </a:bodyPr>
          <a:lstStyle/>
          <a:p>
            <a:r>
              <a:rPr lang="el-GR" dirty="0"/>
              <a:t>Όλοι μαζί όλοι μαζί είμαστε πάντα πιο δυνατοί… Μερικές σκέψεις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055D308-E3AD-9999-0E45-F23DA488F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64633"/>
            <a:ext cx="8915400" cy="4796588"/>
          </a:xfrm>
        </p:spPr>
        <p:txBody>
          <a:bodyPr>
            <a:normAutofit/>
          </a:bodyPr>
          <a:lstStyle/>
          <a:p>
            <a:r>
              <a:rPr lang="el-GR" dirty="0"/>
              <a:t>Είσαστε εσείς εδώ για μας και εμείς για σας …για το καλό του παιδιού. </a:t>
            </a:r>
          </a:p>
          <a:p>
            <a:r>
              <a:rPr lang="el-GR" dirty="0"/>
              <a:t>Χρειαζόμαστε περισσότερο τους μπαμπάδες στις συναντήσεις…ο ρόλος τους είναι πολύ σημαντικός. </a:t>
            </a:r>
          </a:p>
          <a:p>
            <a:r>
              <a:rPr lang="el-GR" dirty="0"/>
              <a:t>Θέλουμε να βλέπουμε περισσότερους γονείς στις συναντήσεις ( κάτι θα πάρουμε κάτι θα δώσουμε ) </a:t>
            </a:r>
          </a:p>
          <a:p>
            <a:r>
              <a:rPr lang="el-GR" dirty="0"/>
              <a:t>Θέλουμε οι γονείς να είναι πιο ενεργητικοί και να μην προσπερνάνε  αυτά που τους  λέμε…</a:t>
            </a:r>
          </a:p>
          <a:p>
            <a:r>
              <a:rPr lang="el-GR" dirty="0"/>
              <a:t>Δεν έχουμε τίποτα να χωρίσουμε αλλά έχουμε τόσα πολλά να μοιραστούμε…</a:t>
            </a:r>
          </a:p>
          <a:p>
            <a:r>
              <a:rPr lang="el-GR" dirty="0"/>
              <a:t>Με θετική διάθεση και ένα χαμόγελο μπορούμε να λύσουμε τα πάντα…</a:t>
            </a:r>
          </a:p>
          <a:p>
            <a:r>
              <a:rPr lang="el-GR" dirty="0"/>
              <a:t>Προσπαθούμε να μην είμαστε εχθρικοί ή ακόμα και επιφυλακτικοί απέναντι στους εκπαιδευτικούς. Μια συζήτηση σίγουρα θα είναι ωφέλιμη και για τις δύο πλευρές 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02512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0BEB04-2F93-A06E-3F60-38672824B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6" y="624109"/>
            <a:ext cx="3615369" cy="3538817"/>
          </a:xfrm>
        </p:spPr>
        <p:txBody>
          <a:bodyPr>
            <a:normAutofit/>
          </a:bodyPr>
          <a:lstStyle/>
          <a:p>
            <a:r>
              <a:rPr lang="el-GR" dirty="0"/>
              <a:t>Σας ευχαριστούμε για την προσοχή σας 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EFE0C45B-3FF9-C65E-49B0-B21997FE84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390" y="2831431"/>
            <a:ext cx="3033314" cy="3026443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CD13B4B2-AAFB-94E7-C483-71A665DE14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91" y="3629365"/>
            <a:ext cx="5261154" cy="2362361"/>
          </a:xfrm>
          <a:prstGeom prst="rect">
            <a:avLst/>
          </a:prstGeom>
        </p:spPr>
      </p:pic>
      <p:sp>
        <p:nvSpPr>
          <p:cNvPr id="8" name="Καρδιά 7">
            <a:extLst>
              <a:ext uri="{FF2B5EF4-FFF2-40B4-BE49-F238E27FC236}">
                <a16:creationId xmlns:a16="http://schemas.microsoft.com/office/drawing/2014/main" id="{DB75C569-338C-C5A7-960D-8C6C4BC83920}"/>
              </a:ext>
            </a:extLst>
          </p:cNvPr>
          <p:cNvSpPr/>
          <p:nvPr/>
        </p:nvSpPr>
        <p:spPr>
          <a:xfrm>
            <a:off x="6489032" y="336884"/>
            <a:ext cx="2414336" cy="235016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1779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785BC1C3-94A8-B356-652C-0300475C7D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795" y="0"/>
            <a:ext cx="888041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7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56C1E5F-D0A2-CD77-49B2-14443AB85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683" y="577516"/>
            <a:ext cx="9360569" cy="5301916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Τι πιστεύετε; </a:t>
            </a:r>
          </a:p>
          <a:p>
            <a:pPr marL="0" indent="0">
              <a:buNone/>
            </a:pPr>
            <a:endParaRPr lang="el-GR" dirty="0"/>
          </a:p>
          <a:p>
            <a:pPr>
              <a:buFontTx/>
              <a:buChar char="-"/>
            </a:pPr>
            <a:r>
              <a:rPr lang="el-GR" dirty="0"/>
              <a:t>Πόσο σημαντική θεωρείτε την εμπλοκή των γονιών στην μαθησιακή </a:t>
            </a:r>
            <a:r>
              <a:rPr lang="el-GR" dirty="0" err="1"/>
              <a:t>διαδικάσία</a:t>
            </a:r>
            <a:r>
              <a:rPr lang="el-GR" dirty="0"/>
              <a:t> ; </a:t>
            </a:r>
          </a:p>
          <a:p>
            <a:pPr>
              <a:buFontTx/>
              <a:buChar char="-"/>
            </a:pPr>
            <a:endParaRPr lang="el-GR" dirty="0"/>
          </a:p>
          <a:p>
            <a:pPr>
              <a:buFontTx/>
              <a:buChar char="-"/>
            </a:pPr>
            <a:r>
              <a:rPr lang="el-GR" dirty="0"/>
              <a:t>Πιστεύετε ότι οι γονείς θα πρέπει να είναι απόντες από τα μαθησιακά δρώμενα; </a:t>
            </a:r>
          </a:p>
          <a:p>
            <a:pPr>
              <a:buFontTx/>
              <a:buChar char="-"/>
            </a:pPr>
            <a:r>
              <a:rPr lang="el-GR" dirty="0"/>
              <a:t>Θεωρείτε ότι όταν ο γονιός εμπλέκεται στην μαθησιακή διαδικασία βοηθάει στην ανάπτυξη και την σχολική επιτυχία του παιδιού του; </a:t>
            </a:r>
          </a:p>
          <a:p>
            <a:pPr>
              <a:buFontTx/>
              <a:buChar char="-"/>
            </a:pPr>
            <a:endParaRPr lang="el-GR" dirty="0"/>
          </a:p>
          <a:p>
            <a:pPr marL="0" indent="0">
              <a:buNone/>
            </a:pPr>
            <a:r>
              <a:rPr lang="el-GR" dirty="0"/>
              <a:t>Αφού σκεφτούμε λοιπόν όλα αυτά τα ερωτήματα …νομίζω ότι οι περισσότεροι από μας θα απαντήσουν…ναι…ο γονιός και το σχολείο πρέπει να έχουν μία σχέση συνεργατική  </a:t>
            </a:r>
          </a:p>
        </p:txBody>
      </p:sp>
    </p:spTree>
    <p:extLst>
      <p:ext uri="{BB962C8B-B14F-4D97-AF65-F5344CB8AC3E}">
        <p14:creationId xmlns:p14="http://schemas.microsoft.com/office/powerpoint/2010/main" val="4291135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Θέση περιεχομένου 6">
            <a:extLst>
              <a:ext uri="{FF2B5EF4-FFF2-40B4-BE49-F238E27FC236}">
                <a16:creationId xmlns:a16="http://schemas.microsoft.com/office/drawing/2014/main" id="{8D5A698A-B7F3-28BA-5C2D-017EA4D13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29915"/>
            <a:ext cx="8915400" cy="5935579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                                   </a:t>
            </a:r>
            <a:r>
              <a:rPr lang="el-GR" b="1" dirty="0"/>
              <a:t>Οικογένεια και σχολείο</a:t>
            </a:r>
          </a:p>
          <a:p>
            <a:pPr marL="0" indent="0">
              <a:buNone/>
            </a:pPr>
            <a:r>
              <a:rPr lang="el-GR" dirty="0"/>
              <a:t>    </a:t>
            </a:r>
            <a:r>
              <a:rPr lang="el-GR" b="1" dirty="0"/>
              <a:t>Δύο συστήματα που αλληλοεπιδρούν και αλληλοσυμπληρώνονται</a:t>
            </a:r>
          </a:p>
          <a:p>
            <a:pPr marL="0" indent="0">
              <a:buNone/>
            </a:pPr>
            <a:r>
              <a:rPr lang="el-GR" b="1" dirty="0"/>
              <a:t>Οικογένεια</a:t>
            </a:r>
            <a:r>
              <a:rPr lang="el-GR" dirty="0"/>
              <a:t> : αγωγή και εκπαίδευση ,μοντέλα επικοινωνίας , πρότυπα, αξίες  κοινωνικοποίηση, υποστήριξη και φροντίδα  των μελών της </a:t>
            </a:r>
          </a:p>
          <a:p>
            <a:pPr marL="0" indent="0">
              <a:buNone/>
            </a:pPr>
            <a:r>
              <a:rPr lang="el-GR" b="1" dirty="0"/>
              <a:t>Σχολείο</a:t>
            </a:r>
            <a:r>
              <a:rPr lang="el-GR" dirty="0"/>
              <a:t> :  Κοινωνικοποίηση, ανάπτυξη γνωστικών και </a:t>
            </a:r>
            <a:r>
              <a:rPr lang="el-GR" dirty="0" err="1"/>
              <a:t>ακαδημαικών</a:t>
            </a:r>
            <a:r>
              <a:rPr lang="el-GR" dirty="0"/>
              <a:t> δεξιοτήτων  αλλά προπαντός καλλιέργεια κοινωνικών δεξιοτήτων  </a:t>
            </a: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2DE29278-9FE5-02B8-C9C5-626F8C3CA7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50" y="3248525"/>
            <a:ext cx="4749466" cy="299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154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64D2B80-AF60-2993-3FB6-AD4EFF273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73768"/>
            <a:ext cx="8915400" cy="5237454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Τα δύο αυτά κοινωνικά πλαίσια επηρεάζουν πολύ το παιδί και την ανάπτυξη του. </a:t>
            </a:r>
          </a:p>
          <a:p>
            <a:pPr>
              <a:buFontTx/>
              <a:buChar char="-"/>
            </a:pPr>
            <a:r>
              <a:rPr lang="el-GR" dirty="0"/>
              <a:t>Ότι βιώνει το παιδί  στο σπίτι επηρεάζει και την συμπεριφορά του στο σχολείο.</a:t>
            </a:r>
          </a:p>
          <a:p>
            <a:pPr>
              <a:buFontTx/>
              <a:buChar char="-"/>
            </a:pPr>
            <a:r>
              <a:rPr lang="el-GR" dirty="0"/>
              <a:t>Ότι βιώνει στο σχολείο επηρεάζει αντίστοιχα και την συμπεριφορά του στο σπίτι. </a:t>
            </a:r>
          </a:p>
          <a:p>
            <a:pPr marL="0" indent="0">
              <a:buNone/>
            </a:pPr>
            <a:r>
              <a:rPr lang="el-GR" dirty="0"/>
              <a:t>Έτσι δεν είναι ; </a:t>
            </a:r>
          </a:p>
          <a:p>
            <a:pPr marL="0" indent="0">
              <a:buNone/>
            </a:pPr>
            <a:r>
              <a:rPr lang="el-GR" dirty="0"/>
              <a:t>Π.χ. το παιδί μπορεί να ζει ένα διαζύγιο των γονιών του , να βιώνει ένα θάνατο στην οικογένεια, επιθετικές συμπεριφορές και όλα αυτά να του δημιουργούν προβλήματα στο σχολείο όπως μαθησιακές δυσκολίες, διαταραχές συμπεριφοράς…</a:t>
            </a:r>
          </a:p>
          <a:p>
            <a:pPr marL="0" indent="0">
              <a:buNone/>
            </a:pPr>
            <a:r>
              <a:rPr lang="el-GR" dirty="0"/>
              <a:t>Τότε είναι επιτακτική η ανάγκη συνεργασίας μεταξύ σχολείου και οικογένειας …</a:t>
            </a:r>
          </a:p>
        </p:txBody>
      </p:sp>
    </p:spTree>
    <p:extLst>
      <p:ext uri="{BB962C8B-B14F-4D97-AF65-F5344CB8AC3E}">
        <p14:creationId xmlns:p14="http://schemas.microsoft.com/office/powerpoint/2010/main" val="2765324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F27F94-D8BA-67D5-46C3-200B5F02E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Οφέλη της </a:t>
            </a:r>
            <a:r>
              <a:rPr lang="el-GR" dirty="0" err="1"/>
              <a:t>γονεικής</a:t>
            </a:r>
            <a:r>
              <a:rPr lang="el-GR" dirty="0"/>
              <a:t> εμπλοκής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FAD2CB-AE42-6E33-10D6-EC4AB8AF9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4693904" cy="4307305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222222"/>
                </a:solidFill>
                <a:effectLst/>
                <a:latin typeface="inherit"/>
              </a:rPr>
              <a:t>καλύτερη σχολική επίδοση και μεγαλύτερη γνωστική ανάπτυξη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222222"/>
                </a:solidFill>
                <a:effectLst/>
                <a:latin typeface="inherit"/>
              </a:rPr>
              <a:t>θετικότερη στάση απέναντι στο σχολείο, μεγαλύτερες φιλοδοξίες και γενικότερα θετικές συμπεριφορές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222222"/>
                </a:solidFill>
                <a:effectLst/>
                <a:latin typeface="inherit"/>
              </a:rPr>
              <a:t>μεγαλύτερη επιμονή στην ολοκλήρωση εργασιών και μια ενισχυμένη αίσθηση ευθύνης για τη μάθηση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222222"/>
                </a:solidFill>
                <a:effectLst/>
                <a:latin typeface="inherit"/>
              </a:rPr>
              <a:t>πιο θετική εικόνα εαυτού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222222"/>
                </a:solidFill>
                <a:effectLst/>
                <a:latin typeface="inherit"/>
              </a:rPr>
              <a:t>αίσθηση ασφάλειας που ενισχύει την εξερεύνηση, τον πειραματισμό και τη μάθηση</a:t>
            </a:r>
          </a:p>
          <a:p>
            <a:endParaRPr lang="el-GR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9B8D09EF-84EB-EBBA-7110-8222E64741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5129" y="2133599"/>
            <a:ext cx="4044721" cy="436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652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A049BC-F9E6-8D01-2619-0B4D0700A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χρειάζεται λοιπόν να γίνει από τους γονείς  ;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D64C108-996E-6A07-7704-97114A4C2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rgbClr val="222222"/>
                </a:solidFill>
                <a:latin typeface="inherit"/>
              </a:rPr>
              <a:t>Υ</a:t>
            </a:r>
            <a:r>
              <a:rPr lang="el-GR" b="0" i="0" dirty="0">
                <a:solidFill>
                  <a:srgbClr val="222222"/>
                </a:solidFill>
                <a:effectLst/>
                <a:latin typeface="inherit"/>
              </a:rPr>
              <a:t>ποστήριξη της μελέτης στο σπίτι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rgbClr val="222222"/>
                </a:solidFill>
                <a:latin typeface="inherit"/>
              </a:rPr>
              <a:t>Ε</a:t>
            </a:r>
            <a:r>
              <a:rPr lang="el-GR" b="0" i="0" dirty="0">
                <a:solidFill>
                  <a:srgbClr val="222222"/>
                </a:solidFill>
                <a:effectLst/>
                <a:latin typeface="inherit"/>
              </a:rPr>
              <a:t>ποπτεία συμπεριφορών που συνδέονται με τη σχολική εργασία (π.χ. εξωσχολικές δραστηριότητες και άλλα ενδιαφέροντα)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rgbClr val="222222"/>
                </a:solidFill>
                <a:latin typeface="inherit"/>
              </a:rPr>
              <a:t>Σ</a:t>
            </a:r>
            <a:r>
              <a:rPr lang="el-GR" b="0" i="0" dirty="0">
                <a:solidFill>
                  <a:srgbClr val="222222"/>
                </a:solidFill>
                <a:effectLst/>
                <a:latin typeface="inherit"/>
              </a:rPr>
              <a:t>υμμετοχή στις συναντήσεις γονέων και εκπαιδευτικών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rgbClr val="222222"/>
                </a:solidFill>
                <a:latin typeface="inherit"/>
              </a:rPr>
              <a:t>Ε</a:t>
            </a:r>
            <a:r>
              <a:rPr lang="el-GR" b="0" i="0" dirty="0">
                <a:solidFill>
                  <a:srgbClr val="222222"/>
                </a:solidFill>
                <a:effectLst/>
                <a:latin typeface="inherit"/>
              </a:rPr>
              <a:t>θελοντική συμμετοχή σε σχολικές δραστηριότητες και εκδηλώσεις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rgbClr val="222222"/>
                </a:solidFill>
                <a:latin typeface="inherit"/>
              </a:rPr>
              <a:t>Ε</a:t>
            </a:r>
            <a:r>
              <a:rPr lang="el-GR" b="0" i="0" dirty="0">
                <a:solidFill>
                  <a:srgbClr val="222222"/>
                </a:solidFill>
                <a:effectLst/>
                <a:latin typeface="inherit"/>
              </a:rPr>
              <a:t>μπλοκή σε συλλόγους γονέων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rgbClr val="222222"/>
                </a:solidFill>
                <a:latin typeface="inherit"/>
              </a:rPr>
              <a:t>Σ</a:t>
            </a:r>
            <a:r>
              <a:rPr lang="el-GR" b="0" i="0" dirty="0">
                <a:solidFill>
                  <a:srgbClr val="222222"/>
                </a:solidFill>
                <a:effectLst/>
                <a:latin typeface="inherit"/>
              </a:rPr>
              <a:t>υμμετοχή σε συνεργασίες σχολείου και κοινότητας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rgbClr val="222222"/>
                </a:solidFill>
                <a:latin typeface="inherit"/>
              </a:rPr>
              <a:t>Ανταλλαγή απόψεων και εμπειριών από την οικογενειακή ζωή με τους εκπαιδευτικούς προς όφελος του παιδιού.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l-GR" b="0" i="0" dirty="0">
              <a:solidFill>
                <a:srgbClr val="222222"/>
              </a:solidFill>
              <a:effectLst/>
              <a:latin typeface="inherit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7851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1719404-FA1C-6FE9-07C2-06E3A2FAE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σας δυσκολεύει περισσότερο  ;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9D163FC-0867-8640-F500-A9DB2BFB7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72126"/>
            <a:ext cx="8915400" cy="4339096"/>
          </a:xfrm>
        </p:spPr>
        <p:txBody>
          <a:bodyPr/>
          <a:lstStyle/>
          <a:p>
            <a:r>
              <a:rPr lang="el-GR" dirty="0"/>
              <a:t>( η δική σας σειρά…)</a:t>
            </a:r>
          </a:p>
        </p:txBody>
      </p:sp>
    </p:spTree>
    <p:extLst>
      <p:ext uri="{BB962C8B-B14F-4D97-AF65-F5344CB8AC3E}">
        <p14:creationId xmlns:p14="http://schemas.microsoft.com/office/powerpoint/2010/main" val="2432471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F66710F-2C3F-719D-4D12-A40AD4AB9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Πως θα ξεπεράσουμε τα εμπόδια;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AE48F9-786D-2A8F-64BC-D21AF1385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                                          Ιδέες και λύσεις </a:t>
            </a:r>
          </a:p>
        </p:txBody>
      </p:sp>
    </p:spTree>
    <p:extLst>
      <p:ext uri="{BB962C8B-B14F-4D97-AF65-F5344CB8AC3E}">
        <p14:creationId xmlns:p14="http://schemas.microsoft.com/office/powerpoint/2010/main" val="1847068606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</TotalTime>
  <Words>652</Words>
  <Application>Microsoft Office PowerPoint</Application>
  <PresentationFormat>Ευρεία οθόνη</PresentationFormat>
  <Paragraphs>70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inherit</vt:lpstr>
      <vt:lpstr>Wingdings 3</vt:lpstr>
      <vt:lpstr>Θρόισμα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Οφέλη της γονεικής εμπλοκής </vt:lpstr>
      <vt:lpstr>Τι χρειάζεται λοιπόν να γίνει από τους γονείς  ; </vt:lpstr>
      <vt:lpstr>Τι σας δυσκολεύει περισσότερο  ; </vt:lpstr>
      <vt:lpstr>Πως θα ξεπεράσουμε τα εμπόδια; </vt:lpstr>
      <vt:lpstr>Οι πιο δυνατές μας λέξεις …που τις μοιραζόμαστε μαζί σας </vt:lpstr>
      <vt:lpstr>Οι δράσεις μας …</vt:lpstr>
      <vt:lpstr>Όλοι μαζί όλοι μαζί είμαστε πάντα πιο δυνατοί… Μερικές σκέψεις </vt:lpstr>
      <vt:lpstr>Σας ευχαριστούμε για την προσοχή σας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Maria Pediaditi</dc:creator>
  <cp:lastModifiedBy>Maria Pediaditi</cp:lastModifiedBy>
  <cp:revision>2</cp:revision>
  <dcterms:created xsi:type="dcterms:W3CDTF">2022-12-07T16:25:11Z</dcterms:created>
  <dcterms:modified xsi:type="dcterms:W3CDTF">2022-12-07T20:12:46Z</dcterms:modified>
</cp:coreProperties>
</file>