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7" r:id="rId2"/>
    <p:sldId id="261" r:id="rId3"/>
    <p:sldId id="263" r:id="rId4"/>
    <p:sldId id="262" r:id="rId5"/>
    <p:sldId id="264" r:id="rId6"/>
    <p:sldId id="265" r:id="rId7"/>
    <p:sldId id="266" r:id="rId8"/>
    <p:sldId id="267" r:id="rId9"/>
    <p:sldId id="268" r:id="rId10"/>
    <p:sldId id="269" r:id="rId11"/>
    <p:sldId id="258" r:id="rId12"/>
    <p:sldId id="271" r:id="rId13"/>
    <p:sldId id="273" r:id="rId14"/>
    <p:sldId id="274"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214" autoAdjust="0"/>
    <p:restoredTop sz="94660"/>
  </p:normalViewPr>
  <p:slideViewPr>
    <p:cSldViewPr>
      <p:cViewPr varScale="1">
        <p:scale>
          <a:sx n="78" d="100"/>
          <a:sy n="78" d="100"/>
        </p:scale>
        <p:origin x="-72" y="-26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694" y="-91"/>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5FCB2-B3EE-4CF8-B82E-FFCF771CB760}" type="datetimeFigureOut">
              <a:rPr lang="el-GR" smtClean="0"/>
              <a:pPr/>
              <a:t>31/8/2017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A4A54A-C8B6-4285-9B00-2269D63A60B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1214438" y="714375"/>
            <a:ext cx="4572000" cy="3429000"/>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7A4A54A-C8B6-4285-9B00-2269D63A60BE}" type="slidenum">
              <a:rPr lang="el-GR" smtClean="0"/>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5CB2B95C-C57C-434E-8511-CD5F59A22198}" type="datetimeFigureOut">
              <a:rPr lang="el-GR" smtClean="0"/>
              <a:pPr/>
              <a:t>31/8/2017</a:t>
            </a:fld>
            <a:endParaRPr lang="el-GR" dirty="0"/>
          </a:p>
        </p:txBody>
      </p:sp>
      <p:sp>
        <p:nvSpPr>
          <p:cNvPr id="20" name="19 - Θέση υποσέλιδου"/>
          <p:cNvSpPr>
            <a:spLocks noGrp="1"/>
          </p:cNvSpPr>
          <p:nvPr>
            <p:ph type="ftr" sz="quarter" idx="11"/>
          </p:nvPr>
        </p:nvSpPr>
        <p:spPr/>
        <p:txBody>
          <a:bodyPr/>
          <a:lstStyle>
            <a:extLst/>
          </a:lstStyle>
          <a:p>
            <a:endParaRPr lang="el-GR" dirty="0"/>
          </a:p>
        </p:txBody>
      </p:sp>
      <p:sp>
        <p:nvSpPr>
          <p:cNvPr id="10" name="9 - Θέση αριθμού διαφάνειας"/>
          <p:cNvSpPr>
            <a:spLocks noGrp="1"/>
          </p:cNvSpPr>
          <p:nvPr>
            <p:ph type="sldNum" sz="quarter" idx="12"/>
          </p:nvPr>
        </p:nvSpPr>
        <p:spPr/>
        <p:txBody>
          <a:bodyPr/>
          <a:lstStyle>
            <a:extLst/>
          </a:lstStyle>
          <a:p>
            <a:fld id="{2F7C442D-83EE-47D9-A858-A2B32C2C9FE3}" type="slidenum">
              <a:rPr lang="el-GR" smtClean="0"/>
              <a:pPr/>
              <a:t>‹#›</a:t>
            </a:fld>
            <a:endParaRPr lang="el-GR" dirty="0"/>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CB2B95C-C57C-434E-8511-CD5F59A22198}" type="datetimeFigureOut">
              <a:rPr lang="el-GR" smtClean="0"/>
              <a:pPr/>
              <a:t>31/8/2017</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2F7C442D-83EE-47D9-A858-A2B32C2C9FE3}"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CB2B95C-C57C-434E-8511-CD5F59A22198}" type="datetimeFigureOut">
              <a:rPr lang="el-GR" smtClean="0"/>
              <a:pPr/>
              <a:t>31/8/2017</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2F7C442D-83EE-47D9-A858-A2B32C2C9FE3}"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CB2B95C-C57C-434E-8511-CD5F59A22198}" type="datetimeFigureOut">
              <a:rPr lang="el-GR" smtClean="0"/>
              <a:pPr/>
              <a:t>31/8/2017</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2F7C442D-83EE-47D9-A858-A2B32C2C9FE3}"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5CB2B95C-C57C-434E-8511-CD5F59A22198}" type="datetimeFigureOut">
              <a:rPr lang="el-GR" smtClean="0"/>
              <a:pPr/>
              <a:t>31/8/2017</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2F7C442D-83EE-47D9-A858-A2B32C2C9FE3}" type="slidenum">
              <a:rPr lang="el-GR" smtClean="0"/>
              <a:pPr/>
              <a:t>‹#›</a:t>
            </a:fld>
            <a:endParaRPr lang="el-GR" dirty="0"/>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CB2B95C-C57C-434E-8511-CD5F59A22198}" type="datetimeFigureOut">
              <a:rPr lang="el-GR" smtClean="0"/>
              <a:pPr/>
              <a:t>31/8/2017</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2F7C442D-83EE-47D9-A858-A2B32C2C9FE3}"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CB2B95C-C57C-434E-8511-CD5F59A22198}" type="datetimeFigureOut">
              <a:rPr lang="el-GR" smtClean="0"/>
              <a:pPr/>
              <a:t>31/8/2017</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2F7C442D-83EE-47D9-A858-A2B32C2C9FE3}"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5CB2B95C-C57C-434E-8511-CD5F59A22198}" type="datetimeFigureOut">
              <a:rPr lang="el-GR" smtClean="0"/>
              <a:pPr/>
              <a:t>31/8/2017</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2F7C442D-83EE-47D9-A858-A2B32C2C9FE3}"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Θέση ημερομηνίας"/>
          <p:cNvSpPr>
            <a:spLocks noGrp="1"/>
          </p:cNvSpPr>
          <p:nvPr>
            <p:ph type="dt" sz="half" idx="10"/>
          </p:nvPr>
        </p:nvSpPr>
        <p:spPr/>
        <p:txBody>
          <a:bodyPr/>
          <a:lstStyle>
            <a:extLst/>
          </a:lstStyle>
          <a:p>
            <a:fld id="{5CB2B95C-C57C-434E-8511-CD5F59A22198}" type="datetimeFigureOut">
              <a:rPr lang="el-GR" smtClean="0"/>
              <a:pPr/>
              <a:t>31/8/2017</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2F7C442D-83EE-47D9-A858-A2B32C2C9FE3}" type="slidenum">
              <a:rPr lang="el-GR" smtClean="0"/>
              <a:pPr/>
              <a:t>‹#›</a:t>
            </a:fld>
            <a:endParaRPr lang="el-GR" dirty="0"/>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CB2B95C-C57C-434E-8511-CD5F59A22198}" type="datetimeFigureOut">
              <a:rPr lang="el-GR" smtClean="0"/>
              <a:pPr/>
              <a:t>31/8/2017</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2F7C442D-83EE-47D9-A858-A2B32C2C9FE3}"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5CB2B95C-C57C-434E-8511-CD5F59A22198}" type="datetimeFigureOut">
              <a:rPr lang="el-GR" smtClean="0"/>
              <a:pPr/>
              <a:t>31/8/2017</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2F7C442D-83EE-47D9-A858-A2B32C2C9FE3}" type="slidenum">
              <a:rPr lang="el-GR" smtClean="0"/>
              <a:pPr/>
              <a:t>‹#›</a:t>
            </a:fld>
            <a:endParaRPr lang="el-GR" dirty="0"/>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dirty="0"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CB2B95C-C57C-434E-8511-CD5F59A22198}" type="datetimeFigureOut">
              <a:rPr lang="el-GR" smtClean="0"/>
              <a:pPr/>
              <a:t>31/8/2017</a:t>
            </a:fld>
            <a:endParaRPr lang="el-GR" dirty="0"/>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dirty="0"/>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F7C442D-83EE-47D9-A858-A2B32C2C9FE3}" type="slidenum">
              <a:rPr lang="el-GR" smtClean="0"/>
              <a:pPr/>
              <a:t>‹#›</a:t>
            </a:fld>
            <a:endParaRPr lang="el-GR" dirty="0"/>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638"/>
            <a:ext cx="7498080" cy="1477328"/>
          </a:xfrm>
        </p:spPr>
        <p:style>
          <a:lnRef idx="1">
            <a:schemeClr val="accent4"/>
          </a:lnRef>
          <a:fillRef idx="2">
            <a:schemeClr val="accent4"/>
          </a:fillRef>
          <a:effectRef idx="1">
            <a:schemeClr val="accent4"/>
          </a:effectRef>
          <a:fontRef idx="minor">
            <a:schemeClr val="dk1"/>
          </a:fontRef>
        </p:style>
        <p:txBody>
          <a:bodyPr>
            <a:spAutoFit/>
          </a:bodyPr>
          <a:lstStyle/>
          <a:p>
            <a:r>
              <a:rPr lang="el-GR" sz="1800" b="1" dirty="0" smtClean="0">
                <a:solidFill>
                  <a:schemeClr val="tx1"/>
                </a:solidFill>
                <a:effectLst/>
              </a:rPr>
              <a:t/>
            </a:r>
            <a:br>
              <a:rPr lang="el-GR" sz="1800" b="1" dirty="0" smtClean="0">
                <a:solidFill>
                  <a:schemeClr val="tx1"/>
                </a:solidFill>
                <a:effectLst/>
              </a:rPr>
            </a:br>
            <a:r>
              <a:rPr lang="el-GR" sz="1800" b="1" dirty="0" smtClean="0">
                <a:solidFill>
                  <a:schemeClr val="tx1"/>
                </a:solidFill>
                <a:effectLst/>
              </a:rPr>
              <a:t>3</a:t>
            </a:r>
            <a:r>
              <a:rPr lang="el-GR" sz="1800" b="1" baseline="30000" dirty="0" smtClean="0">
                <a:solidFill>
                  <a:schemeClr val="tx1"/>
                </a:solidFill>
                <a:effectLst/>
              </a:rPr>
              <a:t>ο</a:t>
            </a:r>
            <a:r>
              <a:rPr lang="el-GR" sz="1800" b="1" dirty="0" smtClean="0">
                <a:solidFill>
                  <a:schemeClr val="tx1"/>
                </a:solidFill>
                <a:effectLst/>
              </a:rPr>
              <a:t> ΓΕΝΙΚΟ ΛΥΚΕΙΟ ΗΡΑΚΛΕΙΟΥ  ΚΡΗΤΗΣ</a:t>
            </a:r>
            <a:br>
              <a:rPr lang="el-GR" sz="1800" b="1" dirty="0" smtClean="0">
                <a:solidFill>
                  <a:schemeClr val="tx1"/>
                </a:solidFill>
                <a:effectLst/>
              </a:rPr>
            </a:br>
            <a:r>
              <a:rPr lang="en-US" sz="1800" b="1" dirty="0" smtClean="0">
                <a:solidFill>
                  <a:schemeClr val="tx1"/>
                </a:solidFill>
                <a:effectLst/>
              </a:rPr>
              <a:t/>
            </a:r>
            <a:br>
              <a:rPr lang="en-US" sz="1800" b="1" dirty="0" smtClean="0">
                <a:solidFill>
                  <a:schemeClr val="tx1"/>
                </a:solidFill>
                <a:effectLst/>
              </a:rPr>
            </a:br>
            <a:r>
              <a:rPr lang="en-US" sz="1800" b="1" dirty="0" smtClean="0">
                <a:solidFill>
                  <a:schemeClr val="tx1"/>
                </a:solidFill>
                <a:effectLst/>
              </a:rPr>
              <a:t>ERASMUS+KA1</a:t>
            </a:r>
            <a:r>
              <a:rPr lang="el-GR" sz="1800" b="1" dirty="0" smtClean="0">
                <a:solidFill>
                  <a:schemeClr val="tx1"/>
                </a:solidFill>
                <a:effectLst/>
              </a:rPr>
              <a:t/>
            </a:r>
            <a:br>
              <a:rPr lang="el-GR" sz="1800" b="1" dirty="0" smtClean="0">
                <a:solidFill>
                  <a:schemeClr val="tx1"/>
                </a:solidFill>
                <a:effectLst/>
              </a:rPr>
            </a:br>
            <a:endParaRPr lang="el-GR" sz="1800" b="1" dirty="0">
              <a:solidFill>
                <a:schemeClr val="tx1"/>
              </a:solidFill>
              <a:effectLst/>
            </a:endParaRPr>
          </a:p>
        </p:txBody>
      </p:sp>
      <p:sp>
        <p:nvSpPr>
          <p:cNvPr id="3" name="2 - Θέση περιεχομένου"/>
          <p:cNvSpPr>
            <a:spLocks noGrp="1"/>
          </p:cNvSpPr>
          <p:nvPr>
            <p:ph idx="1"/>
          </p:nvPr>
        </p:nvSpPr>
        <p:spPr>
          <a:xfrm>
            <a:off x="1428728" y="2000240"/>
            <a:ext cx="7429552" cy="4643470"/>
          </a:xfrm>
        </p:spPr>
        <p:txBody>
          <a:bodyPr/>
          <a:lstStyle/>
          <a:p>
            <a:pPr>
              <a:buNone/>
            </a:pPr>
            <a:r>
              <a:rPr lang="el-GR" dirty="0" smtClean="0"/>
              <a:t>                      </a:t>
            </a:r>
            <a:r>
              <a:rPr lang="el-GR" sz="1800" b="1" u="sng" dirty="0" smtClean="0"/>
              <a:t>ΤΙΤΛΟΣ ΠΡΟΓΡΑΜΜΑΤΟΣ</a:t>
            </a:r>
          </a:p>
          <a:p>
            <a:endParaRPr lang="el-GR" sz="1800" b="1" u="sng" dirty="0" smtClean="0"/>
          </a:p>
          <a:p>
            <a:pPr>
              <a:buNone/>
            </a:pPr>
            <a:r>
              <a:rPr lang="el-GR" sz="1800" b="1" dirty="0" smtClean="0"/>
              <a:t>                            ΟΛΟΙ  ΙΔΙΟΙ   ΟΛΟΙ ΔΙΑΦΟΡΕΤΙΚΟΙ </a:t>
            </a:r>
          </a:p>
          <a:p>
            <a:pPr>
              <a:buNone/>
            </a:pPr>
            <a:r>
              <a:rPr lang="el-GR" sz="1800" b="1" dirty="0" smtClean="0"/>
              <a:t>                ΣΤΟ ΔΕΝΤΡΟ ΤΗΣ  ΕΚΠΑΙΔΕΥΣΗΣ  ΚΑΙ ΤΗΣ ΓΝΩΣΗΣ</a:t>
            </a:r>
          </a:p>
          <a:p>
            <a:pPr>
              <a:buNone/>
            </a:pPr>
            <a:r>
              <a:rPr lang="el-GR" sz="1800" b="1" dirty="0" smtClean="0"/>
              <a:t>                               </a:t>
            </a:r>
          </a:p>
        </p:txBody>
      </p:sp>
      <p:pic>
        <p:nvPicPr>
          <p:cNvPr id="4" name="3 - Εικόνα" descr="δέντρο-και-φωτογραφίες-40785622.jpg"/>
          <p:cNvPicPr>
            <a:picLocks noChangeAspect="1"/>
          </p:cNvPicPr>
          <p:nvPr/>
        </p:nvPicPr>
        <p:blipFill>
          <a:blip r:embed="rId2"/>
          <a:stretch>
            <a:fillRect/>
          </a:stretch>
        </p:blipFill>
        <p:spPr>
          <a:xfrm>
            <a:off x="2428860" y="4143380"/>
            <a:ext cx="4999973" cy="249398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71538" y="0"/>
            <a:ext cx="8072462" cy="2928934"/>
          </a:xfrm>
        </p:spPr>
        <p:style>
          <a:lnRef idx="1">
            <a:schemeClr val="accent4"/>
          </a:lnRef>
          <a:fillRef idx="2">
            <a:schemeClr val="accent4"/>
          </a:fillRef>
          <a:effectRef idx="1">
            <a:schemeClr val="accent4"/>
          </a:effectRef>
          <a:fontRef idx="minor">
            <a:schemeClr val="dk1"/>
          </a:fontRef>
        </p:style>
        <p:txBody>
          <a:bodyPr>
            <a:noAutofit/>
          </a:bodyPr>
          <a:lstStyle/>
          <a:p>
            <a:r>
              <a:rPr lang="el-GR" sz="2400" b="1" u="sng" dirty="0" smtClean="0"/>
              <a:t/>
            </a:r>
            <a:br>
              <a:rPr lang="el-GR" sz="2400" b="1" u="sng" dirty="0" smtClean="0"/>
            </a:br>
            <a:r>
              <a:rPr lang="el-GR" sz="2400" b="1" u="sng" dirty="0" smtClean="0"/>
              <a:t/>
            </a:r>
            <a:br>
              <a:rPr lang="el-GR" sz="2400" b="1" u="sng" dirty="0" smtClean="0"/>
            </a:br>
            <a:r>
              <a:rPr lang="el-GR" sz="2400" b="1" u="sng" dirty="0" smtClean="0"/>
              <a:t/>
            </a:r>
            <a:br>
              <a:rPr lang="el-GR" sz="2400" b="1" u="sng" dirty="0" smtClean="0"/>
            </a:br>
            <a:r>
              <a:rPr lang="el-GR" sz="2400" b="1" u="sng" dirty="0" smtClean="0"/>
              <a:t/>
            </a:r>
            <a:br>
              <a:rPr lang="el-GR" sz="2400" b="1" u="sng" dirty="0" smtClean="0"/>
            </a:br>
            <a:r>
              <a:rPr lang="el-GR" sz="2400" b="1" u="sng" dirty="0" smtClean="0"/>
              <a:t/>
            </a:r>
            <a:br>
              <a:rPr lang="el-GR" sz="2400" b="1" u="sng" dirty="0" smtClean="0"/>
            </a:br>
            <a:r>
              <a:rPr lang="el-GR" sz="2400" b="1" u="sng" dirty="0" smtClean="0"/>
              <a:t/>
            </a:r>
            <a:br>
              <a:rPr lang="el-GR" sz="2400" b="1" u="sng" dirty="0" smtClean="0"/>
            </a:br>
            <a:r>
              <a:rPr lang="el-GR" sz="2400" b="1" u="sng" dirty="0" smtClean="0"/>
              <a:t>Γ΄ΤΡΙΜΗΝΟ: ΑΤΟΜΙΚΑ ΔΙΚΑΙΩΜΑΤΑ</a:t>
            </a:r>
            <a:br>
              <a:rPr lang="el-GR" sz="2400" b="1" u="sng" dirty="0" smtClean="0"/>
            </a:br>
            <a:r>
              <a:rPr lang="el-GR" sz="2400" b="1" u="sng" dirty="0" smtClean="0"/>
              <a:t/>
            </a:r>
            <a:br>
              <a:rPr lang="el-GR" sz="2400" b="1" u="sng" dirty="0" smtClean="0"/>
            </a:br>
            <a:r>
              <a:rPr lang="el-GR" sz="2400" b="1" u="sng" dirty="0" smtClean="0"/>
              <a:t>ΔΡΑΣΤΗΡΙΟΤΗΤΕΣ:</a:t>
            </a:r>
            <a:r>
              <a:rPr lang="el-GR" sz="2400" dirty="0" smtClean="0">
                <a:effectLst/>
              </a:rPr>
              <a:t> Όπως παραπάνω.</a:t>
            </a:r>
            <a:br>
              <a:rPr lang="el-GR" sz="2400" dirty="0" smtClean="0">
                <a:effectLst/>
              </a:rPr>
            </a:br>
            <a:r>
              <a:rPr lang="el-GR" sz="2400" dirty="0" smtClean="0">
                <a:effectLst/>
              </a:rPr>
              <a:t> Σε όλες τις θεματολογίες θα αξιοποιηθεί η Σχολική βιβλιοθήκη</a:t>
            </a:r>
            <a:r>
              <a:rPr lang="en-US" sz="2400" dirty="0" smtClean="0">
                <a:effectLst/>
              </a:rPr>
              <a:t> ,</a:t>
            </a:r>
            <a:r>
              <a:rPr lang="el-GR" sz="2400" dirty="0" smtClean="0">
                <a:effectLst/>
              </a:rPr>
              <a:t> η Λέσχη </a:t>
            </a:r>
            <a:r>
              <a:rPr lang="el-GR" sz="2400" dirty="0" err="1" smtClean="0">
                <a:effectLst/>
              </a:rPr>
              <a:t>Φιλαναγνωσίας</a:t>
            </a:r>
            <a:r>
              <a:rPr lang="en-US" sz="2400" dirty="0" smtClean="0">
                <a:effectLst/>
              </a:rPr>
              <a:t>, </a:t>
            </a:r>
            <a:r>
              <a:rPr lang="el-GR" sz="2400" dirty="0" smtClean="0">
                <a:effectLst/>
              </a:rPr>
              <a:t>οι νέες τεχνολογίες και τα Μ.Μ.Ε.</a:t>
            </a:r>
            <a:br>
              <a:rPr lang="el-GR" sz="2400" dirty="0" smtClean="0">
                <a:effectLst/>
              </a:rPr>
            </a:br>
            <a:r>
              <a:rPr lang="el-GR" sz="2400" dirty="0" smtClean="0">
                <a:effectLst/>
              </a:rPr>
              <a:t/>
            </a:r>
            <a:br>
              <a:rPr lang="el-GR" sz="2400" dirty="0" smtClean="0">
                <a:effectLst/>
              </a:rPr>
            </a:br>
            <a:r>
              <a:rPr lang="el-GR" sz="2400" dirty="0" smtClean="0">
                <a:effectLst/>
              </a:rPr>
              <a:t/>
            </a:r>
            <a:br>
              <a:rPr lang="el-GR" sz="2400" dirty="0" smtClean="0">
                <a:effectLst/>
              </a:rPr>
            </a:br>
            <a:r>
              <a:rPr lang="el-GR" sz="2400" dirty="0" smtClean="0">
                <a:effectLst/>
              </a:rPr>
              <a:t/>
            </a:r>
            <a:br>
              <a:rPr lang="el-GR" sz="2400" dirty="0" smtClean="0">
                <a:effectLst/>
              </a:rPr>
            </a:br>
            <a:r>
              <a:rPr lang="el-GR" sz="2400" dirty="0" smtClean="0">
                <a:effectLst/>
              </a:rPr>
              <a:t> </a:t>
            </a:r>
            <a:endParaRPr lang="el-GR" sz="2400" b="1" u="sng" dirty="0"/>
          </a:p>
        </p:txBody>
      </p:sp>
      <p:sp>
        <p:nvSpPr>
          <p:cNvPr id="3" name="2 - Θέση περιεχομένου"/>
          <p:cNvSpPr>
            <a:spLocks noGrp="1"/>
          </p:cNvSpPr>
          <p:nvPr>
            <p:ph idx="1"/>
          </p:nvPr>
        </p:nvSpPr>
        <p:spPr>
          <a:xfrm>
            <a:off x="1357290" y="3286124"/>
            <a:ext cx="7569518" cy="3228964"/>
          </a:xfrm>
        </p:spPr>
        <p:style>
          <a:lnRef idx="1">
            <a:schemeClr val="accent4"/>
          </a:lnRef>
          <a:fillRef idx="2">
            <a:schemeClr val="accent4"/>
          </a:fillRef>
          <a:effectRef idx="1">
            <a:schemeClr val="accent4"/>
          </a:effectRef>
          <a:fontRef idx="minor">
            <a:schemeClr val="dk1"/>
          </a:fontRef>
        </p:style>
        <p:txBody>
          <a:bodyPr/>
          <a:lstStyle/>
          <a:p>
            <a:pPr>
              <a:buNone/>
            </a:pPr>
            <a:r>
              <a:rPr lang="el-GR" sz="2400" dirty="0" smtClean="0">
                <a:latin typeface="+mj-lt"/>
              </a:rPr>
              <a:t>               </a:t>
            </a:r>
          </a:p>
          <a:p>
            <a:pPr>
              <a:buNone/>
            </a:pPr>
            <a:r>
              <a:rPr lang="el-GR" sz="2400" b="1" u="sng" dirty="0" smtClean="0">
                <a:latin typeface="+mj-lt"/>
              </a:rPr>
              <a:t>ΣΤΟΧΟΣ</a:t>
            </a:r>
            <a:r>
              <a:rPr lang="el-GR" sz="2400" dirty="0" smtClean="0">
                <a:latin typeface="+mj-lt"/>
              </a:rPr>
              <a:t>: Ίσες ευκαιρίες σε όλους ( στη ζωή, τη μόρφωση, την εργασία, την Ψυχαγωγία </a:t>
            </a:r>
            <a:r>
              <a:rPr lang="el-GR" sz="2400" dirty="0" err="1" smtClean="0">
                <a:latin typeface="+mj-lt"/>
              </a:rPr>
              <a:t>κ.α</a:t>
            </a:r>
            <a:r>
              <a:rPr lang="el-GR" sz="2400" dirty="0" smtClean="0">
                <a:latin typeface="+mj-lt"/>
              </a:rPr>
              <a:t>)                                                                                      </a:t>
            </a:r>
            <a:endParaRPr lang="el-GR" sz="2400"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effectLst/>
              </a:rPr>
              <a:t>                 </a:t>
            </a:r>
            <a:r>
              <a:rPr lang="el-GR" sz="2400" b="1" dirty="0" smtClean="0">
                <a:effectLst/>
              </a:rPr>
              <a:t>2018-19</a:t>
            </a:r>
            <a:endParaRPr lang="el-GR" sz="2400" b="1" dirty="0">
              <a:effectLst/>
            </a:endParaRPr>
          </a:p>
        </p:txBody>
      </p:sp>
      <p:sp>
        <p:nvSpPr>
          <p:cNvPr id="3" name="2 - Θέση περιεχομένου"/>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l-GR" sz="2400" dirty="0" smtClean="0">
                <a:latin typeface="+mj-lt"/>
              </a:rPr>
              <a:t>Α΄ΤΡΙΜΗΝΟ: </a:t>
            </a:r>
            <a:r>
              <a:rPr lang="el-GR" sz="2400" u="sng" dirty="0" smtClean="0">
                <a:latin typeface="+mj-lt"/>
              </a:rPr>
              <a:t>Κοινωνικός αποκλεισμός</a:t>
            </a:r>
          </a:p>
          <a:p>
            <a:r>
              <a:rPr lang="el-GR" sz="2400" dirty="0" smtClean="0">
                <a:latin typeface="+mj-lt"/>
              </a:rPr>
              <a:t>Β΄ΤΡΙΜΗΝΟ: </a:t>
            </a:r>
            <a:r>
              <a:rPr lang="el-GR" sz="2400" u="sng" dirty="0" smtClean="0">
                <a:latin typeface="+mj-lt"/>
              </a:rPr>
              <a:t>Δικαιώματα του παιδιού</a:t>
            </a:r>
          </a:p>
          <a:p>
            <a:r>
              <a:rPr lang="el-GR" sz="2400" dirty="0" smtClean="0">
                <a:latin typeface="+mj-lt"/>
              </a:rPr>
              <a:t>Γ΄ΤΡΙΜΗΝΟ: Παρουσίαση της ιδιαίτερης συνεισφοράς ατόμων και λαών στον πολιτισμό (</a:t>
            </a:r>
            <a:r>
              <a:rPr lang="el-GR" sz="2400" dirty="0" err="1" smtClean="0">
                <a:latin typeface="+mj-lt"/>
              </a:rPr>
              <a:t>γράμματα,επιστήμες,τέχνες,μουσική</a:t>
            </a:r>
            <a:r>
              <a:rPr lang="el-GR" sz="2400" dirty="0" smtClean="0">
                <a:latin typeface="+mj-lt"/>
              </a:rPr>
              <a:t> </a:t>
            </a:r>
            <a:r>
              <a:rPr lang="el-GR" sz="2400" dirty="0" err="1" smtClean="0">
                <a:latin typeface="+mj-lt"/>
              </a:rPr>
              <a:t>κ.α</a:t>
            </a:r>
            <a:r>
              <a:rPr lang="el-GR" sz="2400" dirty="0" smtClean="0">
                <a:latin typeface="+mj-lt"/>
              </a:rPr>
              <a:t>)</a:t>
            </a:r>
          </a:p>
          <a:p>
            <a:r>
              <a:rPr lang="el-GR" sz="2400" b="1" dirty="0" smtClean="0">
                <a:latin typeface="+mj-lt"/>
              </a:rPr>
              <a:t>ΧΩΡΟΙ ΕΚΔΗΛΩΣΕΩΝ: </a:t>
            </a:r>
            <a:r>
              <a:rPr lang="el-GR" sz="2400" dirty="0" smtClean="0">
                <a:latin typeface="+mj-lt"/>
              </a:rPr>
              <a:t>Οι εκδηλώσεις θα πραγματοποιηθούν εντός και εκτός σχολείου</a:t>
            </a:r>
          </a:p>
          <a:p>
            <a:pPr>
              <a:buNone/>
            </a:pPr>
            <a:r>
              <a:rPr lang="el-GR" sz="2400" b="1" dirty="0" smtClean="0">
                <a:latin typeface="+mj-lt"/>
              </a:rPr>
              <a:t>  </a:t>
            </a:r>
            <a:r>
              <a:rPr lang="el-GR" sz="2400" dirty="0" smtClean="0">
                <a:latin typeface="+mj-lt"/>
              </a:rPr>
              <a:t>(</a:t>
            </a:r>
            <a:r>
              <a:rPr lang="el-GR" sz="2400" dirty="0" err="1" smtClean="0">
                <a:latin typeface="+mj-lt"/>
              </a:rPr>
              <a:t>π.χ</a:t>
            </a:r>
            <a:r>
              <a:rPr lang="el-GR" sz="2400" dirty="0" smtClean="0">
                <a:latin typeface="+mj-lt"/>
              </a:rPr>
              <a:t> Δημοτικές </a:t>
            </a:r>
            <a:r>
              <a:rPr lang="el-GR" sz="2400" dirty="0" err="1" smtClean="0">
                <a:latin typeface="+mj-lt"/>
              </a:rPr>
              <a:t>αίθουσες,ανοιχτούς</a:t>
            </a:r>
            <a:r>
              <a:rPr lang="el-GR" sz="2400" dirty="0" smtClean="0">
                <a:latin typeface="+mj-lt"/>
              </a:rPr>
              <a:t> </a:t>
            </a:r>
            <a:r>
              <a:rPr lang="el-GR" sz="2400" dirty="0" err="1" smtClean="0">
                <a:latin typeface="+mj-lt"/>
              </a:rPr>
              <a:t>χώρους,πλατείες</a:t>
            </a:r>
            <a:r>
              <a:rPr lang="el-GR" sz="2400" dirty="0" smtClean="0">
                <a:latin typeface="+mj-lt"/>
              </a:rPr>
              <a:t> </a:t>
            </a:r>
            <a:r>
              <a:rPr lang="el-GR" sz="2400" dirty="0" err="1" smtClean="0">
                <a:latin typeface="+mj-lt"/>
              </a:rPr>
              <a:t>κ.λ.π</a:t>
            </a:r>
            <a:r>
              <a:rPr lang="el-GR" sz="2400" dirty="0" smtClean="0">
                <a:latin typeface="+mj-lt"/>
              </a:rPr>
              <a:t>)</a:t>
            </a:r>
            <a:endParaRPr lang="el-GR" sz="2400"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      </a:t>
            </a:r>
            <a:r>
              <a:rPr lang="el-GR" sz="2400" b="1" u="sng" dirty="0" smtClean="0"/>
              <a:t>ΣΤΟΧΟΙ-ΔΙΑΔΟΣΗ ΑΠΟΤΕΛΕΣΜΑΤΩΝ</a:t>
            </a:r>
            <a:endParaRPr lang="el-GR" sz="2400" b="1" u="sng" dirty="0"/>
          </a:p>
        </p:txBody>
      </p:sp>
      <p:sp>
        <p:nvSpPr>
          <p:cNvPr id="3" name="2 - Θέση περιεχομένου"/>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l-GR" sz="2400" dirty="0" smtClean="0"/>
              <a:t>Στόχος των παραπάνω εκδηλώσεων είναι η σύμπραξη και η συνεργασία σχολείου-τοπικής κοινωνίας πάνω στη διαμόρφωση κοινών πρακτικών και συμπεριφορών που εξασφαλίζουν την κοινωνική συνοχή και αλληλεγγύη.</a:t>
            </a:r>
          </a:p>
          <a:p>
            <a:r>
              <a:rPr lang="el-GR" sz="2400" dirty="0" smtClean="0"/>
              <a:t>Με την υλοποίηση Ευρωπαϊκών προγραμμάτων το σχολείο θα αποκτήσει μια πιο σύγχρονη εικόνα έκφρασης και επικοινωνίας βγαίνοντας από τη στασιμότητα και τον απομονωτισμό του.</a:t>
            </a:r>
          </a:p>
          <a:p>
            <a:r>
              <a:rPr lang="el-GR" sz="2400" dirty="0" smtClean="0"/>
              <a:t>Σε τοπικό επίπεδο θα δώσει το έναυσμα και σε άλλα σχολεία να εμπλακούν σε αυτή την ενδιαφέρουσα εμπειρία ενώ σε εθνικό επίπεδο συμβάλλει στην ανάμειξη της χώρας σε νέες καινοτόμες εκπαιδευτικές δράσεις που την καθιστούν ισοδύναμο εταίρο στην ανταλλαγή καλών εκπαιδευτικών πρακτικών </a:t>
            </a:r>
            <a:r>
              <a:rPr lang="el-GR" sz="2400" smtClean="0"/>
              <a:t>στην Ευρώπη.</a:t>
            </a:r>
            <a:endParaRPr lang="el-GR"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r>
              <a:rPr lang="el-GR" sz="2400" b="1" u="sng" dirty="0" smtClean="0"/>
              <a:t>Συνέχεια αποτελεσμάτων-Αντίκτυπος</a:t>
            </a:r>
            <a:endParaRPr lang="el-GR" b="1" u="sng" dirty="0"/>
          </a:p>
        </p:txBody>
      </p:sp>
      <p:sp>
        <p:nvSpPr>
          <p:cNvPr id="3" name="2 - Θέση περιεχομένου"/>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l-GR" sz="2400" dirty="0" smtClean="0">
                <a:latin typeface="+mj-lt"/>
              </a:rPr>
              <a:t>Ιδιαίτερα </a:t>
            </a:r>
            <a:r>
              <a:rPr lang="el-GR" sz="2400" dirty="0" err="1" smtClean="0">
                <a:latin typeface="+mj-lt"/>
              </a:rPr>
              <a:t>οφελημένες</a:t>
            </a:r>
            <a:r>
              <a:rPr lang="el-GR" sz="2400" dirty="0" smtClean="0">
                <a:latin typeface="+mj-lt"/>
              </a:rPr>
              <a:t> θα είναι η σχολική κοινότητα ( εκπαιδευτικοί, μαθητές, γονείς) και η τοπική κοινωνία ( δημόσιοι και ιδιωτικοί φορείς) διότι θα έχουν την ευκαιρία να διαπιστώσουν ότι το σχολείο είναι ένας ζωντανός οργανισμός που αφουγκράζεται τα μηνύματα των καιρών και ανταποκρίνεται στις προκλήσεις τους προετοιμάζοντας τον πολίτη του μέλλοντος με κρίση , </a:t>
            </a:r>
            <a:r>
              <a:rPr lang="el-GR" sz="2400" dirty="0" err="1" smtClean="0">
                <a:latin typeface="+mj-lt"/>
              </a:rPr>
              <a:t>ενσυναίσθηση</a:t>
            </a:r>
            <a:r>
              <a:rPr lang="el-GR" sz="2400" dirty="0" smtClean="0">
                <a:latin typeface="+mj-lt"/>
              </a:rPr>
              <a:t> και αλληλεγγύη στις ευπαθείς κοινωνικές ομάδες.</a:t>
            </a:r>
          </a:p>
          <a:p>
            <a:r>
              <a:rPr lang="el-GR" sz="2400" dirty="0" smtClean="0">
                <a:latin typeface="+mj-lt"/>
              </a:rPr>
              <a:t>Η </a:t>
            </a:r>
            <a:r>
              <a:rPr lang="el-GR" sz="2400" dirty="0" err="1" smtClean="0">
                <a:latin typeface="+mj-lt"/>
              </a:rPr>
              <a:t>διαδραστική</a:t>
            </a:r>
            <a:r>
              <a:rPr lang="el-GR" sz="2400" dirty="0" smtClean="0">
                <a:latin typeface="+mj-lt"/>
              </a:rPr>
              <a:t> επικοινωνία και συνεργασία όλων ενδυναμώνει τους στόχους της εκπαίδευσης που αποκτά πλέον μια νέα προοπτική για το σχολείο του μέλλοντος.</a:t>
            </a:r>
            <a:endParaRPr lang="el-GR" sz="2400"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400" dirty="0" smtClean="0"/>
              <a:t>       </a:t>
            </a:r>
            <a:r>
              <a:rPr lang="el-GR" sz="2400" b="1" u="sng" dirty="0" smtClean="0"/>
              <a:t>ΕΥΧΑΡΙΣΤΩ ΓΙΑ ΤΗΝ ΠΡΟΣΟΧΗ ΣΑΣ!</a:t>
            </a:r>
            <a:br>
              <a:rPr lang="el-GR" sz="2400" b="1" u="sng" dirty="0" smtClean="0"/>
            </a:br>
            <a:r>
              <a:rPr lang="el-GR" sz="2400" b="1" u="sng" dirty="0" smtClean="0"/>
              <a:t/>
            </a:r>
            <a:br>
              <a:rPr lang="el-GR" sz="2400" b="1" u="sng" dirty="0" smtClean="0"/>
            </a:br>
            <a:r>
              <a:rPr lang="el-GR" sz="2400" dirty="0" smtClean="0">
                <a:effectLst/>
              </a:rPr>
              <a:t>     </a:t>
            </a:r>
            <a:r>
              <a:rPr lang="el-GR" sz="2400" dirty="0" smtClean="0"/>
              <a:t>ΤΕΡΖΑΚΗ ΜΑΡΙΑΝΝΑ  ΥΠΕΥΘΥΝΗ ΣΧΕΔΙΑΣΜΟΥ       </a:t>
            </a:r>
            <a:endParaRPr lang="el-GR" sz="2400" b="1" u="sng" dirty="0"/>
          </a:p>
        </p:txBody>
      </p:sp>
      <p:pic>
        <p:nvPicPr>
          <p:cNvPr id="1026" name="Picture 2" descr="C:\Users\user\Downloads\toynel-dentra.jpg"/>
          <p:cNvPicPr>
            <a:picLocks noGrp="1" noChangeAspect="1" noChangeArrowheads="1"/>
          </p:cNvPicPr>
          <p:nvPr>
            <p:ph idx="1"/>
          </p:nvPr>
        </p:nvPicPr>
        <p:blipFill>
          <a:blip r:embed="rId2"/>
          <a:srcRect/>
          <a:stretch>
            <a:fillRect/>
          </a:stretch>
        </p:blipFill>
        <p:spPr bwMode="auto">
          <a:xfrm>
            <a:off x="2198670" y="1857364"/>
            <a:ext cx="5945229" cy="396348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42976" y="274638"/>
            <a:ext cx="7790712" cy="6583362"/>
          </a:xfrm>
        </p:spPr>
        <p:style>
          <a:lnRef idx="1">
            <a:schemeClr val="accent4"/>
          </a:lnRef>
          <a:fillRef idx="2">
            <a:schemeClr val="accent4"/>
          </a:fillRef>
          <a:effectRef idx="1">
            <a:schemeClr val="accent4"/>
          </a:effectRef>
          <a:fontRef idx="minor">
            <a:schemeClr val="dk1"/>
          </a:fontRef>
        </p:style>
        <p:txBody>
          <a:bodyPr>
            <a:normAutofit/>
          </a:bodyPr>
          <a:lstStyle/>
          <a:p>
            <a:r>
              <a:rPr lang="el-GR" sz="2400" dirty="0" smtClean="0">
                <a:effectLst/>
              </a:rPr>
              <a:t/>
            </a:r>
            <a:br>
              <a:rPr lang="el-GR" sz="2400" dirty="0" smtClean="0">
                <a:effectLst/>
              </a:rPr>
            </a:br>
            <a:r>
              <a:rPr lang="el-GR" sz="2400" dirty="0" smtClean="0">
                <a:effectLst/>
              </a:rPr>
              <a:t/>
            </a:r>
            <a:br>
              <a:rPr lang="el-GR" sz="2400" dirty="0" smtClean="0">
                <a:effectLst/>
              </a:rPr>
            </a:br>
            <a:r>
              <a:rPr lang="el-GR" sz="2400" dirty="0" smtClean="0">
                <a:effectLst/>
              </a:rPr>
              <a:t/>
            </a:r>
            <a:br>
              <a:rPr lang="el-GR" sz="2400" dirty="0" smtClean="0">
                <a:effectLst/>
              </a:rPr>
            </a:br>
            <a:r>
              <a:rPr lang="el-GR" sz="2400" dirty="0" smtClean="0">
                <a:effectLst/>
              </a:rPr>
              <a:t/>
            </a:r>
            <a:br>
              <a:rPr lang="el-GR" sz="2400" dirty="0" smtClean="0">
                <a:effectLst/>
              </a:rPr>
            </a:br>
            <a:r>
              <a:rPr lang="el-GR" sz="2400" dirty="0" smtClean="0">
                <a:effectLst/>
              </a:rPr>
              <a:t/>
            </a:r>
            <a:br>
              <a:rPr lang="el-GR" sz="2400" dirty="0" smtClean="0">
                <a:effectLst/>
              </a:rPr>
            </a:br>
            <a:r>
              <a:rPr lang="el-GR" sz="2400" dirty="0" smtClean="0">
                <a:effectLst/>
              </a:rPr>
              <a:t/>
            </a:r>
            <a:br>
              <a:rPr lang="el-GR" sz="2400" dirty="0" smtClean="0">
                <a:effectLst/>
              </a:rPr>
            </a:br>
            <a:r>
              <a:rPr lang="el-GR" sz="2400" dirty="0" smtClean="0">
                <a:effectLst/>
              </a:rPr>
              <a:t/>
            </a:r>
            <a:br>
              <a:rPr lang="el-GR" sz="2400" dirty="0" smtClean="0">
                <a:effectLst/>
              </a:rPr>
            </a:br>
            <a:r>
              <a:rPr lang="el-GR" sz="2400" dirty="0" smtClean="0">
                <a:effectLst/>
              </a:rPr>
              <a:t/>
            </a:r>
            <a:br>
              <a:rPr lang="el-GR" sz="2400" dirty="0" smtClean="0">
                <a:effectLst/>
              </a:rPr>
            </a:br>
            <a:r>
              <a:rPr lang="el-GR" sz="2400" dirty="0" smtClean="0">
                <a:effectLst/>
              </a:rPr>
              <a:t> ΒΑΡΚΕΛΩΝΗ                                                                 ΛΕΜΕΣΟΣ</a:t>
            </a:r>
            <a:br>
              <a:rPr lang="el-GR" sz="2400" dirty="0" smtClean="0">
                <a:effectLst/>
              </a:rPr>
            </a:br>
            <a:r>
              <a:rPr lang="en-US" sz="2400" dirty="0" smtClean="0">
                <a:effectLst/>
              </a:rPr>
              <a:t>(I</a:t>
            </a:r>
            <a:r>
              <a:rPr lang="el-GR" sz="2400" dirty="0" smtClean="0">
                <a:effectLst/>
              </a:rPr>
              <a:t>ΣΠΑΝΙΑ)                                                                         (ΚΥΠΡΟΣ)</a:t>
            </a:r>
            <a:br>
              <a:rPr lang="el-GR" sz="2400" dirty="0" smtClean="0">
                <a:effectLst/>
              </a:rPr>
            </a:br>
            <a:r>
              <a:rPr lang="el-GR" sz="2400" dirty="0" smtClean="0">
                <a:effectLst/>
              </a:rPr>
              <a:t/>
            </a:r>
            <a:br>
              <a:rPr lang="el-GR" sz="2400" dirty="0" smtClean="0">
                <a:effectLst/>
              </a:rPr>
            </a:br>
            <a:r>
              <a:rPr lang="el-GR" sz="2400" dirty="0" smtClean="0">
                <a:effectLst/>
              </a:rPr>
              <a:t>ΑΥΓΟΥΣΤΟΣ 2017                                                     ΜΑΡΤΙΟΣ 2018</a:t>
            </a:r>
            <a:endParaRPr lang="el-GR" sz="2400" dirty="0">
              <a:effectLst/>
            </a:endParaRPr>
          </a:p>
        </p:txBody>
      </p:sp>
      <p:sp>
        <p:nvSpPr>
          <p:cNvPr id="3" name="2 - Θέση περιεχομένου"/>
          <p:cNvSpPr>
            <a:spLocks noGrp="1"/>
          </p:cNvSpPr>
          <p:nvPr>
            <p:ph idx="1"/>
          </p:nvPr>
        </p:nvSpPr>
        <p:spPr>
          <a:xfrm>
            <a:off x="1142976" y="0"/>
            <a:ext cx="6929486" cy="1571612"/>
          </a:xfrm>
        </p:spPr>
        <p:txBody>
          <a:bodyPr>
            <a:normAutofit fontScale="25000" lnSpcReduction="20000"/>
          </a:bodyPr>
          <a:lstStyle/>
          <a:p>
            <a:pPr>
              <a:buNone/>
            </a:pPr>
            <a:endParaRPr lang="el-GR" b="1" u="sng" dirty="0" smtClean="0"/>
          </a:p>
          <a:p>
            <a:pPr>
              <a:buNone/>
            </a:pPr>
            <a:endParaRPr lang="el-GR" sz="9600" b="1" u="sng" dirty="0" smtClean="0">
              <a:latin typeface="+mj-lt"/>
            </a:endParaRPr>
          </a:p>
          <a:p>
            <a:pPr>
              <a:buNone/>
            </a:pPr>
            <a:r>
              <a:rPr lang="el-GR" sz="9600" b="1" u="sng" dirty="0" smtClean="0">
                <a:latin typeface="+mj-lt"/>
              </a:rPr>
              <a:t>ΒΑΣΙΚΗ ΔΡΑΣΗ</a:t>
            </a:r>
            <a:r>
              <a:rPr lang="el-GR" sz="9600" dirty="0" smtClean="0">
                <a:latin typeface="+mj-lt"/>
              </a:rPr>
              <a:t>: ΜΑΘΗΣΙΑΚΗ ΚΙΝΗΤΙΚΟΤΗΤΑ</a:t>
            </a:r>
          </a:p>
          <a:p>
            <a:pPr>
              <a:buNone/>
            </a:pPr>
            <a:r>
              <a:rPr lang="el-GR" sz="9600" dirty="0" smtClean="0">
                <a:latin typeface="+mj-lt"/>
              </a:rPr>
              <a:t>                      ΑΤΟΜΩΝ</a:t>
            </a:r>
          </a:p>
          <a:p>
            <a:pPr>
              <a:buNone/>
            </a:pPr>
            <a:endParaRPr lang="el-GR" sz="9600" dirty="0" smtClean="0">
              <a:latin typeface="+mj-lt"/>
            </a:endParaRPr>
          </a:p>
          <a:p>
            <a:pPr>
              <a:buNone/>
            </a:pPr>
            <a:r>
              <a:rPr lang="el-GR" sz="9600" b="1" u="sng" dirty="0" smtClean="0">
                <a:latin typeface="+mj-lt"/>
              </a:rPr>
              <a:t>ΤΥΠΟΣ ΔΡΑΣΗΣ</a:t>
            </a:r>
            <a:r>
              <a:rPr lang="el-GR" sz="9600" dirty="0" smtClean="0">
                <a:latin typeface="+mj-lt"/>
              </a:rPr>
              <a:t>: ΚΙΝΗΤΙΚΟΤΗΤΑ ΠΡΟΣΩΠΙΚΟΥ</a:t>
            </a:r>
          </a:p>
          <a:p>
            <a:pPr>
              <a:buNone/>
            </a:pPr>
            <a:r>
              <a:rPr lang="el-GR" sz="9600" dirty="0" smtClean="0">
                <a:latin typeface="+mj-lt"/>
              </a:rPr>
              <a:t>               ΣΧΟΛΙΚΗΣ ΕΚΠΑΙΔΕΥΣΗΣ  </a:t>
            </a:r>
            <a:endParaRPr lang="el-GR" sz="9600" dirty="0">
              <a:latin typeface="+mj-lt"/>
            </a:endParaRPr>
          </a:p>
        </p:txBody>
      </p:sp>
      <p:cxnSp>
        <p:nvCxnSpPr>
          <p:cNvPr id="5" name="4 - Ευθύγραμμο βέλος σύνδεσης"/>
          <p:cNvCxnSpPr/>
          <p:nvPr/>
        </p:nvCxnSpPr>
        <p:spPr>
          <a:xfrm>
            <a:off x="5357818" y="2428868"/>
            <a:ext cx="2286016" cy="17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rot="10800000" flipV="1">
            <a:off x="2928926" y="2428868"/>
            <a:ext cx="2428892" cy="1857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2449"/>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u="sng" dirty="0" smtClean="0"/>
              <a:t>ΒΑΡΚΕΛΩΝΗ ( ΑΥΓΟΥΣΤΟΣ 2017)</a:t>
            </a:r>
            <a:endParaRPr lang="el-GR" sz="2400" b="1" u="sng" dirty="0"/>
          </a:p>
        </p:txBody>
      </p:sp>
      <p:sp>
        <p:nvSpPr>
          <p:cNvPr id="3" name="2 - Θέση περιεχομένου"/>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l-GR" sz="2400" dirty="0" smtClean="0">
                <a:latin typeface="+mj-lt"/>
              </a:rPr>
              <a:t>ΔΙΑΠΟΛΙΤΙΣΜΙΚΗ ΕΠΙΚΟΙΝΩΝΙΑ ΣΤΗΝ ΕΚΠΑΙΔΕΥΣΗ</a:t>
            </a:r>
          </a:p>
          <a:p>
            <a:pPr>
              <a:buNone/>
            </a:pPr>
            <a:r>
              <a:rPr lang="el-GR" sz="2400" dirty="0" smtClean="0">
                <a:latin typeface="+mj-lt"/>
              </a:rPr>
              <a:t> (Ι</a:t>
            </a:r>
            <a:r>
              <a:rPr lang="en-US" sz="2400" dirty="0" err="1" smtClean="0">
                <a:latin typeface="+mj-lt"/>
              </a:rPr>
              <a:t>ntercultural</a:t>
            </a:r>
            <a:r>
              <a:rPr lang="en-US" sz="2400" dirty="0" smtClean="0">
                <a:latin typeface="+mj-lt"/>
              </a:rPr>
              <a:t> communication in education)</a:t>
            </a:r>
          </a:p>
          <a:p>
            <a:pPr>
              <a:buNone/>
            </a:pPr>
            <a:endParaRPr lang="en-US" sz="2400" dirty="0" smtClean="0">
              <a:latin typeface="+mj-lt"/>
            </a:endParaRPr>
          </a:p>
          <a:p>
            <a:pPr>
              <a:buNone/>
            </a:pPr>
            <a:r>
              <a:rPr lang="el-GR" sz="2400" b="1" u="sng" dirty="0" smtClean="0">
                <a:latin typeface="+mj-lt"/>
              </a:rPr>
              <a:t>ΛΕΜΕΣΟΣ: ( ΜΑΡΤΙΟΣ 2018)</a:t>
            </a:r>
            <a:r>
              <a:rPr lang="en-US" sz="2400" b="1" u="sng" dirty="0" smtClean="0">
                <a:latin typeface="+mj-lt"/>
              </a:rPr>
              <a:t> </a:t>
            </a:r>
            <a:r>
              <a:rPr lang="el-GR" sz="2400" b="1" u="sng" dirty="0" smtClean="0">
                <a:latin typeface="+mj-lt"/>
              </a:rPr>
              <a:t> </a:t>
            </a:r>
          </a:p>
          <a:p>
            <a:pPr>
              <a:buFont typeface="Arial" pitchFamily="34" charset="0"/>
              <a:buChar char="•"/>
            </a:pPr>
            <a:r>
              <a:rPr lang="en-US" sz="2400" dirty="0" smtClean="0">
                <a:latin typeface="+mj-lt"/>
              </a:rPr>
              <a:t>E</a:t>
            </a:r>
            <a:r>
              <a:rPr lang="el-GR" sz="2400" dirty="0" smtClean="0">
                <a:latin typeface="+mj-lt"/>
              </a:rPr>
              <a:t>ΝΣΩΜΑΤΩΣΗ ΠΡΟΣΦΥΓΩΝ ΚΑΙ ΜΕΤΑΝΑΣΤΩΝ ΣΤΗΝ ΕΥΡΩΠΗ ΜΕΣΩ ΜΙΑΣ ΜΗ ΤΥΠΙΚΗΣ ΕΚΠΑΙΔΕΥΣΗΣ</a:t>
            </a:r>
          </a:p>
          <a:p>
            <a:pPr>
              <a:buNone/>
            </a:pPr>
            <a:r>
              <a:rPr lang="en-US" sz="2400" dirty="0" smtClean="0">
                <a:latin typeface="+mj-lt"/>
              </a:rPr>
              <a:t>  </a:t>
            </a:r>
            <a:r>
              <a:rPr lang="el-GR" sz="2400" dirty="0" smtClean="0">
                <a:latin typeface="+mj-lt"/>
              </a:rPr>
              <a:t>(</a:t>
            </a:r>
            <a:r>
              <a:rPr lang="en-US" sz="2400" dirty="0" smtClean="0">
                <a:latin typeface="+mj-lt"/>
              </a:rPr>
              <a:t>REFUGEES AND IMMIGRANTS</a:t>
            </a:r>
            <a:r>
              <a:rPr lang="el-GR" sz="2400" dirty="0" smtClean="0">
                <a:latin typeface="+mj-lt"/>
              </a:rPr>
              <a:t>-</a:t>
            </a:r>
            <a:r>
              <a:rPr lang="en-US" sz="2400" dirty="0" smtClean="0">
                <a:latin typeface="+mj-lt"/>
              </a:rPr>
              <a:t>Social inclusion to EU through non formal education)</a:t>
            </a:r>
            <a:r>
              <a:rPr lang="el-GR" sz="2400" dirty="0" smtClean="0">
                <a:latin typeface="+mj-lt"/>
              </a:rPr>
              <a:t> </a:t>
            </a:r>
            <a:endParaRPr lang="el-GR" sz="24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u="sng" dirty="0" smtClean="0">
                <a:effectLst/>
              </a:rPr>
              <a:t>ΑΝΑΓΚΑΙΟΤΗΤΑ ΤΟΥ ΣΧΕΔΙΟΥ </a:t>
            </a:r>
            <a:endParaRPr lang="el-GR" sz="2400" b="1" u="sng" dirty="0">
              <a:effectLst/>
            </a:endParaRPr>
          </a:p>
        </p:txBody>
      </p:sp>
      <p:sp>
        <p:nvSpPr>
          <p:cNvPr id="3" name="2 - Θέση περιεχομένου"/>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l-GR" sz="2400" dirty="0" smtClean="0">
                <a:latin typeface="+mj-lt"/>
              </a:rPr>
              <a:t>Οι νέες κοινωνικές, οικονομικές και πολιτικές συνθήκες μεταβάλλουν ριζικά τις ζωές των ανθρώπων και τους εντάσσουν σε διαφορετικά περιβάλλοντα ( ζωής , εκπαίδευσης, εργασίας ή και αναψυχής).</a:t>
            </a:r>
          </a:p>
          <a:p>
            <a:r>
              <a:rPr lang="el-GR" sz="2400" dirty="0" smtClean="0">
                <a:latin typeface="+mj-lt"/>
              </a:rPr>
              <a:t>Οι εστίες πολέμου δημιουργούν κύματα προσφύγων και μεταναστών. Οι δομές της εκπαίδευσης οφείλουν να είναι προετοιμασμένες.</a:t>
            </a:r>
          </a:p>
          <a:p>
            <a:r>
              <a:rPr lang="el-GR" sz="2400" dirty="0" smtClean="0">
                <a:latin typeface="+mj-lt"/>
              </a:rPr>
              <a:t> Η </a:t>
            </a:r>
            <a:r>
              <a:rPr lang="el-GR" sz="2400" dirty="0" err="1" smtClean="0">
                <a:latin typeface="+mj-lt"/>
              </a:rPr>
              <a:t>πολυπολιτισμικότητα</a:t>
            </a:r>
            <a:r>
              <a:rPr lang="el-GR" sz="2400" dirty="0" smtClean="0">
                <a:latin typeface="+mj-lt"/>
              </a:rPr>
              <a:t> της σύγχρονης κοινωνίας.</a:t>
            </a:r>
          </a:p>
          <a:p>
            <a:r>
              <a:rPr lang="el-GR" sz="2400" dirty="0" smtClean="0">
                <a:latin typeface="+mj-lt"/>
              </a:rPr>
              <a:t>Η εξωστρέφεια του νέου σχολείου.</a:t>
            </a:r>
          </a:p>
          <a:p>
            <a:endParaRPr lang="el-GR" sz="2400" dirty="0" smtClean="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u="sng" dirty="0" smtClean="0"/>
              <a:t>ΣΤΟΧΟΙ ΤΩΝ ΔΟΜΗΜΕΝΩΝ ΣΕΜΙΝΑΡΙΩΝ </a:t>
            </a:r>
            <a:endParaRPr lang="el-GR" sz="2400" b="1" u="sng" dirty="0"/>
          </a:p>
        </p:txBody>
      </p:sp>
      <p:sp>
        <p:nvSpPr>
          <p:cNvPr id="3" name="2 - Θέση περιεχομένου"/>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l-GR" sz="2000" dirty="0" smtClean="0">
                <a:latin typeface="+mj-lt"/>
              </a:rPr>
              <a:t>Ενημέρωση των εκπαιδευτικών για τις τρέχουσες εξελίξεις πάνω σε αυτά τα θέματα.</a:t>
            </a:r>
          </a:p>
          <a:p>
            <a:pPr>
              <a:buNone/>
            </a:pPr>
            <a:endParaRPr lang="el-GR" sz="2000" dirty="0" smtClean="0">
              <a:latin typeface="+mj-lt"/>
            </a:endParaRPr>
          </a:p>
          <a:p>
            <a:r>
              <a:rPr lang="el-GR" sz="2000" dirty="0" smtClean="0">
                <a:latin typeface="+mj-lt"/>
              </a:rPr>
              <a:t>Εξέλιξη των επαγγελματικών τους προσόντων.</a:t>
            </a:r>
          </a:p>
          <a:p>
            <a:endParaRPr lang="el-GR" sz="2000" dirty="0" smtClean="0">
              <a:latin typeface="+mj-lt"/>
            </a:endParaRPr>
          </a:p>
          <a:p>
            <a:r>
              <a:rPr lang="el-GR" sz="2000" dirty="0" smtClean="0">
                <a:latin typeface="+mj-lt"/>
              </a:rPr>
              <a:t>Εμπλουτισμός και ανανέωση των μεθόδων διδασκαλίας με νέα παιδαγωγικά και εκπαιδευτικά μοντέλα.</a:t>
            </a:r>
          </a:p>
          <a:p>
            <a:endParaRPr lang="el-GR" sz="2000" dirty="0" smtClean="0">
              <a:latin typeface="+mj-lt"/>
            </a:endParaRPr>
          </a:p>
          <a:p>
            <a:r>
              <a:rPr lang="el-GR" sz="2000" dirty="0" smtClean="0">
                <a:latin typeface="+mj-lt"/>
              </a:rPr>
              <a:t>Γνωριμία, ανταλλαγή απόψεων και καλών πρακτικών με εκπαιδευτικούς άλλων σχολείων.</a:t>
            </a:r>
          </a:p>
          <a:p>
            <a:endParaRPr lang="el-GR" sz="2000" dirty="0" smtClean="0">
              <a:latin typeface="+mj-lt"/>
            </a:endParaRPr>
          </a:p>
          <a:p>
            <a:r>
              <a:rPr lang="el-GR" sz="2000" dirty="0" smtClean="0">
                <a:latin typeface="+mj-lt"/>
              </a:rPr>
              <a:t>Κατάθεση προσωπικών εμπειριών</a:t>
            </a:r>
          </a:p>
          <a:p>
            <a:pPr>
              <a:spcBef>
                <a:spcPts val="0"/>
              </a:spcBef>
            </a:pPr>
            <a:r>
              <a:rPr lang="el-GR" sz="2000" dirty="0" smtClean="0">
                <a:latin typeface="+mj-lt"/>
              </a:rPr>
              <a:t>Εξάσκηση ξένων γλωσσών</a:t>
            </a:r>
          </a:p>
          <a:p>
            <a:endParaRPr lang="el-GR" sz="2400" dirty="0" smtClean="0">
              <a:latin typeface="+mj-lt"/>
            </a:endParaRPr>
          </a:p>
          <a:p>
            <a:endParaRPr lang="el-GR" sz="2000" dirty="0" smtClean="0">
              <a:latin typeface="+mj-lt"/>
            </a:endParaRPr>
          </a:p>
          <a:p>
            <a:endParaRPr lang="el-GR" sz="2400"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u="sng" dirty="0" smtClean="0">
                <a:effectLst/>
              </a:rPr>
              <a:t>ΧΡΟΝΟΣ ΥΛΟΠΟΙΗΣΗΣ ΤΟΥ ΣΧΕΔΙΟΥ:</a:t>
            </a:r>
            <a:r>
              <a:rPr lang="el-GR" sz="2400" dirty="0" smtClean="0">
                <a:effectLst/>
              </a:rPr>
              <a:t> </a:t>
            </a:r>
            <a:br>
              <a:rPr lang="el-GR" sz="2400" dirty="0" smtClean="0">
                <a:effectLst/>
              </a:rPr>
            </a:br>
            <a:r>
              <a:rPr lang="el-GR" sz="2400" dirty="0" smtClean="0">
                <a:effectLst/>
              </a:rPr>
              <a:t> 2 ΕΤΗ ( 2017-’18 ΚΑΙ 2018-’19)</a:t>
            </a:r>
            <a:endParaRPr lang="el-GR" sz="2400" dirty="0">
              <a:effectLst/>
            </a:endParaRPr>
          </a:p>
        </p:txBody>
      </p:sp>
      <p:sp>
        <p:nvSpPr>
          <p:cNvPr id="3" name="2 - Θέση περιεχομένου"/>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l-GR" sz="2400" b="1" u="sng" dirty="0" smtClean="0">
                <a:latin typeface="+mj-lt"/>
              </a:rPr>
              <a:t>ΤΡΟΠΟΣ ΕΦΑΡΜΟΓΗΣ ΤΟΥ ΣΧΕΔΙΟΥ :</a:t>
            </a:r>
            <a:endParaRPr lang="el-GR" sz="2400" dirty="0" smtClean="0">
              <a:latin typeface="+mj-lt"/>
            </a:endParaRPr>
          </a:p>
          <a:p>
            <a:pPr>
              <a:buNone/>
            </a:pPr>
            <a:r>
              <a:rPr lang="el-GR" sz="2400" dirty="0" smtClean="0">
                <a:latin typeface="+mj-lt"/>
              </a:rPr>
              <a:t>-Στην αρχή κάθε σχολικής χρονιάς ενημερώνεται η Διεύθυνση και ο Σύλλογος των Εκπαιδευτικών για τις επικείμενες δράσεις και τους στόχους τους.</a:t>
            </a:r>
          </a:p>
          <a:p>
            <a:pPr>
              <a:buFontTx/>
              <a:buChar char="-"/>
            </a:pPr>
            <a:r>
              <a:rPr lang="el-GR" sz="2400" dirty="0" smtClean="0">
                <a:latin typeface="+mj-lt"/>
              </a:rPr>
              <a:t>Συστήνεται  παιδαγωγική ομάδα για την επίβλεψη της υλοποίησής του.</a:t>
            </a:r>
          </a:p>
          <a:p>
            <a:pPr>
              <a:buFontTx/>
              <a:buChar char="-"/>
            </a:pPr>
            <a:r>
              <a:rPr lang="el-GR" sz="2400" dirty="0" smtClean="0">
                <a:latin typeface="+mj-lt"/>
              </a:rPr>
              <a:t>Οι δραστηριότητες κατανέμονται ανά τρίμηνο κάθε σχολικής χρονιάς και ακολουθούν συγκεκριμένη θεματολογία.</a:t>
            </a:r>
          </a:p>
          <a:p>
            <a:endParaRPr lang="el-GR" sz="2400" b="1" u="sng"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b="1" dirty="0" smtClean="0"/>
              <a:t>   ΔΡΑΣΤΗΡΙΟΤΗΤΕΣ  2017-’18</a:t>
            </a:r>
            <a:endParaRPr lang="el-GR" sz="2400" b="1" dirty="0"/>
          </a:p>
        </p:txBody>
      </p:sp>
      <p:sp>
        <p:nvSpPr>
          <p:cNvPr id="3" name="2 - Θέση περιεχομένου"/>
          <p:cNvSpPr>
            <a:spLocks noGrp="1"/>
          </p:cNvSpPr>
          <p:nvPr>
            <p:ph idx="1"/>
          </p:nvPr>
        </p:nvSpPr>
        <p:spPr>
          <a:ln>
            <a:solidFill>
              <a:schemeClr val="bg2"/>
            </a:solidFill>
          </a:ln>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l-GR" sz="2400" dirty="0" smtClean="0">
                <a:latin typeface="+mj-lt"/>
              </a:rPr>
              <a:t>Οι μαθητές κατανεμημένοι σε ομάδες μελετούν και παρουσιάζουν:</a:t>
            </a:r>
          </a:p>
          <a:p>
            <a:r>
              <a:rPr lang="el-GR" sz="2400" b="1" dirty="0" smtClean="0">
                <a:latin typeface="+mj-lt"/>
              </a:rPr>
              <a:t>Α΄ΤΡΙΜΗΝΟ</a:t>
            </a:r>
            <a:r>
              <a:rPr lang="el-GR" sz="2400" u="sng" dirty="0" smtClean="0">
                <a:latin typeface="+mj-lt"/>
              </a:rPr>
              <a:t>: θέματα ανάδειξης πολιτισμικής κληρονομιάς κάθε λαού </a:t>
            </a:r>
            <a:r>
              <a:rPr lang="el-GR" sz="2400" dirty="0" smtClean="0">
                <a:latin typeface="+mj-lt"/>
              </a:rPr>
              <a:t>( ιδιαίτερης καταγωγής των μαθητών)</a:t>
            </a:r>
            <a:r>
              <a:rPr lang="el-GR" sz="2400" dirty="0" err="1" smtClean="0">
                <a:latin typeface="+mj-lt"/>
              </a:rPr>
              <a:t>π.χ</a:t>
            </a:r>
            <a:r>
              <a:rPr lang="el-GR" sz="2400" dirty="0" smtClean="0">
                <a:latin typeface="+mj-lt"/>
              </a:rPr>
              <a:t> γλώσσα, </a:t>
            </a:r>
            <a:r>
              <a:rPr lang="el-GR" sz="2400" dirty="0" err="1" smtClean="0">
                <a:latin typeface="+mj-lt"/>
              </a:rPr>
              <a:t>ιστορία,ήθη</a:t>
            </a:r>
            <a:r>
              <a:rPr lang="el-GR" sz="2400" dirty="0" smtClean="0">
                <a:latin typeface="+mj-lt"/>
              </a:rPr>
              <a:t> και </a:t>
            </a:r>
            <a:r>
              <a:rPr lang="el-GR" sz="2400" dirty="0" err="1" smtClean="0">
                <a:latin typeface="+mj-lt"/>
              </a:rPr>
              <a:t>έθιμα,παραδοσιακή</a:t>
            </a:r>
            <a:r>
              <a:rPr lang="el-GR" sz="2400" dirty="0" smtClean="0">
                <a:latin typeface="+mj-lt"/>
              </a:rPr>
              <a:t> </a:t>
            </a:r>
            <a:r>
              <a:rPr lang="el-GR" sz="2400" dirty="0" err="1" smtClean="0">
                <a:latin typeface="+mj-lt"/>
              </a:rPr>
              <a:t>τέχνη,λαϊκοί</a:t>
            </a:r>
            <a:r>
              <a:rPr lang="el-GR" sz="2400" dirty="0" smtClean="0">
                <a:latin typeface="+mj-lt"/>
              </a:rPr>
              <a:t> μύθοι, κοινωνικές δομές </a:t>
            </a:r>
            <a:r>
              <a:rPr lang="el-GR" sz="2400" dirty="0" err="1" smtClean="0">
                <a:latin typeface="+mj-lt"/>
              </a:rPr>
              <a:t>κ.α</a:t>
            </a:r>
            <a:endParaRPr lang="el-GR" sz="2400" dirty="0" smtClean="0">
              <a:latin typeface="+mj-lt"/>
            </a:endParaRPr>
          </a:p>
          <a:p>
            <a:r>
              <a:rPr lang="el-GR" sz="2400" u="sng" dirty="0" smtClean="0">
                <a:latin typeface="+mj-lt"/>
              </a:rPr>
              <a:t>Τρόποι παρουσίασης:</a:t>
            </a:r>
            <a:r>
              <a:rPr lang="el-GR" sz="2400" dirty="0" smtClean="0">
                <a:latin typeface="+mj-lt"/>
              </a:rPr>
              <a:t> α) </a:t>
            </a:r>
            <a:r>
              <a:rPr lang="el-GR" sz="2400" dirty="0" err="1" smtClean="0">
                <a:latin typeface="+mj-lt"/>
              </a:rPr>
              <a:t>Κειμενικά</a:t>
            </a:r>
            <a:r>
              <a:rPr lang="el-GR" sz="2400" dirty="0" smtClean="0">
                <a:latin typeface="+mj-lt"/>
              </a:rPr>
              <a:t> είδη(άρθρα, δοκίμια, πραγματείες, χρονικά, μαρτυρίες, επιστολές, συνεντεύξεις </a:t>
            </a:r>
            <a:r>
              <a:rPr lang="el-GR" sz="2400" dirty="0" err="1" smtClean="0">
                <a:latin typeface="+mj-lt"/>
              </a:rPr>
              <a:t>κ.α</a:t>
            </a:r>
            <a:r>
              <a:rPr lang="el-GR" sz="2400" dirty="0" smtClean="0">
                <a:latin typeface="+mj-lt"/>
              </a:rPr>
              <a:t>) </a:t>
            </a:r>
          </a:p>
          <a:p>
            <a:pPr>
              <a:buNone/>
            </a:pPr>
            <a:r>
              <a:rPr lang="el-GR" sz="2400" dirty="0" smtClean="0">
                <a:latin typeface="+mj-lt"/>
              </a:rPr>
              <a:t>  β)αξιοποίηση των νέων τεχνολογιών(</a:t>
            </a:r>
            <a:r>
              <a:rPr lang="en-US" sz="2400" dirty="0" smtClean="0">
                <a:latin typeface="+mj-lt"/>
              </a:rPr>
              <a:t>power </a:t>
            </a:r>
            <a:r>
              <a:rPr lang="en-US" sz="2400" dirty="0" err="1" smtClean="0">
                <a:latin typeface="+mj-lt"/>
              </a:rPr>
              <a:t>point,videos,comics</a:t>
            </a:r>
            <a:r>
              <a:rPr lang="en-US" sz="2400" dirty="0" smtClean="0">
                <a:latin typeface="+mj-lt"/>
              </a:rPr>
              <a:t> </a:t>
            </a:r>
            <a:r>
              <a:rPr lang="el-GR" sz="2400" dirty="0" err="1" smtClean="0">
                <a:latin typeface="+mj-lt"/>
              </a:rPr>
              <a:t>κ.α</a:t>
            </a:r>
            <a:r>
              <a:rPr lang="el-GR" sz="2400" dirty="0" smtClean="0">
                <a:latin typeface="+mj-lt"/>
              </a:rPr>
              <a:t> </a:t>
            </a:r>
            <a:r>
              <a:rPr lang="el-GR" sz="2400" u="sng" dirty="0" smtClean="0">
                <a:latin typeface="+mj-lt"/>
              </a:rPr>
              <a:t> </a:t>
            </a:r>
            <a:endParaRPr lang="el-GR" sz="2400" u="sng"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dirty="0" smtClean="0"/>
              <a:t/>
            </a:r>
            <a:br>
              <a:rPr lang="el-GR" sz="2700" dirty="0" smtClean="0"/>
            </a:br>
            <a:r>
              <a:rPr lang="el-GR" sz="2700" dirty="0" smtClean="0"/>
              <a:t>γ)Εικαστικές εκθέσεις, αφίσα, φωτογραφία </a:t>
            </a:r>
            <a:r>
              <a:rPr lang="el-GR" sz="2700" dirty="0" err="1" smtClean="0"/>
              <a:t>κ.α</a:t>
            </a:r>
            <a:r>
              <a:rPr lang="el-GR" sz="2700" dirty="0" smtClean="0"/>
              <a:t> </a:t>
            </a:r>
            <a:r>
              <a:rPr lang="el-GR" sz="2400" dirty="0" smtClean="0"/>
              <a:t/>
            </a:r>
            <a:br>
              <a:rPr lang="el-GR" sz="2400" dirty="0" smtClean="0"/>
            </a:br>
            <a:r>
              <a:rPr lang="el-GR" sz="2400" dirty="0" smtClean="0"/>
              <a:t/>
            </a:r>
            <a:br>
              <a:rPr lang="el-GR" sz="2400" dirty="0" smtClean="0"/>
            </a:br>
            <a:r>
              <a:rPr lang="el-GR" sz="2400" dirty="0" smtClean="0"/>
              <a:t>δ)</a:t>
            </a:r>
            <a:endParaRPr lang="el-GR" sz="2400" dirty="0"/>
          </a:p>
        </p:txBody>
      </p:sp>
      <p:sp>
        <p:nvSpPr>
          <p:cNvPr id="3" name="2 - Θέση περιεχομένου"/>
          <p:cNvSpPr>
            <a:spLocks noGrp="1"/>
          </p:cNvSpPr>
          <p:nvPr>
            <p:ph idx="1"/>
          </p:nvPr>
        </p:nvSpPr>
        <p:spPr>
          <a:xfrm>
            <a:off x="1428728" y="1285860"/>
            <a:ext cx="7504960" cy="4962540"/>
          </a:xfrm>
        </p:spPr>
        <p:style>
          <a:lnRef idx="1">
            <a:schemeClr val="accent4"/>
          </a:lnRef>
          <a:fillRef idx="2">
            <a:schemeClr val="accent4"/>
          </a:fillRef>
          <a:effectRef idx="1">
            <a:schemeClr val="accent4"/>
          </a:effectRef>
          <a:fontRef idx="minor">
            <a:schemeClr val="dk1"/>
          </a:fontRef>
        </p:style>
        <p:txBody>
          <a:bodyPr/>
          <a:lstStyle/>
          <a:p>
            <a:pPr>
              <a:buNone/>
            </a:pPr>
            <a:r>
              <a:rPr lang="el-GR" dirty="0" smtClean="0"/>
              <a:t> </a:t>
            </a:r>
            <a:r>
              <a:rPr lang="el-GR" sz="2400" dirty="0" smtClean="0">
                <a:latin typeface="+mj-lt"/>
              </a:rPr>
              <a:t>δ)</a:t>
            </a:r>
            <a:r>
              <a:rPr lang="el-GR" dirty="0" smtClean="0"/>
              <a:t>  </a:t>
            </a:r>
            <a:r>
              <a:rPr lang="el-GR" sz="2400" dirty="0" smtClean="0">
                <a:latin typeface="+mj-lt"/>
              </a:rPr>
              <a:t>μουσικές συναυλίες, λαϊκοί χοροί</a:t>
            </a:r>
          </a:p>
          <a:p>
            <a:pPr>
              <a:buNone/>
            </a:pPr>
            <a:r>
              <a:rPr lang="el-GR" sz="2400" dirty="0" smtClean="0">
                <a:latin typeface="+mj-lt"/>
              </a:rPr>
              <a:t>ε) φεστιβάλ γλωσσών ( έκφρασης και δημιουργίας)</a:t>
            </a:r>
          </a:p>
          <a:p>
            <a:pPr>
              <a:buNone/>
            </a:pPr>
            <a:r>
              <a:rPr lang="el-GR" sz="2400" dirty="0" smtClean="0">
                <a:latin typeface="+mj-lt"/>
              </a:rPr>
              <a:t>στ) αθλητικές εκδηλώσεις</a:t>
            </a:r>
          </a:p>
          <a:p>
            <a:pPr>
              <a:buNone/>
            </a:pPr>
            <a:r>
              <a:rPr lang="el-GR" sz="2400" dirty="0" smtClean="0">
                <a:latin typeface="+mj-lt"/>
              </a:rPr>
              <a:t>ζ) θεατρικές παραστάσεις</a:t>
            </a:r>
          </a:p>
          <a:p>
            <a:pPr>
              <a:buNone/>
            </a:pPr>
            <a:endParaRPr lang="el-GR" sz="2400" dirty="0" smtClean="0">
              <a:latin typeface="+mj-lt"/>
            </a:endParaRPr>
          </a:p>
          <a:p>
            <a:r>
              <a:rPr lang="el-GR" sz="2400" b="1" u="sng" dirty="0" smtClean="0">
                <a:latin typeface="+mj-lt"/>
              </a:rPr>
              <a:t>ΣΤΟΧΟΣ</a:t>
            </a:r>
            <a:r>
              <a:rPr lang="el-GR" sz="2400" dirty="0" smtClean="0">
                <a:latin typeface="+mj-lt"/>
              </a:rPr>
              <a:t>: Γνωριμία και αλληλεπίδραση των πολιτισμών, αποδοχή του διαφορετικού.</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u="sng" dirty="0" smtClean="0"/>
              <a:t/>
            </a:r>
            <a:br>
              <a:rPr lang="el-GR" sz="2700" b="1" u="sng" dirty="0" smtClean="0"/>
            </a:br>
            <a:r>
              <a:rPr lang="el-GR" sz="2700" b="1" u="sng" dirty="0" smtClean="0"/>
              <a:t>Β΄ΤΡΙΜΗΝΟ</a:t>
            </a:r>
            <a:r>
              <a:rPr lang="el-GR" sz="2400" dirty="0" smtClean="0"/>
              <a:t>: Η θεματολογία αφορά στον    </a:t>
            </a:r>
            <a:r>
              <a:rPr lang="el-GR" sz="2400" u="sng" dirty="0" smtClean="0"/>
              <a:t>ρατσισμό</a:t>
            </a:r>
            <a:r>
              <a:rPr lang="el-GR" sz="2400" dirty="0" smtClean="0"/>
              <a:t> ( </a:t>
            </a:r>
            <a:r>
              <a:rPr lang="el-GR" sz="2400" dirty="0" err="1" smtClean="0"/>
              <a:t>εθνικό,κοινωνικό,φυλετικό</a:t>
            </a:r>
            <a:r>
              <a:rPr lang="el-GR" sz="2400" dirty="0" smtClean="0"/>
              <a:t>, οικονομικό </a:t>
            </a:r>
            <a:r>
              <a:rPr lang="el-GR" sz="2400" dirty="0" err="1" smtClean="0"/>
              <a:t>κ.λ.π</a:t>
            </a:r>
            <a:r>
              <a:rPr lang="el-GR" sz="2400" dirty="0" smtClean="0"/>
              <a:t>)</a:t>
            </a:r>
            <a:br>
              <a:rPr lang="el-GR" sz="2400" dirty="0" smtClean="0"/>
            </a:br>
            <a:r>
              <a:rPr lang="el-GR" sz="2400" dirty="0" smtClean="0"/>
              <a:t/>
            </a:r>
            <a:br>
              <a:rPr lang="el-GR" sz="2400" dirty="0" smtClean="0"/>
            </a:br>
            <a:endParaRPr lang="el-GR" sz="2400" dirty="0"/>
          </a:p>
        </p:txBody>
      </p:sp>
      <p:sp>
        <p:nvSpPr>
          <p:cNvPr id="3" name="2 - Θέση περιεχομένου"/>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el-GR" sz="2400" b="1" u="sng" dirty="0" err="1" smtClean="0">
                <a:latin typeface="+mj-lt"/>
              </a:rPr>
              <a:t>ΔΡΑΣΤΗΡΙΟΤΗΤΕΣ</a:t>
            </a:r>
            <a:r>
              <a:rPr lang="el-GR" sz="2400" dirty="0" err="1" smtClean="0">
                <a:latin typeface="+mj-lt"/>
              </a:rPr>
              <a:t>:Εκτός</a:t>
            </a:r>
            <a:r>
              <a:rPr lang="el-GR" sz="2400" dirty="0" smtClean="0">
                <a:latin typeface="+mj-lt"/>
              </a:rPr>
              <a:t> από τις προαναφερθείσες προτείνεται και η διανομή ρόλων ή δραματοποίηση ανάλογα με τα προσφερόμενα μαθήματα.  </a:t>
            </a:r>
          </a:p>
          <a:p>
            <a:r>
              <a:rPr lang="el-GR" sz="2400" b="1" u="sng" dirty="0" smtClean="0">
                <a:latin typeface="+mj-lt"/>
              </a:rPr>
              <a:t>ΣΤΟΧΟΣ</a:t>
            </a:r>
            <a:r>
              <a:rPr lang="el-GR" sz="2400" dirty="0" smtClean="0">
                <a:latin typeface="+mj-lt"/>
              </a:rPr>
              <a:t>: Η </a:t>
            </a:r>
            <a:r>
              <a:rPr lang="el-GR" sz="2400" dirty="0" err="1" smtClean="0">
                <a:latin typeface="+mj-lt"/>
              </a:rPr>
              <a:t>ενημέρωση,η</a:t>
            </a:r>
            <a:r>
              <a:rPr lang="el-GR" sz="2400" dirty="0" smtClean="0">
                <a:latin typeface="+mj-lt"/>
              </a:rPr>
              <a:t> ευαισθητοποίηση και η αφύπνιση των νέων για  την εξάλειψη φαινομένων μισαλλοδοξίας, βίας και </a:t>
            </a:r>
            <a:r>
              <a:rPr lang="el-GR" sz="2400" dirty="0" err="1" smtClean="0">
                <a:latin typeface="+mj-lt"/>
              </a:rPr>
              <a:t>φανατισμού,την</a:t>
            </a:r>
            <a:r>
              <a:rPr lang="el-GR" sz="2400" dirty="0" smtClean="0">
                <a:latin typeface="+mj-lt"/>
              </a:rPr>
              <a:t> αποφυγή προκαταλήψεων και στερεοτυπικών απόψεων.</a:t>
            </a:r>
            <a:endParaRPr lang="el-GR" sz="2400"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358</TotalTime>
  <Words>673</Words>
  <Application>Microsoft Office PowerPoint</Application>
  <PresentationFormat>Προβολή στην οθόνη (4:3)</PresentationFormat>
  <Paragraphs>76</Paragraphs>
  <Slides>14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Ηλιοστάσιο</vt:lpstr>
      <vt:lpstr> 3ο ΓΕΝΙΚΟ ΛΥΚΕΙΟ ΗΡΑΚΛΕΙΟΥ  ΚΡΗΤΗΣ  ERASMUS+KA1 </vt:lpstr>
      <vt:lpstr>         ΒΑΡΚΕΛΩΝΗ                                                                 ΛΕΜΕΣΟΣ (IΣΠΑΝΙΑ)                                                                         (ΚΥΠΡΟΣ)  ΑΥΓΟΥΣΤΟΣ 2017                                                     ΜΑΡΤΙΟΣ 2018</vt:lpstr>
      <vt:lpstr>ΒΑΡΚΕΛΩΝΗ ( ΑΥΓΟΥΣΤΟΣ 2017)</vt:lpstr>
      <vt:lpstr>ΑΝΑΓΚΑΙΟΤΗΤΑ ΤΟΥ ΣΧΕΔΙΟΥ </vt:lpstr>
      <vt:lpstr>ΣΤΟΧΟΙ ΤΩΝ ΔΟΜΗΜΕΝΩΝ ΣΕΜΙΝΑΡΙΩΝ </vt:lpstr>
      <vt:lpstr>ΧΡΟΝΟΣ ΥΛΟΠΟΙΗΣΗΣ ΤΟΥ ΣΧΕΔΙΟΥ:   2 ΕΤΗ ( 2017-’18 ΚΑΙ 2018-’19)</vt:lpstr>
      <vt:lpstr>   ΔΡΑΣΤΗΡΙΟΤΗΤΕΣ  2017-’18</vt:lpstr>
      <vt:lpstr> γ)Εικαστικές εκθέσεις, αφίσα, φωτογραφία κ.α   δ)</vt:lpstr>
      <vt:lpstr> Β΄ΤΡΙΜΗΝΟ: Η θεματολογία αφορά στον    ρατσισμό ( εθνικό,κοινωνικό,φυλετικό, οικονομικό κ.λ.π)  </vt:lpstr>
      <vt:lpstr>      Γ΄ΤΡΙΜΗΝΟ: ΑΤΟΜΙΚΑ ΔΙΚΑΙΩΜΑΤΑ  ΔΡΑΣΤΗΡΙΟΤΗΤΕΣ: Όπως παραπάνω.  Σε όλες τις θεματολογίες θα αξιοποιηθεί η Σχολική βιβλιοθήκη , η Λέσχη Φιλαναγνωσίας, οι νέες τεχνολογίες και τα Μ.Μ.Ε.     </vt:lpstr>
      <vt:lpstr>                 2018-19</vt:lpstr>
      <vt:lpstr>      ΣΤΟΧΟΙ-ΔΙΑΔΟΣΗ ΑΠΟΤΕΛΕΣΜΑΤΩΝ</vt:lpstr>
      <vt:lpstr> Συνέχεια αποτελεσμάτων-Αντίκτυπος</vt:lpstr>
      <vt:lpstr>       ΕΥΧΑΡΙΣΤΩ ΓΙΑ ΤΗΝ ΠΡΟΣΟΧΗ ΣΑΣ!       ΤΕΡΖΑΚΗ ΜΑΡΙΑΝΝΑ  ΥΠΕΥΘΥΝΗ ΣΧΕΔΙΑΣΜΟΥ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49</cp:revision>
  <dcterms:created xsi:type="dcterms:W3CDTF">2017-08-27T17:05:17Z</dcterms:created>
  <dcterms:modified xsi:type="dcterms:W3CDTF">2017-08-31T20:44:24Z</dcterms:modified>
</cp:coreProperties>
</file>