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71" r:id="rId4"/>
    <p:sldId id="259" r:id="rId5"/>
    <p:sldId id="265" r:id="rId6"/>
    <p:sldId id="266" r:id="rId7"/>
    <p:sldId id="270" r:id="rId8"/>
    <p:sldId id="269" r:id="rId9"/>
    <p:sldId id="267" r:id="rId10"/>
    <p:sldId id="263" r:id="rId11"/>
    <p:sldId id="268" r:id="rId1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- Τίτλος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2" name="21 - Υπότιτλος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9D708A-BEB0-40B0-9FD0-03678F75A3F4}" type="datetimeFigureOut">
              <a:rPr lang="el-GR" smtClean="0"/>
              <a:pPr/>
              <a:t>16/3/2020</a:t>
            </a:fld>
            <a:endParaRPr lang="el-GR" dirty="0"/>
          </a:p>
        </p:txBody>
      </p:sp>
      <p:sp>
        <p:nvSpPr>
          <p:cNvPr id="20" name="1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5E7F24-B740-4B79-9974-DF1A0D37ED9F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8" name="7 - Έλλειψη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- Έλλειψη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9D708A-BEB0-40B0-9FD0-03678F75A3F4}" type="datetimeFigureOut">
              <a:rPr lang="el-GR" smtClean="0"/>
              <a:pPr/>
              <a:t>16/3/2020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5E7F24-B740-4B79-9974-DF1A0D37ED9F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9D708A-BEB0-40B0-9FD0-03678F75A3F4}" type="datetimeFigureOut">
              <a:rPr lang="el-GR" smtClean="0"/>
              <a:pPr/>
              <a:t>16/3/2020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5E7F24-B740-4B79-9974-DF1A0D37ED9F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9D708A-BEB0-40B0-9FD0-03678F75A3F4}" type="datetimeFigureOut">
              <a:rPr lang="el-GR" smtClean="0"/>
              <a:pPr/>
              <a:t>16/3/2020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5E7F24-B740-4B79-9974-DF1A0D37ED9F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9D708A-BEB0-40B0-9FD0-03678F75A3F4}" type="datetimeFigureOut">
              <a:rPr lang="el-GR" smtClean="0"/>
              <a:pPr/>
              <a:t>16/3/2020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5E7F24-B740-4B79-9974-DF1A0D37ED9F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10" name="9 - Ορθογώνιο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7 - Έλλειψη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- Έλλειψη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9D708A-BEB0-40B0-9FD0-03678F75A3F4}" type="datetimeFigureOut">
              <a:rPr lang="el-GR" smtClean="0"/>
              <a:pPr/>
              <a:t>16/3/2020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5E7F24-B740-4B79-9974-DF1A0D37ED9F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9D708A-BEB0-40B0-9FD0-03678F75A3F4}" type="datetimeFigureOut">
              <a:rPr lang="el-GR" smtClean="0"/>
              <a:pPr/>
              <a:t>16/3/2020</a:t>
            </a:fld>
            <a:endParaRPr lang="el-GR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5E7F24-B740-4B79-9974-DF1A0D37ED9F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9D708A-BEB0-40B0-9FD0-03678F75A3F4}" type="datetimeFigureOut">
              <a:rPr lang="el-GR" smtClean="0"/>
              <a:pPr/>
              <a:t>16/3/2020</a:t>
            </a:fld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5E7F24-B740-4B79-9974-DF1A0D37ED9F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9D708A-BEB0-40B0-9FD0-03678F75A3F4}" type="datetimeFigureOut">
              <a:rPr lang="el-GR" smtClean="0"/>
              <a:pPr/>
              <a:t>16/3/2020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5E7F24-B740-4B79-9974-DF1A0D37ED9F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6" name="5 - Ορθογώνιο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9D708A-BEB0-40B0-9FD0-03678F75A3F4}" type="datetimeFigureOut">
              <a:rPr lang="el-GR" smtClean="0"/>
              <a:pPr/>
              <a:t>16/3/2020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5E7F24-B740-4B79-9974-DF1A0D37ED9F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9D708A-BEB0-40B0-9FD0-03678F75A3F4}" type="datetimeFigureOut">
              <a:rPr lang="el-GR" smtClean="0"/>
              <a:pPr/>
              <a:t>16/3/2020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5E7F24-B740-4B79-9974-DF1A0D37ED9F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8" name="7 - Ορθογώνιο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l-GR" dirty="0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9" name="8 - Διάγραμμα ροής: Διεργασία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9 - Διάγραμμα ροής: Διεργασία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Πίτα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7 - Έλλειψη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10 - Κουλούρα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- Ορθογώνιο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4 - Θέση τίτλου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Θέση κειμένου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4" name="2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99D708A-BEB0-40B0-9FD0-03678F75A3F4}" type="datetimeFigureOut">
              <a:rPr lang="el-GR" smtClean="0"/>
              <a:pPr/>
              <a:t>16/3/2020</a:t>
            </a:fld>
            <a:endParaRPr lang="el-GR" dirty="0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l-GR" dirty="0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45E7F24-B740-4B79-9974-DF1A0D37ED9F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15" name="14 - Ορθογώνιο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gr/url?sa=i&amp;rct=j&amp;q=&amp;esrc=s&amp;frm=1&amp;source=images&amp;cd=&amp;cad=rja&amp;docid=HexBeoP6nxlBdM&amp;tbnid=5RYwII62FGpO6M:&amp;ved=&amp;url=http://www.iefimerida.gr/node/108127&amp;ei=XeMUU-CFGMTTtAbfzID4Bw&amp;psig=AFQjCNH-x2NI26p7wAKTgMBrNnQ-1kUL5g&amp;ust=1393964253906695" TargetMode="External"/><Relationship Id="rId13" Type="http://schemas.openxmlformats.org/officeDocument/2006/relationships/image" Target="../media/image22.jpeg"/><Relationship Id="rId3" Type="http://schemas.openxmlformats.org/officeDocument/2006/relationships/image" Target="../media/image17.jpeg"/><Relationship Id="rId7" Type="http://schemas.openxmlformats.org/officeDocument/2006/relationships/image" Target="../media/image19.jpeg"/><Relationship Id="rId12" Type="http://schemas.openxmlformats.org/officeDocument/2006/relationships/hyperlink" Target="http://www.google.gr/url?sa=i&amp;rct=j&amp;q=&amp;esrc=s&amp;frm=1&amp;source=images&amp;cd=&amp;cad=rja&amp;docid=lypV4GnpCH2iXM&amp;tbnid=f8PyF28mPd_eLM:&amp;ved=&amp;url=http://blogs.sch.gr/ndimitriou/page/2/&amp;ei=IOQUU-riPI7EtAbct4DQAg&amp;psig=AFQjCNFrYyiDyzOJN7qyUT0BCbJnYqClNA&amp;ust=1393964374481442" TargetMode="External"/><Relationship Id="rId2" Type="http://schemas.openxmlformats.org/officeDocument/2006/relationships/hyperlink" Target="https://www.google.gr/imgres?imgurl=http://3.bp.blogspot.com/-jnHE8aKA_44/USfRx7prwyI/AAAAAAAAGOU/Qa3EYeDLDEE/s1600/poines-podosfairiston.jpg&amp;imgrefurl=http://era-goal.blogspot.com/2013_02_01_archive.html&amp;docid=D9sqvUmerPfBDM&amp;tbnid=FxzH_9F_48PjXM:&amp;w=500&amp;h=324&amp;ei=EuIUU_2sGIPZtQbmjICYBg&amp;ved=0CAIQxiAwAA&amp;iact=c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www.google.gr/url?sa=i&amp;rct=j&amp;q=&amp;esrc=s&amp;frm=1&amp;source=images&amp;cd=&amp;cad=rja&amp;docid=B0c0dIhBULDqwM&amp;tbnid=p-mGpP4oAFLeNM:&amp;ved=&amp;url=http://national-pride.org/2009/10/30/%CE%B1%CF%80%CF%8C%CF%83%CF%84%CE%B1%CE%B3%CE%BC%CE%B1-%CE%B9%CF%83%CF%84%CE%BF%CF%81%CE%B9%CE%BA%CE%AE%CF%82-%CE%BC%CE%BD%CE%AE%CE%BC%CE%B7%CF%82/&amp;ei=XeMUU-CFGMTTtAbfzID4Bw&amp;psig=AFQjCNH-x2NI26p7wAKTgMBrNnQ-1kUL5g&amp;ust=1393964253906695" TargetMode="External"/><Relationship Id="rId11" Type="http://schemas.openxmlformats.org/officeDocument/2006/relationships/image" Target="../media/image21.jpeg"/><Relationship Id="rId5" Type="http://schemas.openxmlformats.org/officeDocument/2006/relationships/image" Target="../media/image18.jpeg"/><Relationship Id="rId10" Type="http://schemas.openxmlformats.org/officeDocument/2006/relationships/hyperlink" Target="https://www.google.gr/imgres?imgurl=http://4.bp.blogspot.com/_VfdG9H2sHqo/TCuCmyEfArI/AAAAAAAAKyk/AYIPXUJ61Uo/s1600/%CE%A7%CE%95%CE%99%CE%A1%CE%9F%CE%9A%CE%A1%CE%9F%CE%A4%CE%97%CE%9C%CE%91.jpg&amp;imgrefurl=http://citypress-gr.blogspot.com/2011/07/blog-post_3566.html&amp;docid=lypV4GnpCH2iXM&amp;tbnid=f8PyF28mPd_eLM:&amp;w=350&amp;h=309&amp;ei=-eMUU_PnDMbFtQbo5YHoCg&amp;ved=0CAIQxiAwAA&amp;iact=c" TargetMode="External"/><Relationship Id="rId4" Type="http://schemas.openxmlformats.org/officeDocument/2006/relationships/hyperlink" Target="http://www.google.gr/url?sa=i&amp;rct=j&amp;q=&amp;esrc=s&amp;frm=1&amp;source=images&amp;cd=&amp;cad=rja&amp;docid=lfORiXvhEa9vNM&amp;tbnid=u7qlycMbz2UTDM:&amp;ved=0CAUQjRw&amp;url=http://www.zougla.gr/kosmos/article/vretania-paratinoun-paranoma-pines-filakisis&amp;ei=N-MUU5jpNYahtAas64GYAw&amp;psig=AFQjCNGKf6Xi3j7UG9FI2CZNbYP7j5E44w&amp;ust=1393963891022575" TargetMode="External"/><Relationship Id="rId9" Type="http://schemas.openxmlformats.org/officeDocument/2006/relationships/image" Target="../media/image20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gr/url?sa=i&amp;rct=j&amp;q=&amp;esrc=s&amp;source=images&amp;cd=&amp;cad=rja&amp;uact=8&amp;ved=0CAcQjRxqFQoTCM3ej4Sx0cgCFUnSGgodfegJnw&amp;url=http://gr.clipartlogo.com/premium/detail/cartoon-stick-man-with-thought_120826237.html&amp;psig=AFQjCNG71PXf8z2KDd-RBFdCKd17Prk5lA&amp;ust=1445441921021707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8.jpeg"/><Relationship Id="rId2" Type="http://schemas.openxmlformats.org/officeDocument/2006/relationships/hyperlink" Target="https://www.google.gr/imgres?imgurl=http://1.bp.blogspot.com/-s_NMC07XPes/Toqol5omXlI/AAAAAAAAC6c/FD-hUcipuvI/s1600/CallThePolice.jpg&amp;imgrefurl=http://gnomikilkis.blogspot.com/2011/10/blog-post_1116.html&amp;docid=NnqhukK6APvUgM&amp;tbnid=v2vegfJwvTovoM:&amp;w=450&amp;h=350&amp;ei=vOMZU8OGFYGqtAaQlIHgCw&amp;ved=0CAIQxiAwAA&amp;iact=c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www.google.gr/url?sa=i&amp;rct=j&amp;q=&amp;esrc=s&amp;frm=1&amp;source=images&amp;cd=&amp;cad=rja&amp;uact=8&amp;docid=RKrFgW9KfqKRwM&amp;tbnid=IzoWVKzkuYQhDM:&amp;ved=0CAUQjRw&amp;url=http://3lykzografou.wordpress.com/2013/11/26/%CE%BF%CE%B9-%CE%B1%CF%81%CE%B5%CF%84%CE%AD%CF%82-%CF%84%CE%B7%CF%82-%CE%B7%CE%B8%CE%B9%CE%BA%CE%AE%CF%82-%CE%BD%CE%BF%CE%B7%CE%BC%CE%BF%CF%83%CF%8D%CE%BD%CE%B7%CF%82/&amp;ei=AOYZU4nzO4GNtAa70oHQAw&amp;bvm=bv.62578216,d.Yms&amp;psig=AFQjCNEOImQ3TusSJ7SZhb2w8g5Th433yg&amp;ust=1394292291284802" TargetMode="External"/><Relationship Id="rId5" Type="http://schemas.openxmlformats.org/officeDocument/2006/relationships/image" Target="../media/image7.jpeg"/><Relationship Id="rId4" Type="http://schemas.openxmlformats.org/officeDocument/2006/relationships/hyperlink" Target="https://www.google.gr/imgres?imgurl=http://4.bp.blogspot.com/-EDc1UuPhMo4/T2RpPPe2zQI/AAAAAAAAC30/05ys8qLNY_0/s1600/GossipGals_retroinside.jpg&amp;imgrefurl=http://loutrakinow.blogspot.com/2012/03/blog-post_2670.html&amp;docid=I4NOOWGXozquFM&amp;tbnid=tniNGbRSZ8np-M:&amp;w=210&amp;h=142&amp;ei=iOQZU_XEIoOMtAaZnoGIDw&amp;ved=0CAIQxiAwAA&amp;iact=c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s://www.google.gr/imgres?imgurl=http://alithinapsemata.files.wordpress.com/2010/11/police-illustration.jpg&amp;imgrefurl=http://alithinapsemata.wordpress.com/2010/11/27/%CE%BC%CE%AC%CE%B8%CE%B5%CF%84%CE%B5-%CF%84%CE%B1-%CE%B4%CE%B9%CE%BA%CE%B1%CE%B9%CF%8E%CE%BC%CE%B1%CF%84%CE%AC-%CF%83%CE%B1%CF%82-%CF%83%CE%B5-%CF%80%CE%B5%CF%81%CE%AF%CF%80%CF%84%CF%89%CF%83%CE%B7/&amp;docid=2zeY28a2T97LhM&amp;tbnid=js8xItb2aSABOM:&amp;w=300&amp;h=447&amp;ei=1dMUU8ebFsWYtQbNjoDQCA&amp;ved=0CAIQxiAwAA&amp;iact=c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www.google.gr/url?sa=i&amp;rct=j&amp;q=&amp;esrc=s&amp;frm=1&amp;source=images&amp;cd=&amp;cad=rja&amp;docid=rKdY6omLCOd0IM&amp;tbnid=VvpwMpSHoo8RwM:&amp;ved=0CAUQjRw&amp;url=http://www.cyladies.com/article/apo-poy-pigazei-koytsompolio&amp;ei=GdYUU5aYENDEtAaitIHgBA&amp;bvm=bv.61965928,d.Yms&amp;psig=AFQjCNHr097fNIwfgYA9pGeS8jDOoYyMEA&amp;ust=1393960554878338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>
                <a:effectLst/>
              </a:rPr>
              <a:t>3.4 Κοινωνικός έλεγχος- Μορφές κοινωνικού ελέγχου</a:t>
            </a:r>
            <a:endParaRPr lang="el-GR" b="1" dirty="0">
              <a:effectLst/>
            </a:endParaRPr>
          </a:p>
        </p:txBody>
      </p:sp>
      <p:pic>
        <p:nvPicPr>
          <p:cNvPr id="1026" name="Picture 2" descr="C:\Users\Ερρικα\Desktop\L41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7602" y="1654121"/>
            <a:ext cx="3953290" cy="498958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285852" y="785794"/>
            <a:ext cx="4286280" cy="5643602"/>
          </a:xfrm>
        </p:spPr>
        <p:txBody>
          <a:bodyPr>
            <a:normAutofit/>
          </a:bodyPr>
          <a:lstStyle/>
          <a:p>
            <a:r>
              <a:rPr lang="el-GR" sz="2800" b="1" dirty="0" smtClean="0">
                <a:effectLst/>
              </a:rPr>
              <a:t>Κυρώσεις:</a:t>
            </a:r>
            <a:r>
              <a:rPr lang="el-GR" sz="2800" dirty="0" smtClean="0">
                <a:effectLst/>
              </a:rPr>
              <a:t> ποινές, μορφασμοί αποδοκιμασίας</a:t>
            </a:r>
            <a:br>
              <a:rPr lang="el-GR" sz="2800" dirty="0" smtClean="0">
                <a:effectLst/>
              </a:rPr>
            </a:br>
            <a:r>
              <a:rPr lang="el-GR" sz="2800" dirty="0" smtClean="0">
                <a:effectLst/>
              </a:rPr>
              <a:t>(λειτουργούν εξαναγκαστικά)</a:t>
            </a:r>
            <a:br>
              <a:rPr lang="el-GR" sz="2800" dirty="0" smtClean="0">
                <a:effectLst/>
              </a:rPr>
            </a:br>
            <a:r>
              <a:rPr lang="el-GR" sz="2800" dirty="0" smtClean="0">
                <a:effectLst/>
              </a:rPr>
              <a:t/>
            </a:r>
            <a:br>
              <a:rPr lang="el-GR" sz="2800" dirty="0" smtClean="0">
                <a:effectLst/>
              </a:rPr>
            </a:br>
            <a:r>
              <a:rPr lang="el-GR" sz="2800" dirty="0" smtClean="0">
                <a:effectLst/>
              </a:rPr>
              <a:t/>
            </a:r>
            <a:br>
              <a:rPr lang="el-GR" sz="2800" dirty="0" smtClean="0">
                <a:effectLst/>
              </a:rPr>
            </a:br>
            <a:r>
              <a:rPr lang="el-GR" sz="2800" b="1" dirty="0" smtClean="0">
                <a:effectLst/>
              </a:rPr>
              <a:t>Επιβραβεύσεις:</a:t>
            </a:r>
            <a:r>
              <a:rPr lang="el-GR" sz="2800" dirty="0" smtClean="0">
                <a:effectLst/>
              </a:rPr>
              <a:t> αριστεία, βραβεία, χειροκρότημα, κύπελλο, υποτροφίες, μετάλλια (εμψυχώνουν, ανταμείβουν, αναγνωρίζουν)       </a:t>
            </a:r>
            <a:endParaRPr lang="el-GR" sz="2800" dirty="0">
              <a:effectLst/>
            </a:endParaRPr>
          </a:p>
        </p:txBody>
      </p:sp>
      <p:sp>
        <p:nvSpPr>
          <p:cNvPr id="2050" name="AutoShape 2" descr="data:image/jpeg;base64,/9j/4AAQSkZJRgABAQAAAQABAAD/2wCEAAkGBxMSEhUUEhAQEBQPFRQQDxQQDw8PDw8QFBQWFhQUFBQYHCggGBolHBQUITEhJSkrLi4uFx8zODMsNygtLisBCgoKDg0OFBAQFCwcFBwrLCwsLCwsLCwuLCwrLCwvLCssKy8vLCwsLC0rLCwuLDQsLCw4LDcsLDc3LDcsNywrK//AABEIALUBFwMBIgACEQEDEQH/xAAcAAACAwEBAQEAAAAAAAAAAAADBAACBQEGBwj/xAA3EAACAgIBAwIDBQcDBQEAAAAAAQIDBBEhBRIxUWFBgaEGEyJxsRQjUpHB0fAVMvEzQmKSogf/xAAbAQEBAQEBAQEBAAAAAAAAAAAAAQIDBAUHBv/EACkRAQEAAgECBAUFAQAAAAAAAAABAhEDBDEFEiFBIjJRYXEUM0JygRP/2gAMAwEAAhEDEQA/AA3eRbbHcheRKdujmHcVjHf7mbXlaOvNXsBpfMzs9Fo5Ytl5RB5jrEGeTvXJ63q1m9nlcrydMQDuL94Jo6kNC8pFYo6ol1ADiiFhEtCsPCsqKwgMQgcrgHhEm1cUPYLCBeMQsUBWMQiRZRLogqi+yaKtgWL117KJj2JXsCU42/gPVYY7h45qVYqJsYiwSlmGelWKgN+MibHnI43JoYlev+A86Eg1EAGqYh0iVxCEA5COXEemxHLsAzex7IRW8kLA1mz8mDmZGvibWevJ5Tq8tbESqy6lr4g/9W9zzOVe9glc/U1pXsYdVOW9R2eTruZb9ofuZ0NTOytmPY9s7KbZU3Equi0YnUi0EKOxgXjEvCAWNZRyEQ0YHa6w8YexBSMQkEXUC6RFSJeIajBnJbjHa58yhHfybCrptv8ACv8A3revqZueM93edNzZSWYWy/al0X2MQ6Xb/A/5x/uF/wBLmluUWvzL5p9WcuDlxm8sLP8AKQ7iGlHprCPp/sVyZcfJp4IKeINYdQG7hI1ajOwomlCJkXTA3+A2gV0SDOtO0svZE5BAO1sIDqXAVIAVhkZ8zbnHgxepVAZDs5Ic+6ezpsaWXeeW6xJDeR1BPfP1MTqOTsziMHL8izQxc9sqoHRA4lw0Ki6rIBKJ3sDKB1IQCUS8IhIxCRRR2usNCs5ENEirwrCqBRTLdxBfR1FO453AamK/wr5/qEYHA5h82H0fE6j93L8v0zwm76Lh/rA7a9rS438fBp9Cp3Jxf8PPykv7iOjX+zK/ev3hL9UOHL48Z908Vwl6Tmvv5WpHBXoSzDXoaqiitiPsbfmjzWVi+wKmrRq5qEV5LsaWHHwaUIiGF4RoxIOtArUFBW+AFLNFIaK2yJB8gO1+C6B1IIkBG+DNzzS0IZkSDGceTgz91yQ0Pmcs1i9uRsXcybNyDoRFIl0VBIhogIB4EVbtOqAWMTvaAKMC6iXjAuoMIrCISMGXhWMV1AgEYBo0Nmji4e/gbGP03fwM7V5tYkgiwX8Uz1sOmL0Crpy9ENjzGNT2x17thO0f6nT2NLxtMT716r+Z8bqJvkyfpPg+U/RcP4URsfZmLd3C3+CXhb9Cv2aorstl3xjZGuHc4t/h23pN/UPk3vEyq7aoajYpagpa1z2vTfwfDLxcdlxz+7j4l1vHceXp/wCVxvq9Gys/BpY/UZWVqVlaTkm1GSUpJe/oIa3z68n05lt/AZ8dxZWVEU+75NO6sB92bcxcSJoRQtjRG0gOaAZC4GGCu8E2MuxFa/Iexna4lDVMeA3aUq8BNgc0JZNY85CeTIBL7vkhdMgHxJQCRgEUSyidBWNZdQCKJdQKmg1ANWidp2MSGhYsugSZdIKvBl0wcIeweNT9AOxY3h+RV1v0Yzh72Qek6dXv4HocWgw+l/A9JiozQaNKI6kESOtEGJ13J+6q2seq2MeZyfb96tvS1v4fkeSln4sp/vKba+7499kEvlvR7jOqUk00mnw01tP5GJb0il8fdQS9lpr5o53CX2erDqs8MZju6ifZGEP38qe6UfwR/eS7uH3P4huot3ZdWP2L8UdOWuYKXnXvpG9g9Krw6lD8MXbq6S2205RWk/yX6mZRCP7b3dsZKNbabXMX4+pjWq9HmuUl29ClGqvti21BKCctdz0tc6ElLhfkhDrHWXGLS16IaxJuVUZa1uK/5NY93m5+0AukCrkEsQNI6R5jlIwgONEZ7SigvcxvQrkRIELGXoOTiXohyUPQRfRauJftIATQjcjSlEStiApGPJA8K+SFHxeKCRjstCsLXA6VFFEL2l1EvoKD2ne0K0WhHkglGM38DTx+m7+Ax0/H9j02DholGFT0j2+g3DpHseoqw0GWITY8fb0vXwFoYOn4PYZON7GfZiobAunVaN/GiZuLXybOPEguokcQiRGQI5EBemjunGP8Ukn83odvYvXZpp/FNNfIAP2ih3WycePxScfRLfBjXZ7j44k1pvxwbmfvuk34f4k9+vP9TAy61J7X6nF75b7E61K2cY725NJei9We4daS0lpJaX5Lwea+y9Hda5/Cpf8A1Lhfoz01rOmLy813dEbYFFWXskVhM1tyNY6GANIZIDgvexiQnkMAD0EqQvKQxjPZQ9EsVRZIgpYxC2Q9ejMtYBKZckAVS5IUfJ9F4INCrY3VgtmwkkdaNerpfsMR6T7DYwdF6fJt2dM9hX9h0/A2NXpK8HrcGKPN9Kq0enw4+DNGhFF9lYIuQLZJl3I18hGfZAkAqFyatHgz64GjSuCghJMsVmiBG+Qr3h8iPIpfLti5a32py/PS2B5vr3/6Di9ihXG6ycF2S/CoQ2m/i+dePgeQs+2lv/bXXH83KX9jAy7VKTlpLvbnpeFt719RfuOk48fo3/0y+r6H9iPtlY71Xe4qF2kuymUpuzaUYrT4XL50z6XkH576fnzothbVLtnVJTg/SS/ofd+jZryMWm6SSdtcZSUVqKk/92l8FszlJOzF9Q7ZFa3yEtRyuBBo0R4DKAOjwHIKuJn5aNIRywMqWxvDATfIziso0YrgskViyyZBW2PBl3VmrN8GbkMAFcOSFa5cnQPD4WLtm/hYHsZ3S470eswKuDVAaunL0GFgL0NSFaCdhBg5OCvQyrcLnwesyYL0MjIjyNhLEp0zfxImVSuTYxQGoosVR0lFL0JySGb5CjAvCI3B8ClTG4oC5xkRybASyWKSW9r14/mM3rYDQHxHr/SJ4t0qpSUu3TjJcKUWuH7MzdH3+r7GYmbY5X1tzUE1KM5R7u18KSXlaZ2/7L4VP+zFqWnpvt7m/mzV5JG8OO5PgtWNOWkoTfdxHUJPb+CR966J054+LVS3t1QUZP8A8vMte22x2uiHlRS1rWktL+wW1cGfP5vRc8PKzLSVrkNOByuvkOZ2jwGSK0x4DdoA2hLKRo9orfXsgyJwGMWISdQSiooZjEuol4wLdgAZrgy8pGzKJm5cFsDMi+SBnWtkA8z0qHKPWYMTFwcbTPR4kC5BuBdo7GJZoyFr0ZltZsWR4E51FCNdZp48QEah6mGkB1ROuJdIjATuiLuI/YkA7EAKqPI7CIOuOg6YHNFbI8BWUmwM+2AJQGbJFamNjS6GtT/OMk/5b/oA6xHe9eox0tfjj77X0ZbqdGjnk78NZ2FD4erDyj5/n+WzmLH5aL5XwfqZnpW+SbhWVZauoo5haZbOrymoIuDRZFEbFrpBrTPumARMPXEQVg9RLgBjZCiZO4Ct0zIzbh/KkYOdYIB/f7ZBWnmRDQ1aq1s2MaPBmwhyaeN4JQzE62VSOmRSyXArKQbIkJykIGK5DMBCqXJoVlFyrLI5NcE0FLpAlM7a/IBsodqkHQrjIaSA6DuYZAsmPBNjPtkcrnyVsizlceSjc6R/1Ifm/wBGPdYW/hr1E+irVkPz/ozQ6itp/Hzoxl6u3F6MXGXP+cBc2P4CtKaf1C5D4ZyeixjNh8blgWxnF8nonZ4r3OKJfRIoIkRALYcGVdA25rgy8wQJJD9Elox779Ha8zgtG07EWjNMxlljFOQTQdylwYWXWad+VwZdtu2UUwcddxBrBXJChxQ5HqFwAUVsbp8CgiRNFkzjZAplIRcR/JkIt8gEogaUEI0j0ACRRwhWYCV4t2rYe8BoBvHWhrYtjoZ0B3YO98BdALzPuM+5kpZJo7UuTQ2OnS1KL91/n1NbMX6GLQjdyOUpeqT+hnLs68TF8P8AQ5cEm+Xz5+gDKZxemMi+XIbEmKZb8fMthPk7Y9nkznxVvQlwEixenwF2VhaxmZlRNFi9tRJR53JqF4Vs37MTZyvBXob2MeFTGFHRrxwUCysTgDBzMjRn1ZG35Geq0PZnYlLUlso9P02G9EGelQ8EMg9UOfI7XD3IQAv3fucnDjyQhKEb4e4tKv3OkEB8aBoRq9yEKLqr3B218eSEASsr9/oDdXv9CEEDdFQzGr3IQlEVXuCvp9/oQhkI2U+/0O11e5CGojTqqNGUN1x5+H6MhCZdnXi7sixc6F8jlf56EIcK9ZOePuC5+hXHq0yEO2Hyx5OX5q1q48F+0hC1zXUDrqIQgpOokKzpDYuoe/0AZFZCAee6lT/mjMx8f8Xn6EIUem6dV45IQhmj/9k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2052" name="AutoShape 4" descr="data:image/jpeg;base64,/9j/4AAQSkZJRgABAQAAAQABAAD/2wCEAAkGBxMSEhUUEhAQEBQPFRQQDxQQDw8PDw8QFBQWFhQUFBQYHCggGBolHBQUITEhJSkrLi4uFx8zODMsNygtLisBCgoKDg0OFBAQFCwcFBwrLCwsLCwsLCwuLCwrLCwvLCssKy8vLCwsLC0rLCwuLDQsLCw4LDcsLDc3LDcsNywrK//AABEIALUBFwMBIgACEQEDEQH/xAAcAAACAwEBAQEAAAAAAAAAAAADBAACBQEGBwj/xAA3EAACAgIBAwIDBQcDBQEAAAAAAQIDBBEhBRIxUWFBgaEGEyJxsRQjUpHB0fAVMvEzQmKSogf/xAAbAQEBAQEBAQEBAAAAAAAAAAAAAQIDBAUHBv/EACkRAQEAAgECBAUFAQAAAAAAAAABAhEDBDEFEiFBIjJRYXEUM0JygRP/2gAMAwEAAhEDEQA/AA3eRbbHcheRKdujmHcVjHf7mbXlaOvNXsBpfMzs9Fo5Ytl5RB5jrEGeTvXJ63q1m9nlcrydMQDuL94Jo6kNC8pFYo6ol1ADiiFhEtCsPCsqKwgMQgcrgHhEm1cUPYLCBeMQsUBWMQiRZRLogqi+yaKtgWL117KJj2JXsCU42/gPVYY7h45qVYqJsYiwSlmGelWKgN+MibHnI43JoYlev+A86Eg1EAGqYh0iVxCEA5COXEemxHLsAzex7IRW8kLA1mz8mDmZGvibWevJ5Tq8tbESqy6lr4g/9W9zzOVe9glc/U1pXsYdVOW9R2eTruZb9ofuZ0NTOytmPY9s7KbZU3Equi0YnUi0EKOxgXjEvCAWNZRyEQ0YHa6w8YexBSMQkEXUC6RFSJeIajBnJbjHa58yhHfybCrptv8ACv8A3revqZueM93edNzZSWYWy/al0X2MQ6Xb/A/5x/uF/wBLmluUWvzL5p9WcuDlxm8sLP8AKQ7iGlHprCPp/sVyZcfJp4IKeINYdQG7hI1ajOwomlCJkXTA3+A2gV0SDOtO0svZE5BAO1sIDqXAVIAVhkZ8zbnHgxepVAZDs5Ic+6ezpsaWXeeW6xJDeR1BPfP1MTqOTsziMHL8izQxc9sqoHRA4lw0Ki6rIBKJ3sDKB1IQCUS8IhIxCRRR2usNCs5ENEirwrCqBRTLdxBfR1FO453AamK/wr5/qEYHA5h82H0fE6j93L8v0zwm76Lh/rA7a9rS438fBp9Cp3Jxf8PPykv7iOjX+zK/ev3hL9UOHL48Z908Vwl6Tmvv5WpHBXoSzDXoaqiitiPsbfmjzWVi+wKmrRq5qEV5LsaWHHwaUIiGF4RoxIOtArUFBW+AFLNFIaK2yJB8gO1+C6B1IIkBG+DNzzS0IZkSDGceTgz91yQ0Pmcs1i9uRsXcybNyDoRFIl0VBIhogIB4EVbtOqAWMTvaAKMC6iXjAuoMIrCISMGXhWMV1AgEYBo0Nmji4e/gbGP03fwM7V5tYkgiwX8Uz1sOmL0Crpy9ENjzGNT2x17thO0f6nT2NLxtMT716r+Z8bqJvkyfpPg+U/RcP4URsfZmLd3C3+CXhb9Cv2aorstl3xjZGuHc4t/h23pN/UPk3vEyq7aoajYpagpa1z2vTfwfDLxcdlxz+7j4l1vHceXp/wCVxvq9Gys/BpY/UZWVqVlaTkm1GSUpJe/oIa3z68n05lt/AZ8dxZWVEU+75NO6sB92bcxcSJoRQtjRG0gOaAZC4GGCu8E2MuxFa/Iexna4lDVMeA3aUq8BNgc0JZNY85CeTIBL7vkhdMgHxJQCRgEUSyidBWNZdQCKJdQKmg1ANWidp2MSGhYsugSZdIKvBl0wcIeweNT9AOxY3h+RV1v0Yzh72Qek6dXv4HocWgw+l/A9JiozQaNKI6kESOtEGJ13J+6q2seq2MeZyfb96tvS1v4fkeSln4sp/vKba+7499kEvlvR7jOqUk00mnw01tP5GJb0il8fdQS9lpr5o53CX2erDqs8MZju6ifZGEP38qe6UfwR/eS7uH3P4huot3ZdWP2L8UdOWuYKXnXvpG9g9Krw6lD8MXbq6S2205RWk/yX6mZRCP7b3dsZKNbabXMX4+pjWq9HmuUl29ClGqvti21BKCctdz0tc6ElLhfkhDrHWXGLS16IaxJuVUZa1uK/5NY93m5+0AukCrkEsQNI6R5jlIwgONEZ7SigvcxvQrkRIELGXoOTiXohyUPQRfRauJftIATQjcjSlEStiApGPJA8K+SFHxeKCRjstCsLXA6VFFEL2l1EvoKD2ne0K0WhHkglGM38DTx+m7+Ax0/H9j02DholGFT0j2+g3DpHseoqw0GWITY8fb0vXwFoYOn4PYZON7GfZiobAunVaN/GiZuLXybOPEguokcQiRGQI5EBemjunGP8Ukn83odvYvXZpp/FNNfIAP2ih3WycePxScfRLfBjXZ7j44k1pvxwbmfvuk34f4k9+vP9TAy61J7X6nF75b7E61K2cY725NJei9We4daS0lpJaX5Lwea+y9Hda5/Cpf8A1Lhfoz01rOmLy813dEbYFFWXskVhM1tyNY6GANIZIDgvexiQnkMAD0EqQvKQxjPZQ9EsVRZIgpYxC2Q9ejMtYBKZckAVS5IUfJ9F4INCrY3VgtmwkkdaNerpfsMR6T7DYwdF6fJt2dM9hX9h0/A2NXpK8HrcGKPN9Kq0enw4+DNGhFF9lYIuQLZJl3I18hGfZAkAqFyatHgz64GjSuCghJMsVmiBG+Qr3h8iPIpfLti5a32py/PS2B5vr3/6Di9ihXG6ycF2S/CoQ2m/i+dePgeQs+2lv/bXXH83KX9jAy7VKTlpLvbnpeFt719RfuOk48fo3/0y+r6H9iPtlY71Xe4qF2kuymUpuzaUYrT4XL50z6XkH576fnzothbVLtnVJTg/SS/ofd+jZryMWm6SSdtcZSUVqKk/92l8FszlJOzF9Q7ZFa3yEtRyuBBo0R4DKAOjwHIKuJn5aNIRywMqWxvDATfIziso0YrgskViyyZBW2PBl3VmrN8GbkMAFcOSFa5cnQPD4WLtm/hYHsZ3S470eswKuDVAaunL0GFgL0NSFaCdhBg5OCvQyrcLnwesyYL0MjIjyNhLEp0zfxImVSuTYxQGoosVR0lFL0JySGb5CjAvCI3B8ClTG4oC5xkRybASyWKSW9r14/mM3rYDQHxHr/SJ4t0qpSUu3TjJcKUWuH7MzdH3+r7GYmbY5X1tzUE1KM5R7u18KSXlaZ2/7L4VP+zFqWnpvt7m/mzV5JG8OO5PgtWNOWkoTfdxHUJPb+CR966J054+LVS3t1QUZP8A8vMte22x2uiHlRS1rWktL+wW1cGfP5vRc8PKzLSVrkNOByuvkOZ2jwGSK0x4DdoA2hLKRo9orfXsgyJwGMWISdQSiooZjEuol4wLdgAZrgy8pGzKJm5cFsDMi+SBnWtkA8z0qHKPWYMTFwcbTPR4kC5BuBdo7GJZoyFr0ZltZsWR4E51FCNdZp48QEah6mGkB1ROuJdIjATuiLuI/YkA7EAKqPI7CIOuOg6YHNFbI8BWUmwM+2AJQGbJFamNjS6GtT/OMk/5b/oA6xHe9eox0tfjj77X0ZbqdGjnk78NZ2FD4erDyj5/n+WzmLH5aL5XwfqZnpW+SbhWVZauoo5haZbOrymoIuDRZFEbFrpBrTPumARMPXEQVg9RLgBjZCiZO4Ct0zIzbh/KkYOdYIB/f7ZBWnmRDQ1aq1s2MaPBmwhyaeN4JQzE62VSOmRSyXArKQbIkJykIGK5DMBCqXJoVlFyrLI5NcE0FLpAlM7a/IBsodqkHQrjIaSA6DuYZAsmPBNjPtkcrnyVsizlceSjc6R/1Ifm/wBGPdYW/hr1E+irVkPz/ozQ6itp/Hzoxl6u3F6MXGXP+cBc2P4CtKaf1C5D4ZyeixjNh8blgWxnF8nonZ4r3OKJfRIoIkRALYcGVdA25rgy8wQJJD9Elox779Ha8zgtG07EWjNMxlljFOQTQdylwYWXWad+VwZdtu2UUwcddxBrBXJChxQ5HqFwAUVsbp8CgiRNFkzjZAplIRcR/JkIt8gEogaUEI0j0ACRRwhWYCV4t2rYe8BoBvHWhrYtjoZ0B3YO98BdALzPuM+5kpZJo7UuTQ2OnS1KL91/n1NbMX6GLQjdyOUpeqT+hnLs68TF8P8AQ5cEm+Xz5+gDKZxemMi+XIbEmKZb8fMthPk7Y9nkznxVvQlwEixenwF2VhaxmZlRNFi9tRJR53JqF4Vs37MTZyvBXob2MeFTGFHRrxwUCysTgDBzMjRn1ZG35Geq0PZnYlLUlso9P02G9EGelQ8EMg9UOfI7XD3IQAv3fucnDjyQhKEb4e4tKv3OkEB8aBoRq9yEKLqr3B218eSEASsr9/oDdXv9CEEDdFQzGr3IQlEVXuCvp9/oQhkI2U+/0O11e5CGojTqqNGUN1x5+H6MhCZdnXi7sixc6F8jlf56EIcK9ZOePuC5+hXHq0yEO2Hyx5OX5q1q48F+0hC1zXUDrqIQgpOokKzpDYuoe/0AZFZCAee6lT/mjMx8f8Xn6EIUem6dV45IQhmj/9k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2054" name="Picture 6" descr="https://encrypted-tbn3.gstatic.com/images?q=tbn:ANd9GcS2nEdqUogXg6dKEe9OWIv329EFQ1PqvWeC8Jy0W7ipCjfOEE6p0Q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70607" y="71414"/>
            <a:ext cx="1871991" cy="1214446"/>
          </a:xfrm>
          <a:prstGeom prst="rect">
            <a:avLst/>
          </a:prstGeom>
          <a:noFill/>
        </p:spPr>
      </p:pic>
      <p:pic>
        <p:nvPicPr>
          <p:cNvPr id="2056" name="Picture 8" descr="http://www.zougla.gr/assets/images/1095567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29256" y="1357298"/>
            <a:ext cx="2000264" cy="1500198"/>
          </a:xfrm>
          <a:prstGeom prst="rect">
            <a:avLst/>
          </a:prstGeom>
          <a:noFill/>
        </p:spPr>
      </p:pic>
      <p:sp>
        <p:nvSpPr>
          <p:cNvPr id="2058" name="AutoShape 10" descr="data:image/jpeg;base64,/9j/4AAQSkZJRgABAQAAAQABAAD/2wCEAAkGBhQSERUSEhIWFRQUGBkYGBgYFhYaFRkaHhgbFx8YFhoaHCYeHhkjGxQXHzAgIycpLC8sGB4xNTAqNiYrLCkBCQoKDgwOGg8PGi8kHyQsLDIsLCwqLCosLCwsKTAsLCksLCwwLDQsKSwvLCwsKiwpLCwsLCwsLCwsLCwsLCwsLP/AABEIAKAAyAMBIgACEQEDEQH/xAAcAAAABwEBAAAAAAAAAAAAAAAAAQMEBQYHAgj/xABFEAABAgQDBAYHBQUHBQEAAAABAhEAAxIhBDFBBSJRYQYHEzJxgRQjM0JSkbFyocHR8BVTYnPhFiQ0Q4LT8TVjkqPSJf/EABoBAAIDAQEAAAAAAAAAAAAAAAMEAQIFAAb/xAA6EQABAwIDAgoIBQUAAAAAAAABAAIDBBESITFBcQUTIjIzNFGxwdFCYWJygZGh8CMlssLhNVJzkvH/2gAMAwEAAhEDEQA/AFibwl0knHBoQoiutVLBw1nzIaFdfOGfWokdlJ3vfXw+AciISfK4VUMQ0div8AisaDG920WUP/bAkWkKB/iVu+ZAi99H+jxxOHlz+0Ce0BLAVAMSGJcaiMbQUuGAf/U5+UvO0b/0BL7Ow1iNwjU++rUsfJo0atoiYC3tQIeUc1Cbf6Oqw2Hmz+0Srs0VMxuXAbPK8UGT0wUXdCTfSofUxrPT5JOzsUzP2fL4hzjBpSCX3ksPs/jN5Z8jEUgEjSXfeS6bkmwWi9FZnpYmFTooKWYHIg51cxpaF8VJoWpDk0loZ9V6NyexSd5GVPBWoUfl5xI7V9svx/CMaOd54RlhvyQMh/r5plzBxDXbf+pq8HjpapMozZgIQGfU3LC3nHJiR6bN6Evg6PHMcj9IJVVTopoYx6brHdlp81EUYcxzjsCqi+lcv3UTS/8AAQPD74sPRXCKx0lc1DS6FUELNyWBs2jHWM0KQ3f+akDQcQn6xrnU+hsJNsGM43CQAdxORCi7fdGxUsEcdxqloyXGxTn+xs0AkzE2D2cvZ4z3+08xnMpOQPeV/wDMbjiWoVrunjw8I81JpYZAs13/ANuB0YEt8XqUz8m1lduju0lYmf2SpdAoKqnOY0AOYiXx2H7NZSCSA1/J4rXV5LAxgpUD6tbsUctGBi37fHrf9IjOmmczhHiBzcF7eu6M1oMGPbdRzwthsMqYWTmzwhEnsHvq+z+Ii1bM6CnfIzUBdAwPeGlV/GbZRKWuWoLqQSCAl7/PK+cDC7YRMWiWgLKlkJG6wc5B38orfSlaPS54Yd8+d8rSydYU6HzU+n4Ugf5yGIJBzbMywMvnkLxoRMD4WyHUtB+l0F5s8tHar+OjuI/dH5j84iNs4sYSYmXiDQpaag9wztoeMavSP08ZT1xVekyQn9zkxP8AmK0rDZHxb+GFoJOMeGlFewNbdMf7SYf98PMKf6RMqwawjtG3WBd9DcW8xGZrqYmoeaRw/mPGxI/wSbMeyl6N7qdHML8JVDqV0QZnjdY3+GitBGJA6+wKGlLuHycPxZ9OcCOBBQ4gI9YbdaZ9VIDqutWRUPdGgUH+docqht1oKaRJ7vtCC9BzRzBL2jOm69T73fpTLOhk+Cz6nLcJbix45vNjfOr7/puGyBoPw/Grg4jBknmm9/d58Ef10jeOrr/puHue6rj8auQfxjXr+YN6Vpxyl306P/52K3m9WbuOI4pP0jA5bkH1hzHvDPkOyfh90b707D7OxIYn1RyBJzHMfOMBSHclKtM0lvM9q+kRQcw7/BTUaq/9WI9vdVjLF0rHxZEpA1y89YlNq+2X4/hER1WrT69gkezNiHzXwUQ1vF30aJfa3tl+P4CMBn9Xm90ftTh6s3f5poYf9Ob4JYAJcy+7UX3hoi58HhhD3pwh8DNsCwQWKgB3wNfwiOEetUx9vxCmn6OTd5rLJbkNv/8AtAdtagoaCNb6ngPRp90kiaHuCruJ7xpSPCMhM1LbyQG5J4faSf8AiNf6nFvhpwc+1BYlWqBkku2WhL+UelrQeKKQgIxq84hW6r7J5acjHmsC2Uxm/wC9wf4ss7x6TnncV9k6jgfKPNqZqWyQbcZXz717wtQDnfBFnNrKzdXqj6aHrtLX3kzGy4qBAi5dIPaj7I/GKb1fJT6cGSH7OZkA/nSsj5iLbtyaTOIPusB8n+cZU7SeFsXYz+EdhApvimESewu+r7P4iIyJLYR31fZ/EQThPqkm7xVabpWrO+lY/vc8sq6zmZgy51gEfS0K9Dw+PwjIJ9cgvmzcAZhDfTMXjnpUf73PACBvnMyQb+KTHXREtjcN3Pby9EH3hkEod/O2esakHVW+4P0oL+kO/wAV6ASf0wjJ+uRvSJAdI9SrMy/jOTpKuD+XONYQXEZT1xOMRILq9iruheizqkgHvZaOPihGjP4w+PcjTDklZ5MlliTMHhUn/Z5fpo2GV/gEZeyl5fZTlYRj04G7dodTurYfOZ5+ca/hi+Alm/skcT7o4vC/D3Ppj7fiFajGUm5Q6VMQRoQYEAQUaSVRqhv1nTScNIUHav8Ai1lk5jwhwYZdZASMJJdu+nX/ALZ4lozqiwq6c+0e5MxC8cg9SoUqQoorJZIUAbzeDjLiAr/xPKNx6sJwOzJLEFisWJOSzY1ZG+QtGY7D6v8AETpBXSZaSkLSFtvElkk7trDO5bzjSOj2yvRcMmUmYSQkMQS1RLlYS5ABNQAsGzuYdr6uItwg3N1WCFwN1J9NkVYDEpSkKKpZADAuSQwGnzjG+jXRWdOmAqklCULpVugKJcJIACbcKiWfwMawhKndRUyTYO6Ar41EDPQA5MTcm0X0r6QpwMkKMtKlFTBFaU1cficNf8b3z4qx4aY4hqmTA2+J+xNujGB9HxWLlJW6B2SgKiSAoKtwU2VWdmOUc7S9svx/CI7q3xhmrxUxZ31qQs7wID1sMybBg9hbKJDaR9av7ULUzXDhOUO1wjuaqykcQ23afFNolelQKsDOazIq/wDFQU/KwzERUTG2MSiVhFTJkvtUCWCUFgF5MFEiyaiHMTwqDxtORrj8lNJbC+/Z5qvdHurJc2UibOxNAWmsIFTsQaQSsm9wcvrF06EdEBgpBCphVMWQqZTugliAlIYBhxzMVDYPWmQycVJASLLmyyAkXsWN2AtYnjxa54LpajFoX6KlSqW3i4lkl7BWdme2ihxjYnfMAQ/RAY1lxhUo8xQKXBdJB4D3bHV75/dFWl9WUkTaytZlBIHZlSi6tSpTu3Kx56RYF4+ZQ4lkKCSVVVAAgE2NLHy+UZrt3rMXiJXZoQqQSzq7QWa+6wu+XeDc4FC15vxau8gc5XFYkoxSMPKShKpUtalJQAKUrKEhxmail7l7c4iNpH1y/tRAdXM5RxkwmZWVyjUoklRIUliSVk/L7on9qe2mfa/KE2MLeEXgm/IHf5rnOBhBHamsSGxFest8JiPh9sb2n+kwxwj1ST3Sh0/St3qh9K6zi54BN1m3rOXC2rwn0WqGNwpK/wDOl3KpnxC1z+naHm3Nnmfj58qWl1FZOSWA3SSXBJz/ACh/s3oaqTOlTVzEgJFbAUqrZ0gKAGrF3DMbXeGoqmOOmYHHPCP0qxp3vkJaMr+K2kNGU9dCUdthqmuiZmP4hmVW97IXzfSJnF7SUE0pmrLsSyl7xBB7wyS1mBAOuUN8bN9IcTSFHnkBnu3yY+eo4ZcVW2JwenjRucLHRZxI2SoyVzxJAQkAgkS3UCoBwAMruTlYxqGAL7Pl2/ykajgLWbwtFW6R9JES0rkIR6xSGcpIQlJBAUFO5DBgmLRst/2dK/kp+ltTAOE5nyiB7xb8QW+io2NkZc1p9HNRac4EAQUbyy0ZgumeCE/D4eVWhBXMQKpi0pSBQpzfMsDZ4Mwy6wZp9Bks95iX4dxTPrnGdVtLp4LG3K8E1AQGPv2JxhusrCFkr7UAKoCihksAwW7002AzBvk0W7Z+OTiEvh2Wg1ALDlL2e/dVn5XjDQpZzJIfUKI+b843DquBOzZROdUx8w++Q5fX7oNU8HRxtxNJ+imKqc42K56SbOnIwk5aZtCpctSkkXLi4IqBYi+X5RiMlkupalKNxvLtfOxc3A+nCPQnTBA9AxXORM0JGXB7/rhHnuVMoshgdWYHLikE6cYb4PjaGmw2pepeXEXV76r8VUrEB3DS/qoZ0jl+jEvtT2y/H8BEZ1aTFmbPqL7qMyp7qJPLh9zaxJ7V9svx/ARkMH5rN7o/ajnq7d6aw76UrI2cWzaWMz8Q4Q0MO+mUsHZ5D59kPmRz/WcTX9PTj2x3hdBzJNyzB1JF8jqagMs8jx1jXOp9I9FnEXecA7cJacyDSc8hlGTSUFJ9Wbg6Pwb4ueTc9Y13qjH9zmK1M5T31CEeH9Y3qzozvSkPOVyxgFC/sq1A0OsecgU+FtTLH0J/Qj0djlerV9lX0MebpeJtuMC2jOLck3FngFD6SJPsVq6uyn0y1/VL+A/DrYj8YsW0x66Z9oxXerucVYs15iUtnUXzAJZmMWDaCnmrb4j91vwjOI/M3n2B3ot/wBvTeHmyT60ef0hnDvZXtU+f0g1b1aT3T3KsHSN3hVfa+PTIxs+akmZMUsIMpJIIQEAlZJGuQAs4h/geluHWtQIUlVQSApJAW6gE0oBquS9nNr5RE9Nis4uaHOaWcK+FJAsQOMReyzME6UCXHaS3BqpasEuXdjyeIp6KOWnje4m+FvdomnVj43loAtcrU8N0ZnTAVUiV/CTVzzpdwbA+OUVXp/syfhRJSieR2talEAVOkJGZLhO8SwYO2sbEpLueZjM+ueSkjClQ/ejujgg94lmt+OkCpo2cYAQrS1Mhac1malbxUolUxV1GpDk/P6ZZRrWym/Z0v+UOGngYyErSjdAA42Rcvbup/Vo1nYax+y5bM3Z8X97wEV4cbcQf5AgUp5+4pgIKDEFGklEZhj09L4CSxympBzJG6t9WDw+MMtr7NE+UZRJFwpJ0Cg4BI1Fy/KBPhD5I3E81wPge9EY/CHDtCoEpQa6rjiQDle9T/rxjcuqtQ/ZqL+/M95/fPMt4PGGzMKUKVLmBSVgsQQn59y418xG2dUq32ckX3ZswXp1IOgHxNDtd0YKHAeWp3piB6BinZuxW7uBlqQCY88oSW3WAcsQ9vmAAPz5x6I6Uf4LE5+xmZGk9066foax56mEvvW5PvcfeqJz1AGRgVBoVafYrl1cTxLXiCVEtLSWqD98tuub38vOJefNKlFRzJeInYGyjIlmrvrpKhazZJLAZAlxoSR4SUAMDG1D5hq63yACnGSwN7EIV6YLSdmuohnRo9xpccQISjnaEpU7Drw6VpSVEKSVOEuC7Ei4fJ4DPBxkkT/7XA/Darxvwhw7Qs9QpFmLZj3Q2WRsc42bqnBGBUFO/bL4v3UXjIMTIXLJRMlqSsZg1P9pIdYI55GNe6o2/Z54drM4cE5tr5Rp1hHFXHaECK+NWzaA9VM13F5g/CY86qlrpGb2+I/VtY9EbYth5v8qZq3uK1jzlMTa5TUdAE1NbK6i39IDQbTuVqjYrZ1dVJxMxSlbqZJJuAGqGjl/z8YmFrck8ST87xE9HtmmSgqJNUwBwWsAXAyF8niUgTogKh8oOth8v5UhxwBp2IQ52appqfFvuhtAissfGRuYdoI+YXMdhcHdirvTukYyY73Sg+4PdAe5v465aRCYWcmtJqYhaSN5AHeGoVYDl4xO9LZSisTmcKSEKaoEEBgSwNiBqwfxivSJ9wWWGII73EGzosfHxyhmjjLKdjDqGgfIKZXYnlw2lelyPu8IzfrmSOzwxYE1zALG24DokjTxjRwr9f8RnnXJMPZYcD94s5v7gHdKkg556cLxn03TBGk5qytMpYYAHJ7V24M4F87tyjR9m4w/s/Do1Ukk590LU2eT8DGfbLwBnTqQU27yglNvvN72vF5lSglISAwSGA4CHayFkpZi9E3+hA80uxxbe21KCCgxBRVQjMFBmCjlyhekmx+0T2iPaIYaspL92xzBLj5RcuqHFD0Jad10z1g5D3UH4r5tyy0iGIhmvCmWmYQQiWWUtQWUKG8BUqlnsohyS7ju5mZHEx4ToiRtBf61p3SWekYTEOR7GZqkk7hGSixN8jGL9FdmO80iwcDIAqBYmlIAtld7jxiwyccpYUJK1GWTuqVMK1J3Q4Dk3BLuBrna6stAAAGkDpyQw22q0zbOttCOBAgRdBQgQIEcuTbbWCTPkFBSDMQHkqYOlT89Dkf6RZurDHJl4OiaRLWZizSos2Qa6jqCGcNlEFBycMtW7LKCSzIW4BYNZTEZaEDIMrSKvuWYRoisIJzWibaxKfRp5rDCTNvUG9mrW4jFejGBC/Wkukd1lCkqfgAAwvkM4lMFj/WTJUsywtKlCY5CmZRTZLKdrixAsCSYfSJIQkJSGSAwH/Hz84ineWsIA1V52Wdqu4ECBF0uhAgQI5cuZsoKSUqDpUGIORBinbU2aZCiCApBBpURnwC94AKFhzi5wS0Ahjkf0/jBGPLNFNgdVo8rbEoplzDMQlMxAWlykEggHj/EzCKB1sTxPVhpMolZJmElB3QWQN40nR9RbjEJtDFy0zKZqUkqSKO8oILm6EgboJABBfxaJQkngBkAMgHdhYWyLDgHdnCMILZMVtE5I0Bmuqa7NwAlSwkXOpdyT4nSHUCBDZJOZSaMQUGIKIUIzBQZhHF4js0FZ0/No5SBfIJUmOBOllACgFBSg+tiX3nSQzXbkIarwClUrExVLAEpzCrk3Y0qewsHBDFTsHknDASpgCSo7qRUCVUkoCgxLgVCoh/EwvI+4yT0UWC5KEyfKCV0S0pSFFLJCbG92SkB2uCCfEtAQsEAguOP9eMdYrBoMuWUgJdwWIGYUplFDAiq9hmQYYjDLCypSyEgGpzYZWUUglSyWIZzbuiOjfkulixWKewI4lTAQ/h94f6ER3DCRItkUIECBHKEIY43FtVQoBQG8SLU+Pj9fB0sSFTqkIUHBSQl2JSFOaQbFRIFjYAHPKI2UhlBCqiARUkkkBTEAHIuwOYA4C0AfIHNNk/FCWuBKPB7TrmKT2oT8BKGqZ7d4AL/hNtM7ROYfGVJdRYuQSQwcWIH5aWiFGETdwmks17vwYWGhpz4wx2ZgFTCDKdwEqepkBi4qU+VmAZzcB4ox2ZIRpo8YF1cIEMsJiskk2ukFmSSHcC7lgMz/AFh80MNcHC4Wc+MsNiigQIEWQ0ITxKgBf9HR+TiOlzAGHH5efK0R68IuW1Sjc1BlHPWljvAOzkkiztlA3PtkE1FCTZx0Xc3aCkgu7jNgWzAsCnPxbQQ6G0Ks11pGtgAdQz1VaMQ9obT5CUpkMEOHDKqvcBwE72d/rC218IlU20upVIA3UkklwwLZm1g1gdA8ABzTrmXBaUsiYDlqH8uMdQwlOhdCloUVHdAVowzJJqXYkAZjMndh5JnBQceHMeI0PKGGPxrPmh4tKCCgxBRdAXRSbljSMzoH43eIvaOFUtQNW62QJCgC295vS9iLtm8SyZoSFEksLnUZfWIWXiZqbJBUUUuxAuBfW1k5Z1KZrQBz7khOxRgAOQwyzKWVpKigiqjMKYPShrOxJAIYhx7oAdbRxQpUiWS6gCmm4SlksHNKb8CamsQGBjn9oTKwFy0qBYFNyC5DWNibXBNj4XS2T2ZxUkqnLE2qZTKZXrAVKuohudze3lACbZpq+LJL4HaUtEvfqPZJJXUCA3dBYFQpNRelT2AYBRMRc+evELddkZ9m1LA6KZmUQ26MkkaqMLYDEIEyWUT1YkdqSaqmSWahlAi7s1haO9n7SmSwZZRQElSWQ6w4Ksimx7rOcz4h5Fr3U3tknWzkhVSlKPaAgbxG8ALMBYulQvnbkYeg/r+vnEIcSVK3pZSakF7jOol+LlI8eMTEucVMaqrG7uL0n84Mx+dkrLELYhsXRPInkM+ENNrS1KlqQg0qUDfIhgVG2bsLfowvi+4rwMVSfj1IJIBfeSNEghJBdtBWDf73iZXlpwhVp4Q8Yj2roKLk0rbMMFEp1Symd0sLnNlAu7w7xeLE+W80MZZCSUOoqsFDsWuQRch7NfmSEK7MOod0hnvYBnY2d/GIwlJkSxMdt91pBNyVDJmqsBbRJ5QsHXNxktEtytqu5UmXUs04hIUQQ9wBwLMWd/B2Ys5kNp7RIJkJSaUBNTEgqKr0oa5cOCq9nbMOwxvZFMh1rFNNDJ72Q3uGQ+/KFUy1U4cgpB30gEbxFlchSCXF9Wa0RixD7+9inDgcj2cPWJSpHeWkglKgiob1wwBskgDR7uItcldQJTcC+emerF7s2cQWNWoBCiRurSq5AyU9wVHMePGG+zZpTMQkhnUSAHYJcgMTn3I5szhmAhPga8WJ9as8FVBw3xaizB8wR9fwh5zrBZkMYebFMMVJVUoLN1FwMxS1mtY2J5EpvazvZ+IINBSClZAKXZnFlAXZDubXQX0IjjZuMWWpFmpzdt0F1Nm6rP8AWDn4iYpbLSCChVgpQUTTemzkionPJ+cJPzWqzIWCQxMuWopTemWVXCwEr8DQogOXct4DOFlYkhBICUlSqSosSAxIKmd07qjYbxYMI62GqUTMQO07TsVdpdFLboIRq9xna5hnhVIKXk1oQELBUqklNqi5FmVSABxAtEE3uCpDQ3MIpOyZi0uErIIzUk/NQJFyq5vwDhhEnhVgpQlmVcUsEpAKlHwswvc3veG8hM/sxvX/AJjAi1qQkkF6tT+XODlrQalupKS7uwBUyXD3qJKraCrjawdbTYquaHjlbVKLlsWcFtRAgLW5fw8IEOMN2glZMrQ15ATDaGGmLdKFhCSCFEglX+nIOOcMMWilae0UQk+9UlsiaVOLGoJAJySQ+VpwxGbZQ3ZrNVAVv0h1UlJAOuRPi0Vc0ahFilOTSmOHl7qp6pqmSVOHNSSPiYd4BNTJzsMrxzKxqXE4kypgyrQFAOfjNg4UolIJVctmWQwiSipWGJTLRuspFSQXckvvFnDOzObkWgSMMiWneCglLggvcvcKLM+twLjSA4bpy+aUTtCVJUaCsBWcxCEoABsVsxJVkXS7DTNlp8lUgmg2LhKTdQa1w2QOanOYdnhCbh+6tKQSlNQK3pBDKfIcC/AX0hNGFCp6jipjpKN2lwzKYoa9KGdQcCohzk0RYAXKnbYaqQlpU6w6K1IKUlgz8gnIuQCTfPR4kNnyFISUrY5MUuxsBcG4yEM9gYGlJWoXJISbg0ZAkfERnEtB2sGqTlmJu1JYmVUhSRmQQIhZ+wQlBC1FQN1Zixaop/iDApJ4KFnifjmbLCgQcj+nHOJcwE32qkcxYLbFSBs5LiWrEMKC7AE1C1ICWfMKcnu3DuIVxM+XIHZJropqrBSQ6st1QdRJSCUuMsho4xGHQiWoEH0hAUkKO6KlLtZqSgpUb5uSx0iKm4aaoo7VNQlkpLINVwVCo82yt71s4Xtt2LUDr2BP2U5nT5dJ9dW3upSiw4JLAvn3QANSIWly5WIl1rV2aklqnK7C4pNQBcEcLgOQ8GvCFSUgBZsAEhKzZiXyYW1/BojUYackJkgpCgK0i13L6OHKvoHtnQAnT6ohLWi5P2E/weGC6iqbUiWdwOAJlJNi+YLBgcw4zysJ2OFTROK1VgjQMQDw4XLGI/A7OStaCAWBBXUS5AAUAp7VVgGoWsbXixwaNjTnZJVE72nCChDeeldSaWASQp7vzCRk7ZEw4gQZzQ7VIseWG4UTPCpT0mkXNgGUXDUvxCstChQ1EdS5RoE4zDOJSCKWTSTZmIcnepy1NuK20JTlNRPZGqsC9yLHIkAtduAyziNRLKSsSJhEkgS1JUEqHdZXeLjMsSOOYEKvab4FqxPDmh2xKSdobzqM4ZAmU6knN+zKbUu2gIYs7wrhcX6ygJ76hurKipYKgKkFVgEnQ3a9nYLjDNKTLpZSbFLKBGjkWL/LPSC2gDUlSSUlFwUkPU4AdOR7xzzcRS1zl92RLgBNtpy5QUEAmo95lLKQTkk3seVy17ZFxs6WgpKU3TrwfiwLORTp8Rhls+QUTDMMsz0qYb5SWUSXG9befMCoAaAxLbOwvZy0o1Gbl/J+Ay8oNGLm3YlZ34G5bUtJkhNg7O9zBx2IKGVmkk5lGYIh4MiA0coUdjNk1GpDBTEXBYvxKSDxzfPzhp6apLIXUaW3rklIAFJUAElre6Msy8TZTDY7Llm5R9fzij2k6JmKUDnKIUqbNJMtJYkj1iwHNr00mlAIZknUuouxksLssJDE6mw3bXsSGKs7k58IcS8AkFwC4vmfzhZo5rbarpJb80oQINoDRdLIoEG0Bo5ck50gLBSQCCGNgbecVrFYGZhVdohTpVSks9TBzvJZVRBCSC7i8WloRxGEStq0hTZOPOKObcZI8UuA56KrL2qKSBKqUSVFwrs3JDFgCVNcAG1yYlNibMV7aYt1qANnIF9CbAEBAZvdA0aH37Hlfuk66X+Yh1KkhIZIYcAIGyMg5o0k7S2zLhFJkhAZIYZ+JOZPPnHcG0BoOkySdUUCDaA0coREQ0xeBqNQICmIcpBcG7Ktfnxh40AiIIB1V2vc3RRqFTEhLp7QJG6AoNulkglbZcdbWzhCbgVTSHVSkE7oDnJnUXNZDa2clhEn6Ingfmr847EocMvOFxE6904almG2f0RJlAF7k8SSfIDIBrWjuDaA0MgWyCRJJzK7w6XWkZ7yfqIEcpJBBDuCGMCOUL//2Q=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2060" name="Picture 12" descr="http://nationalpride.wordpress.com/files/2009/10/image172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215338" y="4969608"/>
            <a:ext cx="857224" cy="1745540"/>
          </a:xfrm>
          <a:prstGeom prst="rect">
            <a:avLst/>
          </a:prstGeom>
          <a:noFill/>
        </p:spPr>
      </p:pic>
      <p:pic>
        <p:nvPicPr>
          <p:cNvPr id="2062" name="Picture 14" descr="http://www.iefimerida.gr/sites/default/files/imagecache/node_image660/medals-sochi.jpg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872304" y="3571876"/>
            <a:ext cx="2200290" cy="1000132"/>
          </a:xfrm>
          <a:prstGeom prst="rect">
            <a:avLst/>
          </a:prstGeom>
          <a:noFill/>
        </p:spPr>
      </p:pic>
      <p:pic>
        <p:nvPicPr>
          <p:cNvPr id="2064" name="Picture 16" descr="https://encrypted-tbn2.gstatic.com/images?q=tbn:ANd9GcT5a1_xk63QbuemgXzv30ysgfDYuWUcDFtwMVR2dLnM1JGxxO7p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215074" y="5143512"/>
            <a:ext cx="1571636" cy="1387512"/>
          </a:xfrm>
          <a:prstGeom prst="rect">
            <a:avLst/>
          </a:prstGeom>
          <a:noFill/>
        </p:spPr>
      </p:pic>
      <p:pic>
        <p:nvPicPr>
          <p:cNvPr id="2066" name="Picture 18" descr="http://blogs.sch.gr/ndimitriou/files/2014/01/royalty-free-student-clipart-illustration-71457.jpg">
            <a:hlinkClick r:id="rId12"/>
          </p:cNvPr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429256" y="3429000"/>
            <a:ext cx="1495654" cy="1571636"/>
          </a:xfrm>
          <a:prstGeom prst="rect">
            <a:avLst/>
          </a:prstGeom>
          <a:noFill/>
        </p:spPr>
      </p:pic>
      <p:sp>
        <p:nvSpPr>
          <p:cNvPr id="12" name="11 - TextBox"/>
          <p:cNvSpPr txBox="1"/>
          <p:nvPr/>
        </p:nvSpPr>
        <p:spPr>
          <a:xfrm>
            <a:off x="214282" y="214290"/>
            <a:ext cx="6858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chemeClr val="accent5">
                    <a:lumMod val="50000"/>
                  </a:schemeClr>
                </a:solidFill>
              </a:rPr>
              <a:t>Ο κοινωνικός έλεγχος περιλαμβάνει:</a:t>
            </a:r>
            <a:endParaRPr lang="el-GR" sz="3200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Έλλειψη"/>
          <p:cNvSpPr/>
          <p:nvPr/>
        </p:nvSpPr>
        <p:spPr>
          <a:xfrm>
            <a:off x="5000628" y="500042"/>
            <a:ext cx="3286148" cy="1571636"/>
          </a:xfrm>
          <a:prstGeom prst="ellipse">
            <a:avLst/>
          </a:prstGeom>
          <a:blipFill>
            <a:blip r:embed="rId2" cstate="print"/>
            <a:tile tx="0" ty="0" sx="100000" sy="100000" flip="none" algn="tl"/>
          </a:blip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b="1" dirty="0" smtClean="0">
                <a:solidFill>
                  <a:schemeClr val="bg2">
                    <a:lumMod val="10000"/>
                  </a:schemeClr>
                </a:solidFill>
              </a:rPr>
              <a:t>Κοινωνική προσαρμογή</a:t>
            </a:r>
          </a:p>
        </p:txBody>
      </p:sp>
      <p:sp>
        <p:nvSpPr>
          <p:cNvPr id="4" name="3 - Έλλειψη"/>
          <p:cNvSpPr/>
          <p:nvPr/>
        </p:nvSpPr>
        <p:spPr>
          <a:xfrm>
            <a:off x="5000628" y="2357430"/>
            <a:ext cx="3286148" cy="1571636"/>
          </a:xfrm>
          <a:prstGeom prst="ellipse">
            <a:avLst/>
          </a:prstGeom>
          <a:blipFill>
            <a:blip r:embed="rId2" cstate="print"/>
            <a:tile tx="0" ty="0" sx="100000" sy="100000" flip="none" algn="tl"/>
          </a:blip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b="1" dirty="0" smtClean="0">
                <a:solidFill>
                  <a:schemeClr val="bg2">
                    <a:lumMod val="10000"/>
                  </a:schemeClr>
                </a:solidFill>
              </a:rPr>
              <a:t>Ενσωμάτωση</a:t>
            </a:r>
          </a:p>
        </p:txBody>
      </p:sp>
      <p:sp>
        <p:nvSpPr>
          <p:cNvPr id="5" name="4 - Έλλειψη"/>
          <p:cNvSpPr/>
          <p:nvPr/>
        </p:nvSpPr>
        <p:spPr>
          <a:xfrm>
            <a:off x="5072066" y="4286256"/>
            <a:ext cx="3286148" cy="1571636"/>
          </a:xfrm>
          <a:prstGeom prst="ellipse">
            <a:avLst/>
          </a:prstGeom>
          <a:blipFill>
            <a:blip r:embed="rId2" cstate="print"/>
            <a:tile tx="0" ty="0" sx="100000" sy="100000" flip="none" algn="tl"/>
          </a:blip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b="1" dirty="0" smtClean="0">
                <a:solidFill>
                  <a:schemeClr val="bg2">
                    <a:lumMod val="10000"/>
                  </a:schemeClr>
                </a:solidFill>
              </a:rPr>
              <a:t>Ένταξη</a:t>
            </a:r>
            <a:endParaRPr lang="el-GR" sz="28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6" name="5 - Στρογγυλεμένο ορθογώνιο"/>
          <p:cNvSpPr/>
          <p:nvPr/>
        </p:nvSpPr>
        <p:spPr>
          <a:xfrm>
            <a:off x="1428728" y="2643182"/>
            <a:ext cx="2357454" cy="1857388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b="1" dirty="0" smtClean="0">
                <a:solidFill>
                  <a:schemeClr val="bg2">
                    <a:lumMod val="10000"/>
                  </a:schemeClr>
                </a:solidFill>
              </a:rPr>
              <a:t>Ο όρος κοινωνικός έλεγχος</a:t>
            </a:r>
            <a:endParaRPr lang="el-GR" sz="28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4071934" y="285728"/>
            <a:ext cx="357190" cy="6572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 </a:t>
            </a:r>
            <a:r>
              <a:rPr lang="el-GR" sz="2800" b="1" dirty="0" smtClean="0">
                <a:solidFill>
                  <a:srgbClr val="C00000"/>
                </a:solidFill>
              </a:rPr>
              <a:t>Αντικαθίσταται</a:t>
            </a:r>
            <a:endParaRPr lang="el-GR" sz="2800" b="1" dirty="0">
              <a:solidFill>
                <a:srgbClr val="C00000"/>
              </a:solidFill>
            </a:endParaRPr>
          </a:p>
        </p:txBody>
      </p:sp>
      <p:cxnSp>
        <p:nvCxnSpPr>
          <p:cNvPr id="11" name="10 - Ευθύγραμμο βέλος σύνδεσης"/>
          <p:cNvCxnSpPr/>
          <p:nvPr/>
        </p:nvCxnSpPr>
        <p:spPr>
          <a:xfrm flipV="1">
            <a:off x="4429124" y="1500174"/>
            <a:ext cx="500066" cy="42862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- Ευθύγραμμο βέλος σύνδεσης"/>
          <p:cNvCxnSpPr/>
          <p:nvPr/>
        </p:nvCxnSpPr>
        <p:spPr>
          <a:xfrm>
            <a:off x="4500562" y="3143248"/>
            <a:ext cx="357190" cy="158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- Ευθύγραμμο βέλος σύνδεσης"/>
          <p:cNvCxnSpPr/>
          <p:nvPr/>
        </p:nvCxnSpPr>
        <p:spPr>
          <a:xfrm>
            <a:off x="4429124" y="4429132"/>
            <a:ext cx="571504" cy="42862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96908"/>
          </a:xfrm>
        </p:spPr>
        <p:txBody>
          <a:bodyPr/>
          <a:lstStyle/>
          <a:p>
            <a:r>
              <a:rPr lang="el-GR" sz="4400" b="1" dirty="0" smtClean="0">
                <a:effectLst/>
              </a:rPr>
              <a:t>Κοινωνικός έλεγχος:</a:t>
            </a:r>
            <a:endParaRPr lang="el-GR" dirty="0">
              <a:effectLst/>
            </a:endParaRPr>
          </a:p>
        </p:txBody>
      </p:sp>
      <p:sp>
        <p:nvSpPr>
          <p:cNvPr id="4" name="3 - Θέση περιεχομένου"/>
          <p:cNvSpPr>
            <a:spLocks noGrp="1"/>
          </p:cNvSpPr>
          <p:nvPr>
            <p:ph idx="1"/>
          </p:nvPr>
        </p:nvSpPr>
        <p:spPr>
          <a:xfrm>
            <a:off x="1142976" y="1142984"/>
            <a:ext cx="5500726" cy="5105416"/>
          </a:xfrm>
        </p:spPr>
        <p:txBody>
          <a:bodyPr>
            <a:normAutofit fontScale="92500" lnSpcReduction="10000"/>
          </a:bodyPr>
          <a:lstStyle/>
          <a:p>
            <a:r>
              <a:rPr lang="el-GR" sz="2400" b="1" dirty="0" smtClean="0"/>
              <a:t>Είναι</a:t>
            </a:r>
            <a:r>
              <a:rPr lang="el-GR" sz="2400" dirty="0" smtClean="0"/>
              <a:t> το σύνολο των μηχανισμών που χρησιμοποιεί μια κοινωνία για να γίνουν αποδεκτές οι αξίες της και να εφαρμοστούν οι κανόνες της από τα μέλη της</a:t>
            </a:r>
            <a:r>
              <a:rPr lang="el-GR" sz="2400" dirty="0" smtClean="0"/>
              <a:t>. (Καθιερώθηκε το Μεσοπόλεμο)</a:t>
            </a:r>
            <a:endParaRPr lang="el-GR" sz="2400" dirty="0" smtClean="0"/>
          </a:p>
          <a:p>
            <a:r>
              <a:rPr lang="el-GR" sz="2400" b="1" dirty="0" smtClean="0"/>
              <a:t>Ασκείται</a:t>
            </a:r>
            <a:r>
              <a:rPr lang="el-GR" sz="2400" dirty="0" smtClean="0"/>
              <a:t> όταν δεν έχουν </a:t>
            </a:r>
            <a:r>
              <a:rPr lang="el-GR" sz="2400" dirty="0" err="1" smtClean="0"/>
              <a:t>εσωτερικευτεί</a:t>
            </a:r>
            <a:r>
              <a:rPr lang="el-GR" sz="2400" dirty="0" smtClean="0"/>
              <a:t> αποτελεσματικά από τα άτομα οι αξίες και οι κανόνες συμπεριφοράς και υπάρχουν αποκλίσεις.</a:t>
            </a:r>
          </a:p>
          <a:p>
            <a:r>
              <a:rPr lang="el-GR" sz="2400" b="1" dirty="0" smtClean="0"/>
              <a:t>Ο στόχος </a:t>
            </a:r>
            <a:r>
              <a:rPr lang="el-GR" sz="2400" dirty="0" smtClean="0"/>
              <a:t>του είναι η εξασφάλιση της τήρησης των κανόνων και των αξιών και η αποτροπή της παραβίασής τους από τους πολίτες.</a:t>
            </a:r>
          </a:p>
          <a:p>
            <a:r>
              <a:rPr lang="el-GR" sz="2400" dirty="0" smtClean="0"/>
              <a:t>Λειτουργεί είτε </a:t>
            </a:r>
            <a:r>
              <a:rPr lang="el-GR" sz="2400" b="1" dirty="0" smtClean="0"/>
              <a:t>προληπτικά</a:t>
            </a:r>
            <a:r>
              <a:rPr lang="el-GR" sz="2400" dirty="0" smtClean="0"/>
              <a:t> είτε </a:t>
            </a:r>
            <a:r>
              <a:rPr lang="el-GR" sz="2400" b="1" dirty="0" smtClean="0"/>
              <a:t>κατασταλτικά</a:t>
            </a:r>
            <a:r>
              <a:rPr lang="el-GR" sz="2800" b="1" dirty="0" smtClean="0"/>
              <a:t>.</a:t>
            </a:r>
            <a:endParaRPr lang="el-GR" sz="28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15140" y="4372666"/>
            <a:ext cx="2267495" cy="2199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15206" y="1714488"/>
            <a:ext cx="1647825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idx="4294967295"/>
          </p:nvPr>
        </p:nvSpPr>
        <p:spPr>
          <a:xfrm>
            <a:off x="1000100" y="0"/>
            <a:ext cx="8143900" cy="1214422"/>
          </a:xfrm>
        </p:spPr>
        <p:txBody>
          <a:bodyPr>
            <a:normAutofit fontScale="90000"/>
          </a:bodyPr>
          <a:lstStyle/>
          <a:p>
            <a:r>
              <a:rPr lang="el-GR" b="1" dirty="0" smtClean="0">
                <a:effectLst/>
              </a:rPr>
              <a:t>Σχέση κοινωνικού ελέγχου με την κοινωνικοποίηση:</a:t>
            </a:r>
            <a:endParaRPr lang="el-GR" b="1" dirty="0">
              <a:effectLst/>
            </a:endParaRPr>
          </a:p>
        </p:txBody>
      </p:sp>
      <p:sp>
        <p:nvSpPr>
          <p:cNvPr id="4" name="3 - Δεξιό βέλος"/>
          <p:cNvSpPr/>
          <p:nvPr/>
        </p:nvSpPr>
        <p:spPr>
          <a:xfrm>
            <a:off x="214282" y="3929066"/>
            <a:ext cx="3786214" cy="22145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4 - Αριστερό βέλος"/>
          <p:cNvSpPr/>
          <p:nvPr/>
        </p:nvSpPr>
        <p:spPr>
          <a:xfrm>
            <a:off x="4929190" y="3929066"/>
            <a:ext cx="3929090" cy="221457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5 - TextBox"/>
          <p:cNvSpPr txBox="1"/>
          <p:nvPr/>
        </p:nvSpPr>
        <p:spPr>
          <a:xfrm>
            <a:off x="285720" y="4500570"/>
            <a:ext cx="30003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chemeClr val="bg1"/>
                </a:solidFill>
              </a:rPr>
              <a:t>Η κοινωνικοποίηση μεταδίδει πρότυπα συμπεριφοράς</a:t>
            </a:r>
            <a:endParaRPr lang="el-GR" sz="2000" b="1" dirty="0">
              <a:solidFill>
                <a:schemeClr val="bg1"/>
              </a:solidFill>
            </a:endParaRPr>
          </a:p>
        </p:txBody>
      </p:sp>
      <p:sp>
        <p:nvSpPr>
          <p:cNvPr id="8" name="7 - TextBox"/>
          <p:cNvSpPr txBox="1"/>
          <p:nvPr/>
        </p:nvSpPr>
        <p:spPr>
          <a:xfrm>
            <a:off x="5286380" y="4429132"/>
            <a:ext cx="38576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1"/>
                </a:solidFill>
              </a:rPr>
              <a:t>Ο κοινωνικός έλεγχος διασφαλίζει τη συμμόρφωση με αυτά τα πρότυπα συμπεριφοράς</a:t>
            </a:r>
            <a:endParaRPr lang="el-GR" b="1" dirty="0">
              <a:solidFill>
                <a:schemeClr val="bg1"/>
              </a:solidFill>
            </a:endParaRPr>
          </a:p>
        </p:txBody>
      </p:sp>
      <p:sp>
        <p:nvSpPr>
          <p:cNvPr id="9" name="8 - Έλλειψη"/>
          <p:cNvSpPr/>
          <p:nvPr/>
        </p:nvSpPr>
        <p:spPr>
          <a:xfrm>
            <a:off x="2714612" y="2357430"/>
            <a:ext cx="3429024" cy="16430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9 - TextBox"/>
          <p:cNvSpPr txBox="1"/>
          <p:nvPr/>
        </p:nvSpPr>
        <p:spPr>
          <a:xfrm>
            <a:off x="3143240" y="2500306"/>
            <a:ext cx="29289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chemeClr val="bg1"/>
                </a:solidFill>
              </a:rPr>
              <a:t>Η κοινωνικοποίηση και ο κοινωνικός έλεγχος δρουν συμπληρωματικά</a:t>
            </a:r>
            <a:endParaRPr lang="el-GR" sz="2000" b="1" dirty="0">
              <a:solidFill>
                <a:schemeClr val="bg1"/>
              </a:solidFill>
            </a:endParaRPr>
          </a:p>
        </p:txBody>
      </p:sp>
      <p:pic>
        <p:nvPicPr>
          <p:cNvPr id="11266" name="Picture 2" descr="http://images.clipartlogo.com/files/ss/thumb/858/85838350/cartoon-stick-man-with-thought_small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00496" y="4143380"/>
            <a:ext cx="1000132" cy="13573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274320"/>
            <a:ext cx="5565284" cy="5869324"/>
          </a:xfrm>
        </p:spPr>
        <p:txBody>
          <a:bodyPr>
            <a:normAutofit fontScale="90000"/>
          </a:bodyPr>
          <a:lstStyle/>
          <a:p>
            <a:r>
              <a:rPr lang="el-GR" sz="4400" b="1" dirty="0" smtClean="0">
                <a:effectLst/>
              </a:rPr>
              <a:t>Μορφές κοινωνικού ελέγχου:</a:t>
            </a:r>
            <a:r>
              <a:rPr lang="el-GR" sz="4400" b="1" dirty="0" smtClean="0"/>
              <a:t/>
            </a:r>
            <a:br>
              <a:rPr lang="el-GR" sz="4400" b="1" dirty="0" smtClean="0"/>
            </a:br>
            <a:r>
              <a:rPr lang="el-GR" sz="4400" b="1" dirty="0" smtClean="0"/>
              <a:t/>
            </a:r>
            <a:br>
              <a:rPr lang="el-GR" sz="4400" b="1" dirty="0" smtClean="0"/>
            </a:br>
            <a:r>
              <a:rPr lang="el-GR" b="1" dirty="0" smtClean="0">
                <a:effectLst/>
              </a:rPr>
              <a:t>1. Τυπικός</a:t>
            </a:r>
            <a:br>
              <a:rPr lang="el-GR" b="1" dirty="0" smtClean="0">
                <a:effectLst/>
              </a:rPr>
            </a:br>
            <a:r>
              <a:rPr lang="el-GR" b="1" dirty="0" smtClean="0">
                <a:effectLst/>
              </a:rPr>
              <a:t> </a:t>
            </a:r>
            <a:br>
              <a:rPr lang="el-GR" b="1" dirty="0" smtClean="0">
                <a:effectLst/>
              </a:rPr>
            </a:br>
            <a:r>
              <a:rPr lang="el-GR" b="1" dirty="0" smtClean="0">
                <a:effectLst/>
              </a:rPr>
              <a:t/>
            </a:r>
            <a:br>
              <a:rPr lang="el-GR" b="1" dirty="0" smtClean="0">
                <a:effectLst/>
              </a:rPr>
            </a:br>
            <a:r>
              <a:rPr lang="el-GR" b="1" dirty="0" smtClean="0">
                <a:effectLst/>
              </a:rPr>
              <a:t>2. Άτυπος</a:t>
            </a:r>
            <a:br>
              <a:rPr lang="el-GR" b="1" dirty="0" smtClean="0">
                <a:effectLst/>
              </a:rPr>
            </a:br>
            <a:r>
              <a:rPr lang="el-GR" b="1" dirty="0" smtClean="0">
                <a:effectLst/>
              </a:rPr>
              <a:t/>
            </a:r>
            <a:br>
              <a:rPr lang="el-GR" b="1" dirty="0" smtClean="0">
                <a:effectLst/>
              </a:rPr>
            </a:br>
            <a:r>
              <a:rPr lang="el-GR" b="1" dirty="0" smtClean="0">
                <a:effectLst/>
              </a:rPr>
              <a:t/>
            </a:r>
            <a:br>
              <a:rPr lang="el-GR" b="1" dirty="0" smtClean="0">
                <a:effectLst/>
              </a:rPr>
            </a:br>
            <a:r>
              <a:rPr lang="el-GR" b="1" dirty="0" smtClean="0">
                <a:effectLst/>
              </a:rPr>
              <a:t>3. Αυτοέλεγχος</a:t>
            </a:r>
            <a:endParaRPr lang="el-GR" b="1" dirty="0">
              <a:effectLst/>
            </a:endParaRPr>
          </a:p>
        </p:txBody>
      </p:sp>
      <p:pic>
        <p:nvPicPr>
          <p:cNvPr id="5122" name="Picture 2" descr="https://encrypted-tbn2.gstatic.com/images?q=tbn:ANd9GcQueQUqi4kF3XKofE2tBg8Tc9fgVJ7cHCkOM9TAI0-P2Ww7NcJ_-w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1500174"/>
            <a:ext cx="2208085" cy="1714513"/>
          </a:xfrm>
          <a:prstGeom prst="rect">
            <a:avLst/>
          </a:prstGeom>
          <a:noFill/>
        </p:spPr>
      </p:pic>
      <p:pic>
        <p:nvPicPr>
          <p:cNvPr id="5124" name="Picture 4" descr="https://encrypted-tbn1.gstatic.com/images?q=tbn:ANd9GcSJcsFUidkQjXX566ABeVJy78WjuC95QSjyVYyFeGadHeBIGJti1A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86314" y="3286124"/>
            <a:ext cx="2286016" cy="1537619"/>
          </a:xfrm>
          <a:prstGeom prst="rect">
            <a:avLst/>
          </a:prstGeom>
          <a:noFill/>
        </p:spPr>
      </p:pic>
      <p:pic>
        <p:nvPicPr>
          <p:cNvPr id="5126" name="Picture 6" descr="http://sciencearchives.files.wordpress.com/2013/11/morallyintelligentchild.jpg?w=363&amp;h=363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786314" y="4929173"/>
            <a:ext cx="1928826" cy="19288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68346"/>
          </a:xfrm>
        </p:spPr>
        <p:txBody>
          <a:bodyPr/>
          <a:lstStyle/>
          <a:p>
            <a:r>
              <a:rPr lang="el-GR" sz="4400" b="1" dirty="0" smtClean="0">
                <a:effectLst/>
              </a:rPr>
              <a:t>Τυπικός κοινωνικός έλεγχος:</a:t>
            </a:r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idx="1"/>
          </p:nvPr>
        </p:nvSpPr>
        <p:spPr>
          <a:xfrm>
            <a:off x="1142976" y="1214422"/>
            <a:ext cx="6143668" cy="5033978"/>
          </a:xfrm>
        </p:spPr>
        <p:txBody>
          <a:bodyPr>
            <a:normAutofit lnSpcReduction="10000"/>
          </a:bodyPr>
          <a:lstStyle/>
          <a:p>
            <a:r>
              <a:rPr lang="el-GR" sz="2800" dirty="0" smtClean="0"/>
              <a:t>Είναι ο θεσμοθετημένος έλεγχος</a:t>
            </a:r>
          </a:p>
          <a:p>
            <a:r>
              <a:rPr lang="el-GR" sz="2800" dirty="0" smtClean="0"/>
              <a:t>Ασκείται από το κράτος και τα εντεταλμένα όργανά του (αστυνομία, δικαστήρια)</a:t>
            </a:r>
          </a:p>
          <a:p>
            <a:r>
              <a:rPr lang="el-GR" sz="2800" dirty="0" smtClean="0"/>
              <a:t>Ορίζονται ποινές με νόμο</a:t>
            </a:r>
          </a:p>
          <a:p>
            <a:r>
              <a:rPr lang="el-GR" sz="2800" dirty="0" smtClean="0"/>
              <a:t>Ταυτίζεται με την </a:t>
            </a:r>
            <a:r>
              <a:rPr lang="el-GR" sz="2800" b="1" dirty="0" smtClean="0"/>
              <a:t>καταστολή</a:t>
            </a:r>
            <a:r>
              <a:rPr lang="el-GR" sz="2800" dirty="0" smtClean="0"/>
              <a:t> και την τιμωρία</a:t>
            </a:r>
          </a:p>
          <a:p>
            <a:r>
              <a:rPr lang="el-GR" sz="2800" dirty="0" smtClean="0"/>
              <a:t>Εφαρμόζεται σε περιπτώσεις παραβίασης θεμελιωδών αξιών και κανόνων της κοινωνικής</a:t>
            </a:r>
            <a:br>
              <a:rPr lang="el-GR" sz="2800" dirty="0" smtClean="0"/>
            </a:br>
            <a:r>
              <a:rPr lang="el-GR" sz="2800" dirty="0" smtClean="0"/>
              <a:t>ζωής (π.χ. αφαίρεση ανθρώπινης ζωής, κλοπή…..)</a:t>
            </a:r>
          </a:p>
          <a:p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  <p:pic>
        <p:nvPicPr>
          <p:cNvPr id="5" name="Picture 2" descr="https://encrypted-tbn1.gstatic.com/images?q=tbn:ANd9GcSQXROKtuRNnFMU8S89vEr6wjA8eS8YbrPpCj_EGGamOKNjMXPHyw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1285860"/>
            <a:ext cx="1752600" cy="2609851"/>
          </a:xfrm>
          <a:prstGeom prst="rect">
            <a:avLst/>
          </a:prstGeom>
          <a:noFill/>
        </p:spPr>
      </p:pic>
      <p:pic>
        <p:nvPicPr>
          <p:cNvPr id="6" name="Picture 6" descr="https://encrypted-tbn3.gstatic.com/images?q=tbn:ANd9GcTq2enPcfi6-kGDdCDl4pR5_-JxQEviJL0zr1ep0Xb1AzIJAHS25Q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60214" y="5429264"/>
            <a:ext cx="2512348" cy="13718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b="1" dirty="0" smtClean="0">
                <a:effectLst/>
              </a:rPr>
              <a:t>Άτυπος κοινωνικός έλεγχος:</a:t>
            </a:r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idx="1"/>
          </p:nvPr>
        </p:nvSpPr>
        <p:spPr>
          <a:xfrm>
            <a:off x="1142976" y="1447800"/>
            <a:ext cx="5643602" cy="4800600"/>
          </a:xfrm>
        </p:spPr>
        <p:txBody>
          <a:bodyPr>
            <a:normAutofit fontScale="92500" lnSpcReduction="10000"/>
          </a:bodyPr>
          <a:lstStyle/>
          <a:p>
            <a:r>
              <a:rPr lang="el-GR" sz="2800" dirty="0" smtClean="0"/>
              <a:t>Είναι ο μη θεσμοθετημένος έλεγχος.</a:t>
            </a:r>
          </a:p>
          <a:p>
            <a:r>
              <a:rPr lang="el-GR" sz="2800" dirty="0" smtClean="0"/>
              <a:t>Ασκείται όταν κάποιος αποκλίνει από τα πρότυπα συμπεριφοράς της ομάδας</a:t>
            </a:r>
          </a:p>
          <a:p>
            <a:r>
              <a:rPr lang="el-GR" sz="2800" dirty="0" smtClean="0"/>
              <a:t>Μπορεί να είναι: Τα σχόλια των συγγενών, η κριτική των συμμαθητών, οι μορφασμοί και οι χειρονομίες (επιδοκιμασία ή αποδοκιμασία).</a:t>
            </a:r>
          </a:p>
          <a:p>
            <a:r>
              <a:rPr lang="el-GR" sz="2800" dirty="0" smtClean="0"/>
              <a:t>Εφαρμόζεται  στις περιπτώσεις παραβίασης λιγότερο θεμελιωδών κανόνων συμπεριφοράς.</a:t>
            </a:r>
            <a:endParaRPr lang="el-GR" sz="2800" dirty="0"/>
          </a:p>
        </p:txBody>
      </p:sp>
      <p:pic>
        <p:nvPicPr>
          <p:cNvPr id="5" name="Picture 2" descr="https://encrypted-tbn0.gstatic.com/images?q=tbn:ANd9GcT8Zj29GcLNY5gHwrPfQ2zqGI15ZwdkIGkkiGyP6Xvlq36e8uxiz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29776" y="2928934"/>
            <a:ext cx="2814224" cy="1857388"/>
          </a:xfrm>
          <a:prstGeom prst="rect">
            <a:avLst/>
          </a:prstGeom>
          <a:noFill/>
        </p:spPr>
      </p:pic>
      <p:pic>
        <p:nvPicPr>
          <p:cNvPr id="6" name="Picture 4" descr="https://encrypted-tbn1.gstatic.com/images?q=tbn:ANd9GcR8jm3qEE-v1nvmpRd4rD1TwnDBx7yoADISwiNzRUN42IsW65T1F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29388" y="5109033"/>
            <a:ext cx="2643206" cy="160611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Θέση κειμένου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sz="2400" b="1" dirty="0" smtClean="0"/>
              <a:t>Τυπικός κοινωνικός έλεγχος</a:t>
            </a:r>
            <a:endParaRPr lang="el-GR" sz="2400" b="1" dirty="0"/>
          </a:p>
        </p:txBody>
      </p:sp>
      <p:sp>
        <p:nvSpPr>
          <p:cNvPr id="7" name="6 - Θέση κειμένου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l-GR" sz="2400" b="1" dirty="0" smtClean="0"/>
              <a:t>Άτυπος κοινωνικός έλεγχο</a:t>
            </a:r>
            <a:r>
              <a:rPr lang="el-GR" dirty="0" smtClean="0"/>
              <a:t>ς</a:t>
            </a:r>
            <a:endParaRPr lang="el-GR" dirty="0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2"/>
          </p:nvPr>
        </p:nvSpPr>
        <p:spPr>
          <a:xfrm>
            <a:off x="285720" y="969336"/>
            <a:ext cx="4194840" cy="4817118"/>
          </a:xfrm>
        </p:spPr>
        <p:txBody>
          <a:bodyPr>
            <a:normAutofit fontScale="92500"/>
          </a:bodyPr>
          <a:lstStyle/>
          <a:p>
            <a:r>
              <a:rPr lang="el-GR" dirty="0" smtClean="0"/>
              <a:t>Θεσμοθετημένος έλεγχος</a:t>
            </a:r>
          </a:p>
          <a:p>
            <a:r>
              <a:rPr lang="el-GR" dirty="0" smtClean="0"/>
              <a:t>Ασκείται από το επίσημο  κράτος (αστυνομία, δικαστήρια)</a:t>
            </a:r>
          </a:p>
          <a:p>
            <a:r>
              <a:rPr lang="el-GR" dirty="0" smtClean="0"/>
              <a:t>Έχει τυπική μορφή π.χ. ποινές με νόμο</a:t>
            </a:r>
          </a:p>
          <a:p>
            <a:r>
              <a:rPr lang="el-GR" dirty="0" smtClean="0"/>
              <a:t>Ταυτίζεται με την </a:t>
            </a:r>
            <a:r>
              <a:rPr lang="el-GR" b="1" dirty="0" smtClean="0"/>
              <a:t>καταστολή</a:t>
            </a:r>
            <a:r>
              <a:rPr lang="el-GR" dirty="0" smtClean="0"/>
              <a:t> και την τιμωρία</a:t>
            </a:r>
          </a:p>
          <a:p>
            <a:r>
              <a:rPr lang="el-GR" dirty="0" smtClean="0"/>
              <a:t>Εφαρμόζεται σε παραβίαση θεμελιωδών αξιών και κανόνων της κοινωνικής</a:t>
            </a:r>
            <a:br>
              <a:rPr lang="el-GR" dirty="0" smtClean="0"/>
            </a:br>
            <a:r>
              <a:rPr lang="el-GR" dirty="0" smtClean="0"/>
              <a:t>ζωής (π.χ. αφαίρεση ανθρώπινης ζωής, κλοπή…..)</a:t>
            </a:r>
          </a:p>
          <a:p>
            <a:endParaRPr lang="el-GR" dirty="0" smtClean="0"/>
          </a:p>
          <a:p>
            <a:endParaRPr lang="el-GR" dirty="0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817118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Μη θεσμοθετημένος έλεγχος</a:t>
            </a:r>
          </a:p>
          <a:p>
            <a:r>
              <a:rPr lang="el-GR" dirty="0" smtClean="0"/>
              <a:t>Ασκείται από συγγενείς, φίλους…</a:t>
            </a:r>
          </a:p>
          <a:p>
            <a:r>
              <a:rPr lang="el-GR" dirty="0" smtClean="0"/>
              <a:t>Έχει άτυπη μορφή π.χ. τα σχόλια, η κριτική , οι μορφασμοί, οι χειρονομίες (επιδοκιμασία ή αποδοκιμασία).</a:t>
            </a:r>
          </a:p>
          <a:p>
            <a:r>
              <a:rPr lang="el-GR" dirty="0" smtClean="0"/>
              <a:t>Εφαρμόζεται  σε παραβίαση λιγότερο θεμελιωδών κανόνων συμπεριφοράς</a:t>
            </a:r>
          </a:p>
          <a:p>
            <a:endParaRPr lang="el-GR" dirty="0" smtClean="0"/>
          </a:p>
          <a:p>
            <a:endParaRPr lang="el-GR" dirty="0"/>
          </a:p>
        </p:txBody>
      </p:sp>
      <p:pic>
        <p:nvPicPr>
          <p:cNvPr id="3074" name="Picture 2" descr="ÎÏÎ¿ÏÎ­Î»ÎµÏÎ¼Î± ÎµÎ¹ÎºÏÎ½Î±Ï Î³Î¹Î± ÎÎ±ÏÏÎ¿Î³Î¹Î±Î»Î¿ÏÏÎ¿Ï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4810" y="5500702"/>
            <a:ext cx="2320321" cy="13572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74034" y="0"/>
            <a:ext cx="4612610" cy="6798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25470"/>
          </a:xfrm>
        </p:spPr>
        <p:txBody>
          <a:bodyPr/>
          <a:lstStyle/>
          <a:p>
            <a:r>
              <a:rPr lang="el-GR" sz="4000" b="1" dirty="0" smtClean="0">
                <a:effectLst/>
              </a:rPr>
              <a:t>Αυτοέλεγχος:</a:t>
            </a:r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idx="1"/>
          </p:nvPr>
        </p:nvSpPr>
        <p:spPr>
          <a:xfrm>
            <a:off x="1071538" y="1214422"/>
            <a:ext cx="4357718" cy="5429288"/>
          </a:xfrm>
        </p:spPr>
        <p:txBody>
          <a:bodyPr>
            <a:normAutofit fontScale="92500" lnSpcReduction="20000"/>
          </a:bodyPr>
          <a:lstStyle/>
          <a:p>
            <a:r>
              <a:rPr lang="el-GR" dirty="0" smtClean="0"/>
              <a:t>Είναι ο εσωτερικός έλεγχος του ατόμου.</a:t>
            </a:r>
          </a:p>
          <a:p>
            <a:r>
              <a:rPr lang="el-GR" dirty="0" smtClean="0"/>
              <a:t>Προϋποθέτει εσωτερίκευση των αξιών και των κανόνων της κοινωνίας.</a:t>
            </a:r>
          </a:p>
          <a:p>
            <a:r>
              <a:rPr lang="el-GR" dirty="0" smtClean="0"/>
              <a:t>Κάθε άτομο αξιολογεί πριν από κάθε ενέργεια τις πιθανές συνέπειες της πράξης του.</a:t>
            </a:r>
          </a:p>
          <a:p>
            <a:r>
              <a:rPr lang="el-GR" dirty="0" smtClean="0"/>
              <a:t>Εξαρτάται από το βαθμό εσωτερίκευσης των κοινωνικών αξιών</a:t>
            </a:r>
          </a:p>
          <a:p>
            <a:endParaRPr lang="el-GR" dirty="0"/>
          </a:p>
        </p:txBody>
      </p:sp>
      <p:pic>
        <p:nvPicPr>
          <p:cNvPr id="5" name="Picture 2" descr="https://encrypted-tbn0.gstatic.com/images?q=tbn:ANd9GcQuMYctHNAOqeeZ3hpxcEEmLor10fKQseibLUoIJE7AEOxy9Z-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27391" y="3857628"/>
            <a:ext cx="3245203" cy="2928934"/>
          </a:xfrm>
          <a:prstGeom prst="rect">
            <a:avLst/>
          </a:prstGeom>
          <a:noFill/>
        </p:spPr>
      </p:pic>
      <p:pic>
        <p:nvPicPr>
          <p:cNvPr id="6" name="Picture 4" descr="https://encrypted-tbn3.gstatic.com/images?q=tbn:ANd9GcTfZ9m4pXVsSFMN7UY8_1BlcRAOBpY2ztru86WpZkhDrechrAhRA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29322" y="1285860"/>
            <a:ext cx="2797795" cy="15621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Ηλιοστάσιο">
  <a:themeElements>
    <a:clrScheme name="Ηλιοστάσιο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Ηλιοστάσιο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Ηλιοστάσιο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1092</TotalTime>
  <Words>361</Words>
  <Application>Microsoft Office PowerPoint</Application>
  <PresentationFormat>Προβολή στην οθόνη (4:3)</PresentationFormat>
  <Paragraphs>46</Paragraphs>
  <Slides>11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Ηλιοστάσιο</vt:lpstr>
      <vt:lpstr>3.4 Κοινωνικός έλεγχος- Μορφές κοινωνικού ελέγχου</vt:lpstr>
      <vt:lpstr>Κοινωνικός έλεγχος:</vt:lpstr>
      <vt:lpstr>Σχέση κοινωνικού ελέγχου με την κοινωνικοποίηση:</vt:lpstr>
      <vt:lpstr>Μορφές κοινωνικού ελέγχου:  1. Τυπικός    2. Άτυπος   3. Αυτοέλεγχος</vt:lpstr>
      <vt:lpstr>Τυπικός κοινωνικός έλεγχος:</vt:lpstr>
      <vt:lpstr>Άτυπος κοινωνικός έλεγχος:</vt:lpstr>
      <vt:lpstr>Διαφάνεια 7</vt:lpstr>
      <vt:lpstr>Διαφάνεια 8</vt:lpstr>
      <vt:lpstr>Αυτοέλεγχος:</vt:lpstr>
      <vt:lpstr>Κυρώσεις: ποινές, μορφασμοί αποδοκιμασίας (λειτουργούν εξαναγκαστικά)   Επιβραβεύσεις: αριστεία, βραβεία, χειροκρότημα, κύπελλο, υποτροφίες, μετάλλια (εμψυχώνουν, ανταμείβουν, αναγνωρίζουν)       </vt:lpstr>
      <vt:lpstr>Διαφάνεια 11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1.4 Κοινωνικός έλεγχος- Μορφές κοινωνικού ελέγχου</dc:title>
  <dc:creator>Ερρικα</dc:creator>
  <cp:lastModifiedBy>ADMIN</cp:lastModifiedBy>
  <cp:revision>50</cp:revision>
  <dcterms:created xsi:type="dcterms:W3CDTF">2014-03-03T17:54:03Z</dcterms:created>
  <dcterms:modified xsi:type="dcterms:W3CDTF">2020-03-16T11:06:57Z</dcterms:modified>
</cp:coreProperties>
</file>