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80" r:id="rId9"/>
    <p:sldId id="275" r:id="rId10"/>
    <p:sldId id="276" r:id="rId11"/>
    <p:sldId id="284" r:id="rId12"/>
    <p:sldId id="277" r:id="rId13"/>
    <p:sldId id="282" r:id="rId14"/>
    <p:sldId id="278" r:id="rId15"/>
    <p:sldId id="279" r:id="rId16"/>
    <p:sldId id="283" r:id="rId17"/>
    <p:sldId id="265" r:id="rId18"/>
    <p:sldId id="266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2DDA5-C129-4B23-81E0-931AB8FE1A00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2BD49-F1D0-449A-B4F0-61D1777FFD0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7D9A-1A9B-44BC-AE15-EA8136C19EAD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24FF4-3DF1-44ED-B943-76433F4734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7D9A-1A9B-44BC-AE15-EA8136C19EAD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24FF4-3DF1-44ED-B943-76433F4734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7D9A-1A9B-44BC-AE15-EA8136C19EAD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24FF4-3DF1-44ED-B943-76433F4734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7D9A-1A9B-44BC-AE15-EA8136C19EAD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24FF4-3DF1-44ED-B943-76433F4734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7D9A-1A9B-44BC-AE15-EA8136C19EAD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24FF4-3DF1-44ED-B943-76433F4734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7D9A-1A9B-44BC-AE15-EA8136C19EAD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24FF4-3DF1-44ED-B943-76433F4734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7D9A-1A9B-44BC-AE15-EA8136C19EAD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24FF4-3DF1-44ED-B943-76433F4734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7D9A-1A9B-44BC-AE15-EA8136C19EAD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24FF4-3DF1-44ED-B943-76433F4734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7D9A-1A9B-44BC-AE15-EA8136C19EAD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24FF4-3DF1-44ED-B943-76433F4734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7D9A-1A9B-44BC-AE15-EA8136C19EAD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24FF4-3DF1-44ED-B943-76433F4734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7D9A-1A9B-44BC-AE15-EA8136C19EAD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24FF4-3DF1-44ED-B943-76433F4734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707D9A-1A9B-44BC-AE15-EA8136C19EAD}" type="datetimeFigureOut">
              <a:rPr lang="el-GR" smtClean="0"/>
              <a:pPr/>
              <a:t>16/3/2020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2B24FF4-3DF1-44ED-B943-76433F4734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gr/imgres?imgurl=http://tpelab2011-08.wikispaces.com/file/view/online-relationships.png/286923206/535x345/online-relationships.png&amp;imgrefurl=http://tpelab2011-08.wikispaces.com/4.%CE%9A%CE%BF%CE%B9%CE%BD%CF%89%CE%BD%CE%B9%CE%BA%CE%BF%CF%80%CE%BF%CE%AF%CE%B7%CF%83%CE%B7+%CE%BA%CE%B1%CE%B9+facebook&amp;docid=AX3BQbQ76wmeDM&amp;tbnid=zU8ufCVZLsLpqM:&amp;w=535&amp;h=345&amp;ei=bwUKU8B4gpPQBZqUgbgJ&amp;ved=0CAIQxiAwAA&amp;iact=c" TargetMode="External"/><Relationship Id="rId2" Type="http://schemas.openxmlformats.org/officeDocument/2006/relationships/hyperlink" Target="http://www.google.gr/url?sa=i&amp;rct=j&amp;q=&amp;esrc=s&amp;frm=1&amp;source=images&amp;cd=&amp;cad=rja&amp;docid=AX3BQbQ76wmeDM&amp;tbnid=zU8ufCVZLsLpqM:&amp;ved=0CAUQjRw&amp;url=http://tpelab2011-08.wikispaces.com/4.%CE%9A%CE%BF%CE%B9%CE%BD%CF%89%CE%BD%CE%B9%CE%BA%CE%BF%CF%80%CE%BF%CE%AF%CE%B7%CF%83%CE%B7+%CE%BA%CE%B1%CE%B9+facebook&amp;ei=bwUKU8_LAtHI0AXryoDQBw&amp;bvm=bv.61725948,d.ZGU&amp;psig=AFQjCNFv9WDL0CBO8rDBtHV94G9wOpFn5w&amp;ust=139325204490434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forza-grecia.pblogs.gr/2010/20100401.html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hyperlink" Target="http://www.google.gr/url?sa=i&amp;rct=j&amp;q=&amp;esrc=s&amp;source=images&amp;cd=&amp;cad=rja&amp;uact=8&amp;ved=0CAcQjRxqFQoTCKj3vv3Q78gCFcKRDwod4F8E4w&amp;url=http://4lyk-rodou.dod.sch.gr/index.php/2014-04-05-21-02-58/home-3/1041-anak-6&amp;bvm=bv.106379543,d.bGQ&amp;psig=AFQjCNEG9H5VIiJCJ2tyELkzb_CnWh8bHg&amp;ust=1446481312165138" TargetMode="External"/><Relationship Id="rId2" Type="http://schemas.openxmlformats.org/officeDocument/2006/relationships/hyperlink" Target="http://www.google.gr/url?sa=i&amp;rct=j&amp;q=&amp;esrc=s&amp;source=images&amp;cd=&amp;cad=rja&amp;uact=8&amp;ved=0CAcQjRxqFQoTCJLV2qDM78gCFQgLDwodIbUL5Q&amp;url=http://antiairetikos.blogspot.com/2014/07/blog-post_27.html&amp;bvm=bv.106379543,d.bGQ&amp;psig=AFQjCNEUCkTZB6VHptzMhocBPSEJqN69Xg&amp;ust=144648001611861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gr/url?sa=i&amp;rct=j&amp;q=&amp;esrc=s&amp;source=images&amp;cd=&amp;cad=rja&amp;uact=8&amp;ved=0CAcQjRxqFQoTCNHyiMDN78gCFcf-DgodoGIE6Q&amp;url=http://www.lesvosnews.net/articles/news-categories/ekpaideysi/oi-mikroi-dimosiografoi-toy-voreioy-aigaioy-apotelesmata&amp;bvm=bv.106379543,d.bGQ&amp;psig=AFQjCNHeGm3liW0IX0qttsr5rBBumuGhdA&amp;ust=1446480273352066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5" Type="http://schemas.openxmlformats.org/officeDocument/2006/relationships/image" Target="../media/image12.jpeg"/><Relationship Id="rId10" Type="http://schemas.openxmlformats.org/officeDocument/2006/relationships/hyperlink" Target="http://www.google.gr/url?sa=i&amp;rct=j&amp;q=&amp;esrc=s&amp;source=images&amp;cd=&amp;cad=rja&amp;uact=8&amp;ved=0CAcQjRxqFQoTCMe9_6LQ78gCFUSADwodKWcA3g&amp;url=http://www.salutesalonica.gr/Article.aspx?artclId=999&amp;bvm=bv.106379543,d.bGQ&amp;psig=AFQjCNFa35oUwpXhQ73bcx11RT3JqlmzKg&amp;ust=1446481112805614" TargetMode="External"/><Relationship Id="rId4" Type="http://schemas.openxmlformats.org/officeDocument/2006/relationships/hyperlink" Target="http://www.google.gr/url?sa=i&amp;rct=j&amp;q=&amp;esrc=s&amp;source=images&amp;cd=&amp;cad=rja&amp;uact=8&amp;ved=0CAcQjRxqFQoTCIqgrJHN78gCFYZ7DgodiaEI8Q&amp;url=http://eidikidiapaidagogisi.blogspot.com/2013_06_01_archive.html&amp;bvm=bv.106379543,d.bGQ&amp;psig=AFQjCNHeGm3liW0IX0qttsr5rBBumuGhdA&amp;ust=1446480273352066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://www.google.gr/url?sa=i&amp;rct=j&amp;q=&amp;esrc=s&amp;source=images&amp;cd=&amp;cad=rja&amp;uact=8&amp;ved=0CAcQjRxqFQoTCLDb083R78gCFcNbDwodXp0OEQ&amp;url=http://www.pandiera.gr/%CE%B7-%CE%BA%CE%AC%CE%B8%CE%B5-%CE%BC%CE%AF%CE%B1-%CE%BA%CE%B1%CE%B8%CE%B1%CF%81%CE%AF%CF%83%CF%84%CF%81%CE%B9%CE%B1-%CE%BA%CE%B1%CE%B9-%CF%84%CE%BF/&amp;bvm=bv.106379543,d.bGQ&amp;psig=AFQjCNGI7wIuocvSmyCQ_pM_BVYbcJcctw&amp;ust=144648141060975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effectLst/>
              </a:rPr>
              <a:t>3.3. Φορείς κοινωνικοποίησης</a:t>
            </a:r>
            <a:endParaRPr lang="el-GR" b="1" dirty="0">
              <a:effectLst/>
            </a:endParaRPr>
          </a:p>
        </p:txBody>
      </p:sp>
      <p:sp>
        <p:nvSpPr>
          <p:cNvPr id="8194" name="AutoShape 2" descr="data:image/jpeg;base64,/9j/4AAQSkZJRgABAQAAAQABAAD/2wCEAAkGBxMTEhUUEhQWFhUXFxgaFxgXGBcYHRUXGhcXGBgYFRobHCggHholGxgVITEiJSorLi4uHB8zODMsNygtLisBCgoKDg0OGxAQGywkICQ4LDA0LSwsLC8sNCwtLCwvLCwsLSwsLCwsLCwsLCwsLCwsLCwsLCwsLCwsLCwsLCwsLP/AABEIALQBGAMBEQACEQEDEQH/xAAcAAEAAgMBAQEAAAAAAAAAAAAABgcDBAUCAQj/xABDEAACAQIDBgMFBgQEBAcBAAABAgADEQQSIQUGMUFRYRNxkQciMoGhFEJSYrHBcpLR8COCsvEzU6LSFRYlY5PC4Qj/xAAbAQEAAgMBAQAAAAAAAAAAAAAAAwQBAgUGB//EADMRAAICAQQABAQFBAIDAQAAAAABAgMRBBIhMQUTQVEiMmFxFIGhsdGRweHwI/EVM0IG/9oADAMBAAIRAxEAPwC8YAgCAIAgCAIAgCAIAgHwmAQTFb61Q91VQoPA8x3PXykbmzuV+G1OOJN59yb4TECoiuvBlBHkReSI404OEnF+hkJg0wfYAgCAIAgCAIAgCAeajgAkmwAuT0EAgz+0mmlZkqUXVAbBtCbfiK9PIy7+DbjlPkkdfBOaVQMoZTcEAg9QdQZTaxwRnqYAgCAIAgCAIAgCAIAgCAIAgCAIAgCAIBobbxrUaLVEXMRbQ8hfiZhvCJ9PXGyxRk8FVYwlsxAFyb25cbyJnpa0lhFjbobSp1KCItw9NQGVtCLaX7i/MSSLyjga6iyFrlLpvsguNxtUuxd2uGN9Tob8ukjZ3KYQjFKKWCx93sWauHpu3xEWPcglb/O0lXR57V1qu6UV0dGZK4gCAIAgCAcDfHbq4WkPeyvUuqNa+Ww1a3a4k9FW+X2N4RyyEbn764k4mnRqN4lN2y+8PeF+DA8eNtDeXL9PDY5JYaN5xXaJzvw6DA1w9QU8yEKSbXbiFHna0o053rCyRw7KJRixBcnlcnUgcPnpOyuuCZl/7u7ToVqK/Z3zKgVeBBWwsAwPlONbCUZfEuyBprs6kiMCAIAgCAIAgCAIAgCAIAgCAIBHMRvvgkqGnUqFCDa7I4B8tOHfhLa0VzjuS/VFT8dTucW/0ZIKNVXUMhDKwBBBuCDqCD0lVpp4ZaTTWUe5gyIB5qEWOa1ra34W537QZWc8FRYplztl4Zjl8r6ftIT1ME9qz2bO62z2rU6+JoO4cELkBtdbDMbg8Tbh2hL1RBqblCUa7Etr5z9TRqe9e5OvE85gtRwic7l7YBVcOwF1X3GF7MByIP3v1m8Jehx/EdLtbui+H2SP7av5/wCR/wDtku05R9+1r+b+R/8AtjAPn21Op/lb+kbWB9up/iHz0mdrB8OPpf8AMT+Zf6xtfsD3SxdNjZXQnoGBP0Mw4tdoFde1faFGoEpKb1abEkjVUBFirfmNhwva0v6Oua+L0Jq4tLJBtgbSOGrpWChyhNla4GoIvpz1l2yG+LibNZ4O1vntWviUp4momSi5K0vfuARowKniSQfe6aSCiMa24Z5MR44ImGloyX1uhsJMLQAW5ZwrOx5m3Adhc2nFvtdkuSCUsnckJgQBAEAQBAEAQBAEAQDl7zbbTB4apiHBIQCyj7zEgKva5I1m9cN8lE0sntjkp3D+1XGeLmYrlJ+EgZQOmgB+d51Pw9LWNuPrk5rnqIvduz9MF2bMxgrUadUCwdFa3S4vacqcdsnH2OnCW6Kl7mrvIXOGrLSYCqyMEFwCWtoF7nhJKMKxOS4I78utqL5Pz3jsc9Zy9RizcLk3sBoBPRRUUsROE8v5i4vZ5vBhvstDDmsvjAEZToblmYKOtgbTjaymzzJTxwdbSXQVcYZ5JtKBdMVXEKvxEX6cSfIDUzKTYNWtXFQFCl0YWbMbEg9ANfW0NIzGTi00RjaXs/Rqni0qjBlVgqNYqc2Um54/dEj2HRr8Snlb1wcPYgxGzq756TikwJbS63J097hfNw7Ga8xZfudOrrUYy+JdHLFQXy39617dr2v6zUtkx9ndBCKjsAagIsddFI5C/Y6zeCOZ4rKUdsU+H+5MDh1/CJIcY+fZU/CIB8+yJ0gD7Kvf1MA+/Zh1b1MADD929YBSW+OzGw+J8KpU8QlAwbLYkEt8f5tDr5TsUW745SwWVLKycnZaIa9IVPgNVA/8JcA/STTyoPHZh9Ey9q1VGFOlTstOiSAqiwLaAgW090C3rKWkj236mtZCKGx8S4Rkou6VL5GUZrlWKkG3Dhzlp3QUnFvoy5IvTc9MQuFprigFqKLWvc5RYLmtpmtOTe4ObcOiF4zwdqRGBAEAQBAEAQBAEAQBAK29rG9GGFKpgmBeowBOU28JgQy30NzoDbTQ8Ze0tL/9jeCnqLudkVn6+iKSMuERce7HtVohaVGtSKZQqZkNxoAtypAIHkTKk9JubcZf1JI6px4nH80RT2hVai7Qr3JuHBUjSwKqykes6OmkvIjgoW1p3ybOBWrFzmPP+9ep7yyiDD6ZL/ZdsVcRis7GwoZXsPvNf3fkCL+kp665114XrwWdHSp2ZfpyW+1Oox1Jt29wfQlv+qcPPsdoyUsCB+9tL+fX5w3kGylMDgLTAPUAxYqmGRgyhwQfdNrN210j7mVJxeURbEbmYarevQutRkAUksVAvcjKeBvoeY+VpiVeHgu1eIWKScnlGLd7YuKo4gEiyahzmBDLbSw43vblNVFplrVaui2nHr6Ezm5xxAPPiC9ri/S+vpMZXRna8ZPUyYEAxVa6qGufhXMQNTbXW3HkZnAKT3uxorYjxhcs/ADWy8EUW58dP6zr0R2xwywuFgy0vZzj2YaJlcK2ZmtkuBdGWxNwegM0Wsgs5NPMRPMD7PcLlQ4jNWqAe+2Zwrt+IrfjwF+dtZTlqp5e3hGm9nfoVVo2pFVSmNEKiygclI5efA9ibSF/Fz6mp0ZoBAOLvDtN6WVU0JFyeOnacPxjX2UONdfDfOS3pqYzy5Ghsvarlvea5/Uc/nPOQ8R1FFquc21xlPpos2URawkSgGe+Tyso5Z9mQa+KxiU/iMpazxCnSLNj5fouWSV1Sn0ecHj0q/Ab+n7TXR+I06r5Mp+zWGLKpQ7NqXyMQBAEArH2n7h03SvjqTstRVzuhsVcKBmI5g5RfppLmnvfEGVbqlzNFKMZbbIkiX+y7YNLF4wCrUy+GVqKgGtUqc2W54DS55kX4SG6bjHgkripPk2/aNs0pjqy3OrZxc8VbWwJ5A3Hyl/S/wDJTHBz7X5V0s+pG6KNotrngANb9JOk4rkjk1J5R2t094qmCr+Ii57goyE/GCRoLc7gW4/WRXVRurw+Deqx1y3R5P0Lh6uZFaxGZQbHiLi9j3nnmsM7a6MkwZEAQBAOTiMSMN4jEHw8r1Bbkygsy9swF/PN1m0pLZl+n7G1cHOaivUqfGb94qtUBL+GL+6EJUL59fMzjXW2z5i8Hr9LodNUtso5+rLN3L26cVROe3iobPbnfg3z19Jc0l7th8XaOF4roVpbfg+WXK/g7mLrimju3BFLHyAuf0lqUlFNs51cHOagu3wU5tXa61XNRGbMxu1/u9ACD/dpwpzU5bl2e5q07pgq2lhFl7k4l6mDps5JPvC51JAYgX/SdfTSbrTZ5LxOuMNTJR+n7G7icdc5aepvYtxAPMKPvN9Bz4WlnGOygZMDhMupOp463uerHmZhvIPdLZ9JWzrTQN+IKL+sbnjGRk2ZgCAeKtIMLEQDQGehwu1PpzX+Ht+X06TfKl2DLjNoqlLxF94cBbre2vSxlLXan8LU7Gs/5JKq/Mlgim0toGsQWAFr2t3njdZrbNVJSmksex06qlWsI+7KQZrtwHEc5UhOqNkfNTcfXBtPO3jsk1DaqkgEEXNus9JpP/0VNs1XKDjlpe656KE9LJJvJ0Z6MqkC3xrsa5Qn3QAbdbieQ8TT/Fyb+mPtg6en/wDWsGlu9WZcRTyX1YAjqDxv8rmR6JyWog495/T1/Qzck4PJZU9mcsQBAEAgPti23UoYTwaVNj9ozI7gEhEFsw05sDbyvLGninLL9CC5vGPcqTcnYtPFVqlKtnX/AAXKMA1lqC2UtYcLngeMsW2bcNGkIbsnCwWNqYeqroWSojX0uCrD+yJLlPvlEbT9OGTPera74vwa7r/iHDrnsLX9+plNu4sfnLOm2whJR6z/AGRS1GZWR3d4/ub/ALON2KmJqrXDKqUaqkjixZcr2A4AcNZFqtTsi4Y5aJ9PRvluzwi3aOwKC1DVFGktQ8XVAD53695yXZNra3wdJQinlLkz56qfnHfQ+qi30+cxwzYzUseh4+6fzaeh4H1jb7A2pqBAEAi2+e8+Gw6mjVBd3Q+4L6K11uTy5yC65QWO2dDQ6Kd0t6eEvUpjCYFqhNvhGmYj0HnacuUtqPWRjuZZPstrUabVKZrKaz5bJqLqoJuCeJ1OnaT6DYnLnlnK8ejbKMHt+GPr9XgnO3KSth6yu2RWpuC34QVIv8p0bEnBp9HntPKUbYuKy8r9z88YfGGgStYEk2IyWOluM42xf/J7uc/csHcfe85kpsQcMbrwF0J4ZufE636yXTamyE1CfynL8R8NqtrdtXz9/cs3D4VU4f7DkB0E655IzwBAEAQDy7gcSB5m0AwNjU5HN/CCw9QLTO1g1KITMQEsr6MCV16GwJ7cf2mJwjOO2XK9gm08oieIUBmC8Lm3lfSfOrFFTko9ZePtng7cc4WTzntrI8Z4Ms6Wx6l2UsbANx8tZvpY1x1de94SaeftyRWZ8t4NrePbTU3yKTwB0048yePpO/4trNSrvLrltjhddvP1K+npg47mskUxmKNRrtx/viTOOk+5Ntv1Za46R92djTRcOACRp5X6SSE7ISUq5Ya/31NZRUlhk92FtYYhCRxU2I8+H7z1PhmrnqK35nzL2OdfWoPg6c6RCIAgCAfAogHk0l6D0EAhe+uwRjKHjJ7ror6AXz07NlHYi6tz5jvLmmt8ue19FXU1b47l2iKex7aBStWo3+NA4H5kNj87MPSWfEa+FIg0NmW0Wulc85yjom0pgGOph1PEekA1PsLL/wANiOw4fynT0APebbvcH0Yx10dL910/6Sf0YxhMGzRxKN8J16cCPMHUTDTQIb7S92FrUmxSkipSp6jk6LckHoRc2Mq6itNbvY6vhmrdc1U+m/1KvwO2atFMqhSupsVBF20vrz0X0E5cpyT+h6uNFc45ff0ZpYCu4rI6Fg4a4K3uCNSRb5yJZXK7LU4wlFxksp+5Ym+m3ar4fBpUWoFrJnqFRbMwIygjv8VvLpL+onOdMVL17PPeHaamvVWuDXwvCz+v9OslXbxJarfkwHytYf0ler5cHXtfqbm6is1Xw1++LAdWuAvz1I+cxZFz+FEULFDMpdLk/SFL3EUORooBJPMDWduKeEjw02nJtHk41ORzfwgt9QLTbazUxNj+ia/mIH+nMfpGF7g8+NVbgAPJSfRiR/pjgD7NUPxM3za3+gLGQek2eBrpfqAL+vGMsGcYVeYv5m8wDn7e8RUHhLob5so1A7fXhOX4qtS6sUfnjvH0/wAcljT+Xu+MiK3LZVFzqT2UcSZ5KrTWWOSivlWWdKU4pZb7NzDYYMLtOfbbKL+Ezk3cDhVLhF0BP+/6SbRUvVamFcvXv7Ll/oaWT2Qcjc3sWj4ZzgeJb3TzAH7X0t3nsvF3QqviS3vr3/6KOl3uXHRBjPNF829jYEVqy0ySAb3I42AJ09Ja0dCuujBvhkds9kWywtnbOp0VK0xa+p1uT5met0+mrojtrWDmznKbyzbk5oIAgCALwDW2jUtTaxsSLA9Cxyj6kTaPYPWDphUA7TUHP2XuxhMPUarRoqrte7ak+8bkC50HYSWd05rEmRwphB5ijryIkEAQBAPhF+MA1q2ARuXl28unymU2ugQr2kbabD0PswzM1cEZjc5UuAwB4lje3Pj5SrqrcLb7nV8K03mWeY3xH9ys6mA9z3nKkanmPK3X5zkeam9p66NLXxLs41V7DTSZiuSeXRN9obJqUd3b1nKs1daqUyfuuQFQ9NCaluU6bhink8pXdu8Qbgs9r/f2Kv8AFEg2nVdp2dibR8Mnle3vDivlK9sG+iWq2MX8SymXHuRvC2IZadezMR/h1QBmawJs3fQ6y3pNVOT8uw43ivhlVcfOo69V/H8E6GFXnc+ZnQPPmVaYHACAeoAgCAIAgGviKFMgl1XhqSBw7mYcU+PcZIltbDeBUsrFhYG3O1zp9J4fxPRVae7y49NZ+3L/AIOpTZKccs6GEptmUpxPC/K45zbwvTOvWQnF5XP6pmL5ZraZx9o4auzHNTqcdTlY5u97cJizS6vzHK2MpS98N/0+hvGytRwmjHT2cy0ahajULEDIcp92xuTadHTeHylp5znF7vTPfH0+pDZelNJPj1Obhqr03V1uGU3Gh9PSc6KtrkpJNNfRk72yWCzMFXz01cgrmANjxE9nRNzrjJrDaOVNYk0Z5KaiAIBzN5quXC1T+X9SBKfiDa008exc0Ed2ogiJ7l4y9fjxFvX/AGE43g6cbZfY7Pi1WKV9yYbRN3pp3LHyAy29Wv8A5Z6ddNnmjfAmoEAQBAEAQBAMFXFKul7noNT8+g7m0zgHJ3iwr4nDOKSr4ykGkWscrAjUG1g1rjT1kV0HKDUey1oro1XKU/l9SlNvNWDmnWUI6GzKLcbA3NjbnynEnCUXiR7jT21zjug+GcDFDSZr7J5vglu8Hj19n4ato+GUsahDglG0VVa/MAkW7y84z8lc9HnabaYa6zCxn6f1KzdwWJGgJNh2vNksITnmbZvbNQs6qOLG0inhLLJasykki/vZluzTo0FrlvEqMWI0sKf3SAL8dOPeWNNXBpWLs5fimptU3p+kv1J1LZxxAEAQBAEAx1VJ4QDl1WZ3CDgpuTyzD/t/X+GZ6QOTikzuTe/9BPnfiGp8/Vza6zhfZcf5OvTHbWkd3ZmBy3ZjcnUDoLAes9Z4b4eqf+STy3+n+Sjfdu+FHRnXKwgCAIAgHl6gHEgeZtMOSXbMqLfSPoMyYOfvDhjUw1ZBxKNbzAuPqJDqIb6pR90WNJYq74Sfo0Vbupi7V7A8VNiOo1/QGee0T22/c9Zr681fYsrG4+nScPUbUovujU6XN7f5j9J3dTrqtPFKb59l2eUp0llzexce50MBj6dZc1Nr9RzHmJvRqa747q3k0uospeJrBsychEAQAYBqVMcv3fe7jRf5ufyue02x7gxWqPxNh0F1Hr8R8xl8pjK9AZqWCUf0Gg9BMN5BsgQCgN6apq4utUtYNUa38I91T8wBODdY5WSPf6TTqvTwXqkv6vk5v/gOJrZfCouwf4WCnKbEhrtwAElpok0mkQ366qtyjOS4/qTTZm4zLs98JWJOeqKrMn3agAUZLjUWFtRrrwnUVa27WeTnrJed5sSJVPZdWFUWrIaV/eaxDgdAtiL/ADmPJwSPXprOOSP7dw32PGuiAhUcNTzc0Oo158xfzkFtfaL+k1GUp+pc/s226DlpDVKgLp+VgLsD6eo7yLRzcJeUyTxiiNla1EfsyxJ0jzYgCAIAgCAauOxGUZV+JuH5Rzb+ncjvMperB9wmGCra3L6dJh8g1KGwqaPmDPb8JIIH0v8AWcteD6VWqxL8vQn/ABE9uDqTqEAgCAIAgGntbGeDSep0GncnQfUyDVXeTVKz2J9NT51qh7la7Y2z4jgrxA95jzPYdBPL6m2N0lP1PU6bT+WnF9ex0d1d46iVFp1DmpuwH8JOgI7X4iW9DrpwmoSeYv8AQreIaCFlbsisSX6liNwnpDzCKnw9MeIGX4hmt3OU2njdJJ+dH8/2Z7W5vyWmRijtKqGzF2YnjmJN/O8msirPmNF8PRMd3tqim6VEJsbBx2+8D5cR8pHRd+FuTX5/Yj1NP4ipxf5Fnz2B5E8VaoUXYgDvpMpZBq1MaToi/NgR6L8XrbzjC9QeBhmf4zfz4fJeHrc94z7A2qeHUdz1MwDNAEA19oUGek6K2RmVgGH3SRYGazW6LRJVNQmpNZw+iqf/ACTj6lQU6igKD/xCykW6gA3PAaWnLWis3Yk+Pc9VLxrTKG6C59v94LP2LstcPQSipJCC1zzJNyfUmdSEFCKijy190rrHZLtm54Y6TYiOfjKGRvEC5lOlRbXuOTAfiH1GnSbp5W1mDW2nuvgsWoNWjTqAi6tbWx/Cw1mjj6M3jJx5TPW7u62FwQIw9PLfiSzMfIFibDtNVCKeUiSzUWWRUZPhHamxCIAgHE3t2/8AY6SvlzFnCgE25Ek/SR22bFkqazUuiCkllswbpb0DG57UymTLc5swOa+g0HSYqt3mmj1j1GU44wd+tVCqWPAf3YdT2kyWS8aeDpFmLtxP06Adh+tzzhv2BvzAEAQBAEAQBANTauCFak1M6XGh6Eaj6yG+lXVuD9SfT3OmxTXoU9VolGKsLMpII6EGxnkZRcZOL7R7KElJKS6Z6w1bI6sfusD52N7RB7ZJ+xmcd0XH3JXh/aQgcCstkOhKg+734m4ncq8Sk5YmuPocG3wmKjmEufqRjFVPsuJIZsyoQVIHxhlDKRrwswnNsq8m7EPQ7MLlfp05LGf7Pkj+NqKajMl8pN7EWtfUgdrwtzXxdmjWODs7uNYEsDkzC/lzt3tILWt6bNopuLS79C3aOPFZA1BgQeNhqD0N+B8wZ6yi+u2O6Dz/AL6nkLqLKZbZrDPdLBa5mOvW9z5XPAdhYSZtkRtU6QXgJgHuAIAgCAIAgCAIB8IgHOB8B/8A2nP/AMbHn/CTx6HXmSJPmWPUwbeNxaUqbVKjBUQEsx4ACRN4WQ2kssrLFe09nciiaarf3QwJJHc3Av2H1ledsl0cTUa/UqWYRxH68ks3R3sGKvTqKEqgXAHBxzK34EdP7ElVm5c9lvRa/wA/4JrEv0ZKJKdEqz227RyHDU78fEY/LKo/UyrqecIoa6tz2o3/AGLNmw1d+tUL/Kin/wC0206xFjQVbFImdVvFew+FT6ngT8tQO9+glrpF86CrYWE1B9gCAIAgCAIAgHC2ztpUDAOFC6Med/wr3lDUauKzFPrv+Do6bRyliTWc9fyyt9o4oVHLBbfqe57zzls98s4PTVQ2R25NGqZqjczbs7tHHVipbIiAFyNTYmwVe5115d509HR5rx6I52u1PkRzjLfR3d/NkoKwVRlApJl7ZQUH0UTTxJ+VqFj2X9zPhUvM0/xd5f8AJAKqFGKniDI1yslh94NrA41k4ajmOv8AQyOytSMxm4kt3f2gVYVKTEG9ivXsw5iRU2WUWJx79vcxqYQvrcZr8/YtZGuAZ7E8aeoAgCAIAgCAIAgCAIB4q0wwIIuDAKz9s2LAwlKilVTasA6BgWsEbLmF72BA487SK15Kmosi8RT59imzIiHBL9ydo1DWo5SS61EA6sCbW76XB7TVJ71g5ttTrvhKHq/+z9CS4ejKO/8A6BDHE4a1zai1wNbXfp3t9JBbjOCGyUU0myT+xqm67K0BBevUueBAsq3Hf3beflJasbTNWGm0THam1KWCoh6nE6Kq8WNtFXsBzic1Hlmt+ohRDdIiQ9pbZ/8AgJl/D4hzetv2ld6hp9HK/wDLTznZx9/8E22JtiliqfiUiejKeKnoZYjJSWUdXT6iF8d0ToTYnEAQBAEAQCG707q1KtXxKOWzfEpNrN+Iec4+t8NlZZvrxz3/ACdrQ+JRrr2WZ46IPjMO1Nyj8QbG2vbScWyuVctsju1WRsipR9TSqmEbmbYG8jYKsagGZWGV16i9wR3Ev6S6VUsopazTRvjhvBNcQtHaiDE0cQE8NctVSt8lrtc6g8CfMS/dpq9ZizOMHMp1NmgzVtUs8plR7Tx6vXcoSUJspIsSAAASOV7Xt3lR1RisR6R0FbKTzLs9Uat5BKOCRPJZe4+HpUqwB1zjQnk3K3nrHhuoj+IxNd9fcreJVT8jMX139if1cK17qxH+Y/obj6T0+TzR4vWHO/moP6EfpM5XsD79tYfEnoTf0YAfWY4B7XHrzDD/AClvqtxM7QZaWKRjZXUnoCL/ADHGYcWgZpgCAIAgCAIBF/aPtyrg8E1WiLuWVM3/ACw1/f8AoAO5E0m8Ihvm4w4KBrY96l1IBLHuSST58ZWwcmNEIPe30bNHYDEe84U9OPqbzTes4IZ+JRi+FlHa3QqtgK4rMiudQFPJeBZTyb9j3mXa63nBla5OanBZS9/r7F3bA3go4tb0m94fEh0ZfMcx3GktwsjNZR2dPqa7l8Pft6lVe03aKttB1/5aon0zn/VKeoy5nL16lK5/kWVuFhgmAoD8Sl/52LfoRLdSxBHS0UdtEc/7kr329Y9lqYWmpI9yqxI7sg09JpastDUVRnJOXOCpAdb8+vOaYNHjouP2GbVZziKT6kKjA9Rdhr34SWr1NdLTGuctvTwW1JS+IAgCAIAgGDHYkU6bO3BRfzPIesjutVUHOXoSVVuyagvUqDalXM5J48/M3J/WePdjse5ntK4KMcI725eyqWIo4hKgGpUK3NSATdT52852PDqI21zUl3g5PiepnTbBxfWSO4vcbEFyrsqqD8QObMPyj+smp8PlF/E+CK7xWDXwJ5JNu1sxMECtIE5vjLampy97lbsNJ04VxgsI49t07HmRHd4dxadRi+GPg3NyhuU/y8x5ayCeli+VwWq9dNcT5OBtrdxsLTpsCXGoqMAbBibg25LbT/eVdTptqTRb0us3yalx7Ha3X2kroFJ99eHdRwIPUTi2VKEt6Oupb1gtjd7aBrUQzcQSt/xWtr/fO89Hob5X0qcv+/qeZ1tMabXGPX+8HTlsqAiAY2oKeIEAxVMErCx4dDqPQwngGEbPt8Jt2BKj0UgTbcwPDqrwYnzyn9gfrGV7Afaqg4qD/Mv7N+scA9rtAc1Yejf6ST9Ix9QZBjaf4gP4vd/W0xtYM4MwDHisMlRGSoodGFmVgCCOhBgw0msMpneDZNLZm0Q+HF1yq6qTfJmLBlBPKw0v1tK1j2PKONrJeValH7nH3i2tTqVL4dTTUgZu7/eyjkJBZJSeUVHTVKW5LC9vqcRq762JJ5c9fKaIl8uHqlgkvs9xdWpi6Qogq6MDV6eHf379iLi3UiT0x+Lg2p00oaiLg+P7epyd8aP/AKtjMxzAOG10HvKpA+Q0mbmky5rpOK+H1Oxhd4MQgQU61RVQAIM7WUAWAy3tYcLSFTn6M4nnXp/M+PqRzfTbFXEVB49U1Hp6L7oFlYBuQA/CZJmWeWdfT2XWYlPojom5ZJ57OtvfYc7oqVDUC5wSQygXsAeXE306TXzXF9FKzWTpn8vBdW7m36eLpl6dwVNmU8VJ4eYOusswmprKOjptVDURzH07R1puWRAEAQBANPa2BFakyXsTwPRhwJ7XkGooV1bgyfTXumxTRCsNuHVZr1qigcwmpPzIsPScynwn1sl+S/k693jKxiqP5v8AglOB2GlFAtMWA9SepPWdeuqNcdsFhHFttnbLdN5Z7fCdZuRnhcCL8IBm+xjpAPQ2bTPFQYBy6m42CLiotLIwN/cYqD5gaSvZparPmiWq9ZdXxGR3kwyqoVRYDgBpaTpJLCKzbbyzIFmTB6gCAIAgCAIB4amDxAgGM4Ve48jANc7OXlp5Cx9VsZncwcTfLb7bPwrVQpqMzBE1JCswYhmJvp7vzJE0sk0skV03COV2UzgsTXxFSoznO9TUA3zMeQXvblz5SupZyjhXpSa5yzn1XtK+DdI06e0cj5rXI4dplImlpXZHDJ97Jt4ScaaXhpaspLMB7w8MEgk/h5eZEsUN5wT6Op0vanlfsRvenHLUx+JYCzNVYHXSynKP9Mit5bIr98pNvrJpit3kOCq61k5W1Nal+qj+n7SaHRd03EMGsJuTn0NbW9u/CZMPD7Ln9hlSsy4g1FPh/wCGEci2YjPcA87AjXvJq1gaWmEJSlD1x+mf5LUkheEAQBAEAQBAEA+WgH2AIAgCAIAgCAIAgCAIAgCAIAgEJ9ou0VUU8PUutKsrZ3GpUgrlNua34jjaRWyx30c7xC7bivpSzz/v6lT49UpMygq5U2zA3XTmpHGU3Hk48apt4k+vYju0saWJJNySSSeZPEmbJHUoqzycepUm6iXUifey1ai4sCktyVPiN0QC/wAhmy+clqznghhKbuWOueDi7d2bWwuJKV7Zyc9wbhlYkg/rMTWBdDtGGpnZvdU26mwHqZAkUl5ajmTNXGg5yDysPp/+zcsU42JowTJLkm3smx1GjjC9dVIyWDEX8O51YfQX6GSVtIinqI0zi59PjPt7H6DpsCAVsQRcEcCO0nOkmmuD1BkQBAEAQBAEAQBAEAQBAEAQBAEAQBAEAQBAEAQBAOdt3ZFPFUjSqc/hYcUbkw/vWYayRXUxujtkfnnbWDNIuAyuEcrmW9jY2vryMqOJxIY8xwIliqmswkdeCwjQq1JNFEmC8/ZBjcFiKTqimjiVUNV1LCoo0zoWJsLnVeRMkjgVxUStd8dupicW9RM2X3VXNxyr1t3uZHN5I38fxHV2Y+ZLHl+h/syq0ef1Eds8mQbr1sTUHgISNA7ae4L6E8+F+HSTVxbRd8Pm7E4+39zs+0/BEJhSKYVaSGlopFlFiub/AKvUyayPR07opJYILgsSabBlOo+o5gyEq21xtg4s/Rns3xXibOoNYi+e1+gqMNOolmHyosaGDhSov0z+5JpsWxAEAQBAEAQBAEAQBAEAQBAEAQBAEAQBAEAQD5eAY3JgHD27tEX+zLUFOtWRvDJ5crfxG5t5GaSkk9r9StqLcf8AHF4k+ih96qLYctRcWcHXy5H5yptcXhnK0tLVnxLo8+z3YFLGNifFJGSmopkagVGJ1I5iykfOWK4+51/L3LGTRoezfGvUZWCU0B+NmBDC/FQtzw62kiiSJe5Yu5+6dPAhirM9RwAznQWGtlXkL9zMpG2Co94NnNh8ZVpHgHJW/NGN1PofoZFNYRG1g7WCqkDQ9JW2nHugm+S4PZNsOvSD4irYJVpp4YzAlhcnMQOGluOuss017efcu6KlxzP0ZYrKDoQD5yY6Bzq27+EY3bDUCeppIf2g12R9joIgAAAAA0AGgA7QbHqAIAgCAIAgCAIAgCAIAgCAIAgCAIAgCAIAgCAIAgEW313XOKQPSsKyA5bm2bmBfkb8DNJwUlhlPV6XzkmuGir63s5xteo1TGOULG7H/iO3z+Eepmiq9zammS5n2SnYW7lPB0/DoowBN2Y6sx6sZMkWUjoGmekGTzaAcLfTC0ThMRUakrVBSIVyBmUXB0PG01l0azWUV5hE90HrOfJvJwrZYk0z9B7hVc2z8MelPL/KSv7S/X8qOvpJZpizvzcsCAIAgCAIAgCAIAgCAIAgCAIAgCAIAgCAIAgCAIAgCAIAgCAeGpg8RAMNTAoeIgHPxGwEPwm0A42093mKMjrmRlKnuCLGAU/iNnPhnNF1OZSQND7y8iOtxrKVlbT4PP6mqXmtFy+zBKq4ICqjJ/iPkDAg5DY3seVy0s1JqOGdPQRlGrEl6slskLogCAIAgCAIAgCAIAgCAIAgCAIAgCAIAgCAIAgCAIAgCAIAgCAIAgCAeDTF72F+toB7gCAIAgCAIAgCAI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576388"/>
            <a:ext cx="5095875" cy="3286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196" name="Picture 4" descr="https://encrypted-tbn2.gstatic.com/images?q=tbn:ANd9GcR7AJu8Vuq48rZIew_70WKewYQTw2R1vCYzipyHFRyVpy9-yoNH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3647" y="1857364"/>
            <a:ext cx="7223175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effectLst/>
              </a:rPr>
              <a:t>Η κοινωνικοποίηση σήμερα:</a:t>
            </a:r>
            <a:endParaRPr lang="el-GR" b="1" dirty="0">
              <a:effectLst/>
            </a:endParaRP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l-GR" b="1" dirty="0" smtClean="0"/>
              <a:t>Αποδυνάμωση οικογένειας, </a:t>
            </a:r>
            <a:r>
              <a:rPr lang="el-GR" dirty="0" smtClean="0"/>
              <a:t>εκχώρηση λειτουργιών σε άλλους φορείς (π.χ. σχολείο, νοσοκομείο, γηροκομείο….)</a:t>
            </a:r>
            <a:endParaRPr lang="el-GR" dirty="0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Ασυμφωνία ή </a:t>
            </a:r>
            <a:r>
              <a:rPr lang="el-GR" b="1" dirty="0" smtClean="0"/>
              <a:t>σύγκρουση</a:t>
            </a:r>
            <a:r>
              <a:rPr lang="el-GR" dirty="0" smtClean="0"/>
              <a:t> των </a:t>
            </a:r>
            <a:r>
              <a:rPr lang="el-GR" b="1" dirty="0" smtClean="0"/>
              <a:t>προτύπων</a:t>
            </a:r>
            <a:r>
              <a:rPr lang="el-GR" dirty="0" smtClean="0"/>
              <a:t> που προβάλλονται από τους παλιούς και νεοσύστατους φορείς κοινωνικοποίησης (π.χ. πρότυπα των Μ.Μ.Ε. έναντι προτύπων οικογένειας)</a:t>
            </a:r>
            <a:endParaRPr lang="el-GR" dirty="0"/>
          </a:p>
        </p:txBody>
      </p:sp>
      <p:pic>
        <p:nvPicPr>
          <p:cNvPr id="4098" name="Picture 2" descr="ÎÏÎ¿ÏÎ­Î»ÎµÏÎ¼Î± ÎµÎ¹ÎºÏÎ½Î±Ï Î³Î¹Î± Î¿Î¹ÎºÎ¿Î³Î­Î½ÎµÎ¹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276612"/>
            <a:ext cx="2357454" cy="2581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928662" y="274320"/>
            <a:ext cx="8005026" cy="1143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effectLst/>
              </a:rPr>
              <a:t>Ασυμφωνία ή σύγκρουση των προτύπων που προβάλλονται από σύγχρονους φορείς κοινωνικοποίησης</a:t>
            </a:r>
            <a:endParaRPr lang="el-GR" sz="36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785926"/>
            <a:ext cx="3657600" cy="4401514"/>
          </a:xfrm>
        </p:spPr>
        <p:txBody>
          <a:bodyPr/>
          <a:lstStyle/>
          <a:p>
            <a:r>
              <a:rPr lang="el-GR" dirty="0" smtClean="0"/>
              <a:t>Το </a:t>
            </a:r>
            <a:r>
              <a:rPr lang="el-GR" b="1" dirty="0" smtClean="0"/>
              <a:t>σχολείο</a:t>
            </a:r>
            <a:r>
              <a:rPr lang="el-GR" dirty="0" smtClean="0"/>
              <a:t> πολεμά τη βία </a:t>
            </a:r>
          </a:p>
          <a:p>
            <a:r>
              <a:rPr lang="el-GR" dirty="0" smtClean="0"/>
              <a:t>Η </a:t>
            </a:r>
            <a:r>
              <a:rPr lang="el-GR" b="1" dirty="0" smtClean="0"/>
              <a:t>εκκλησία</a:t>
            </a:r>
            <a:r>
              <a:rPr lang="el-GR" dirty="0" smtClean="0"/>
              <a:t> διδάσκει εγκράτεια</a:t>
            </a:r>
          </a:p>
          <a:p>
            <a:r>
              <a:rPr lang="el-GR" dirty="0" smtClean="0"/>
              <a:t>Η </a:t>
            </a:r>
            <a:r>
              <a:rPr lang="el-GR" b="1" dirty="0" smtClean="0"/>
              <a:t>οικογένεια </a:t>
            </a:r>
            <a:r>
              <a:rPr lang="el-GR" dirty="0" smtClean="0"/>
              <a:t>διδάσκει υπακοή στους κανόνες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785926"/>
            <a:ext cx="3657600" cy="4401514"/>
          </a:xfrm>
        </p:spPr>
        <p:txBody>
          <a:bodyPr/>
          <a:lstStyle/>
          <a:p>
            <a:r>
              <a:rPr lang="el-GR" dirty="0" smtClean="0"/>
              <a:t>Τα </a:t>
            </a:r>
            <a:r>
              <a:rPr lang="el-GR" b="1" dirty="0" smtClean="0"/>
              <a:t>ΜΜΕ</a:t>
            </a:r>
            <a:r>
              <a:rPr lang="el-GR" dirty="0" smtClean="0"/>
              <a:t>  προβάλλουν τη βία</a:t>
            </a:r>
          </a:p>
          <a:p>
            <a:r>
              <a:rPr lang="el-GR" dirty="0" smtClean="0"/>
              <a:t>Η </a:t>
            </a:r>
            <a:r>
              <a:rPr lang="el-GR" b="1" dirty="0" smtClean="0"/>
              <a:t>καπιταλιστική κοινωνία</a:t>
            </a:r>
            <a:r>
              <a:rPr lang="el-GR" dirty="0" smtClean="0"/>
              <a:t> διδάσκει τον καταναλωτισμό</a:t>
            </a:r>
          </a:p>
          <a:p>
            <a:r>
              <a:rPr lang="el-GR" dirty="0" smtClean="0"/>
              <a:t>Η </a:t>
            </a:r>
            <a:r>
              <a:rPr lang="el-GR" b="1" dirty="0" smtClean="0"/>
              <a:t>παρέα</a:t>
            </a:r>
            <a:r>
              <a:rPr lang="el-GR" dirty="0" smtClean="0"/>
              <a:t> συχνά διδάσκει ανυπακοή στους κανόνες</a:t>
            </a:r>
          </a:p>
          <a:p>
            <a:endParaRPr lang="el-GR" dirty="0"/>
          </a:p>
        </p:txBody>
      </p:sp>
      <p:pic>
        <p:nvPicPr>
          <p:cNvPr id="7" name="Picture 2" descr="ÎÏÎ¿ÏÎ­Î»ÎµÏÎ¼Î± ÎµÎ¹ÎºÏÎ½Î±Ï Î³Î¹Î± ÏÏÎ³ÎºÏÎ¿ÏÏÎ· ÏÏÎ¿ÏÏÏÏÎ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143512"/>
            <a:ext cx="2914636" cy="1660665"/>
          </a:xfrm>
          <a:prstGeom prst="rect">
            <a:avLst/>
          </a:prstGeom>
          <a:noFill/>
        </p:spPr>
      </p:pic>
      <p:cxnSp>
        <p:nvCxnSpPr>
          <p:cNvPr id="11" name="10 - Ευθύγραμμο βέλος σύνδεσης"/>
          <p:cNvCxnSpPr/>
          <p:nvPr/>
        </p:nvCxnSpPr>
        <p:spPr>
          <a:xfrm>
            <a:off x="4786314" y="207167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4643438" y="300037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>
            <a:off x="4500562" y="435769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effectLst/>
              </a:rPr>
              <a:t>3.3.1. Πρωτογενείς φορείς κοινωνικοποίησης:</a:t>
            </a:r>
            <a:r>
              <a:rPr lang="el-GR" sz="4400" b="1" dirty="0" smtClean="0">
                <a:effectLst/>
              </a:rPr>
              <a:t> Οικογένεια:</a:t>
            </a:r>
            <a:endParaRPr lang="el-GR" dirty="0">
              <a:effectLst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Διαμορφώνει  τους </a:t>
            </a:r>
            <a:r>
              <a:rPr lang="el-GR" b="1" dirty="0" smtClean="0"/>
              <a:t>κανόνες, τις αξίες</a:t>
            </a:r>
            <a:r>
              <a:rPr lang="el-GR" dirty="0" smtClean="0"/>
              <a:t>, τις συνήθειες, τις αντιλήψεις του παιδιού από τη στιγμή της γέννησής του. </a:t>
            </a:r>
          </a:p>
          <a:p>
            <a:r>
              <a:rPr lang="el-GR" dirty="0" smtClean="0"/>
              <a:t>Καθοριστικής σημασίας φορέας για την επιβίωση του παιδιού και τη </a:t>
            </a:r>
            <a:r>
              <a:rPr lang="el-GR" b="1" dirty="0" smtClean="0"/>
              <a:t>συναισθηματική </a:t>
            </a:r>
            <a:r>
              <a:rPr lang="el-GR" dirty="0" smtClean="0"/>
              <a:t>ανάπτυξή του.</a:t>
            </a:r>
          </a:p>
          <a:p>
            <a:r>
              <a:rPr lang="el-GR" dirty="0" smtClean="0"/>
              <a:t>Ανάλογα με τη συγγένεια, τη δομή, το μέγεθος ορίζει τη συμπεριφορά του παιδιού.</a:t>
            </a:r>
          </a:p>
          <a:p>
            <a:r>
              <a:rPr lang="el-GR" dirty="0" smtClean="0"/>
              <a:t> Αν και πιο χαλαρές οι σχέσεις στην οικογένεια σήμερα, αποτελεί καταφύγιο </a:t>
            </a:r>
            <a:r>
              <a:rPr lang="el-GR" b="1" dirty="0" smtClean="0"/>
              <a:t>αλληλεγγύης </a:t>
            </a:r>
          </a:p>
          <a:p>
            <a:r>
              <a:rPr lang="el-GR" dirty="0" smtClean="0"/>
              <a:t>Τα παιδιά </a:t>
            </a:r>
            <a:r>
              <a:rPr lang="el-GR" b="1" dirty="0" smtClean="0"/>
              <a:t>συζητούν </a:t>
            </a:r>
            <a:r>
              <a:rPr lang="el-GR" dirty="0" smtClean="0"/>
              <a:t>με τους γονείς τους τα σημαντικότερα προβλήματα. </a:t>
            </a:r>
            <a:endParaRPr lang="el-GR" dirty="0"/>
          </a:p>
        </p:txBody>
      </p:sp>
      <p:pic>
        <p:nvPicPr>
          <p:cNvPr id="5" name="Picture 2" descr="https://encrypted-tbn1.gstatic.com/images?q=tbn:ANd9GcT4T4b23mvGcDBfHIXAijHV3eDjVXLzAGdGkI9uH-V6tyhHlJ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500702"/>
            <a:ext cx="2777514" cy="1308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effectLst/>
              </a:rPr>
              <a:t>Η οικογένεια θεωρείται πρωτογενής φορέας κοινωνικοποίησης</a:t>
            </a:r>
            <a:endParaRPr lang="el-GR" sz="3600" b="1" dirty="0"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Είναι ο </a:t>
            </a:r>
            <a:r>
              <a:rPr lang="el-GR" b="1" dirty="0" smtClean="0"/>
              <a:t>πρώτος χρονολογικά </a:t>
            </a:r>
            <a:r>
              <a:rPr lang="el-GR" dirty="0" smtClean="0"/>
              <a:t>φορέας κοινωνικοποίησης με τον οποίο έρχεται σε επαφή το παιδί και ο πιο σημαντικός</a:t>
            </a:r>
          </a:p>
          <a:p>
            <a:r>
              <a:rPr lang="el-GR" dirty="0" smtClean="0"/>
              <a:t>Ικανοποιεί τις </a:t>
            </a:r>
            <a:r>
              <a:rPr lang="el-GR" b="1" dirty="0" smtClean="0"/>
              <a:t>βιολογικές ανάγκες </a:t>
            </a:r>
            <a:r>
              <a:rPr lang="el-GR" dirty="0" smtClean="0"/>
              <a:t>του παιδιού.</a:t>
            </a:r>
          </a:p>
          <a:p>
            <a:r>
              <a:rPr lang="el-GR" b="1" u="sng" dirty="0" smtClean="0"/>
              <a:t>Το παιδί </a:t>
            </a:r>
            <a:r>
              <a:rPr lang="el-GR" dirty="0" smtClean="0"/>
              <a:t>μαθαίνει να συνυπάρχει με άλλους</a:t>
            </a:r>
          </a:p>
          <a:p>
            <a:r>
              <a:rPr lang="el-GR" dirty="0" smtClean="0"/>
              <a:t>Συνειδητοποιεί την </a:t>
            </a:r>
            <a:r>
              <a:rPr lang="el-GR" b="1" dirty="0" smtClean="0"/>
              <a:t>αλληλεξάρτηση</a:t>
            </a:r>
          </a:p>
          <a:p>
            <a:r>
              <a:rPr lang="el-GR" dirty="0" smtClean="0"/>
              <a:t>Μαθαίνει τον γλωσσικό κώδικα, τις πρώτες αξίες, τους πρώτους κανόνες</a:t>
            </a:r>
          </a:p>
          <a:p>
            <a:r>
              <a:rPr lang="el-GR" dirty="0" smtClean="0"/>
              <a:t>Αναπτύσσει ισχυρούς συναισθηματικούς δεσμούς</a:t>
            </a:r>
          </a:p>
          <a:p>
            <a:r>
              <a:rPr lang="el-GR" dirty="0" smtClean="0"/>
              <a:t>Η  επίδραση της οικογένεια διαρκεί σε </a:t>
            </a:r>
            <a:r>
              <a:rPr lang="el-GR" b="1" dirty="0" smtClean="0"/>
              <a:t>όλη τη ζωή </a:t>
            </a:r>
            <a:r>
              <a:rPr lang="el-GR" dirty="0" smtClean="0"/>
              <a:t>του ανθρώπου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effectLst/>
              </a:rPr>
              <a:t>Έρευνα του Ε.Κ.Κ.Ε για την οικογένεια</a:t>
            </a:r>
            <a:endParaRPr lang="el-GR" b="1" dirty="0"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85852" y="1447800"/>
            <a:ext cx="7647836" cy="4800600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«Οι νέοι επιδιώκουν να </a:t>
            </a:r>
            <a:r>
              <a:rPr lang="el-GR" b="1" dirty="0" smtClean="0"/>
              <a:t>συζητούν με τους γονείς </a:t>
            </a:r>
            <a:r>
              <a:rPr lang="el-GR" dirty="0" smtClean="0"/>
              <a:t>τους, και μάλιστα τα </a:t>
            </a:r>
            <a:r>
              <a:rPr lang="el-GR" b="1" dirty="0" smtClean="0"/>
              <a:t>κορίτσια περισσότερο </a:t>
            </a:r>
            <a:r>
              <a:rPr lang="el-GR" dirty="0" smtClean="0"/>
              <a:t>από τα αγόρια. Θέματα που τους απασχολούν είναι αυτά των </a:t>
            </a:r>
            <a:r>
              <a:rPr lang="el-GR" b="1" dirty="0" smtClean="0"/>
              <a:t>σπουδών</a:t>
            </a:r>
            <a:r>
              <a:rPr lang="el-GR" dirty="0" smtClean="0"/>
              <a:t>, του σχολείου, </a:t>
            </a:r>
            <a:r>
              <a:rPr lang="el-GR" b="1" dirty="0" smtClean="0"/>
              <a:t>οικονομικά </a:t>
            </a:r>
            <a:r>
              <a:rPr lang="el-GR" dirty="0" smtClean="0"/>
              <a:t>και </a:t>
            </a:r>
            <a:r>
              <a:rPr lang="el-GR" b="1" dirty="0" smtClean="0"/>
              <a:t>επαγγελματικά</a:t>
            </a:r>
            <a:r>
              <a:rPr lang="el-GR" dirty="0" smtClean="0"/>
              <a:t>, εύρεσης εργασίας. Επίσης συζητούν, ιδιαίτερα τα κορίτσια, τα </a:t>
            </a:r>
            <a:r>
              <a:rPr lang="el-GR" b="1" dirty="0" smtClean="0"/>
              <a:t>αισθηματικά</a:t>
            </a:r>
            <a:r>
              <a:rPr lang="el-GR" dirty="0" smtClean="0"/>
              <a:t> και τις σχέσεις με το άλλο φύλο. Πάντως τα προς συζήτηση θέματα ποικίλλουν από σοβαρά ή όχι, επίκαιρα, θέματα προβληματισμού. Αυτό δείχνει τη </a:t>
            </a:r>
            <a:r>
              <a:rPr lang="el-GR" b="1" dirty="0" smtClean="0"/>
              <a:t>μεγάλη ανάγκη επικοινωνίας </a:t>
            </a:r>
            <a:r>
              <a:rPr lang="el-GR" dirty="0" smtClean="0"/>
              <a:t>που έχουν οι νέοι, στην οποία, με τη σειρά τους, θα πρέπει να ανταποκρίνονται οι γονείς» </a:t>
            </a:r>
            <a:r>
              <a:rPr lang="el-GR" sz="1600" dirty="0" smtClean="0"/>
              <a:t>(</a:t>
            </a:r>
            <a:r>
              <a:rPr lang="el-GR" sz="1600" dirty="0" err="1" smtClean="0"/>
              <a:t>Α.Τεπέρογλου</a:t>
            </a:r>
            <a:r>
              <a:rPr lang="el-GR" sz="1600" dirty="0" smtClean="0"/>
              <a:t>, 1999:121).</a:t>
            </a:r>
            <a:endParaRPr lang="el-GR" sz="1600" dirty="0"/>
          </a:p>
        </p:txBody>
      </p:sp>
      <p:pic>
        <p:nvPicPr>
          <p:cNvPr id="2050" name="Picture 2" descr="ÎÏÎ¿ÏÎ­Î»ÎµÏÎ¼Î± ÎµÎ¹ÎºÏÎ½Î±Ï Î³Î¹Î± Î¿Î¹ÎºÎ¿Î³Î­Î½ÎµÎ¹Î± ÏÎ¹Î¼ÏÎ¿Î½Ï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-24"/>
            <a:ext cx="1714476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effectLst/>
              </a:rPr>
              <a:t>Παρέα των συνομηλίκων:</a:t>
            </a:r>
            <a:endParaRPr lang="el-GR" dirty="0">
              <a:effectLst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1071538" y="1447800"/>
            <a:ext cx="5429288" cy="4800600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 smtClean="0"/>
              <a:t>Διαμορφώνει τον τρόπο επικοινωνίας, τη σκέψη, τα πρότυπα συμπεριφορά των παιδιών.</a:t>
            </a:r>
          </a:p>
          <a:p>
            <a:r>
              <a:rPr lang="el-GR" sz="2800" dirty="0" smtClean="0"/>
              <a:t>Το παιδί αποκτά την αίσθηση ότι ανήκει σε ομάδα (αίσθηση του εμείς. Αποκτά ανεξαρτησία. Αναπτύσσει αυτοπεποίθηση, κοινωνικές δεξιότητες.</a:t>
            </a:r>
          </a:p>
          <a:p>
            <a:r>
              <a:rPr lang="el-GR" sz="2800" dirty="0" smtClean="0"/>
              <a:t>Κίνδυνος για αρνητικά πρότυπα συμπεριφοράς.</a:t>
            </a:r>
          </a:p>
          <a:p>
            <a:r>
              <a:rPr lang="el-GR" sz="2800" dirty="0" smtClean="0"/>
              <a:t>Παιδί-έφηβος -ενήλικος διαφέρουν στην εμπειρία της κοινωνικοποίησης.</a:t>
            </a:r>
            <a:endParaRPr lang="el-GR" sz="2800" dirty="0"/>
          </a:p>
        </p:txBody>
      </p:sp>
      <p:pic>
        <p:nvPicPr>
          <p:cNvPr id="5" name="Picture 6" descr="https://encrypted-tbn3.gstatic.com/images?q=tbn:ANd9GcQd4Sqy_bMQ3LckZqxvDxv_Y_oca02qoYdHe3XSVBVeI6KPNQ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815067"/>
            <a:ext cx="3000364" cy="1971255"/>
          </a:xfrm>
          <a:prstGeom prst="rect">
            <a:avLst/>
          </a:prstGeom>
          <a:noFill/>
        </p:spPr>
      </p:pic>
      <p:pic>
        <p:nvPicPr>
          <p:cNvPr id="6" name="Picture 4" descr="https://encrypted-tbn3.gstatic.com/images?q=tbn:ANd9GcSsLLAa-gTy93Ds5u5c0E3ugozkzUSoQUbDbQeW2Km63nQHSqUj6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618" y="5107809"/>
            <a:ext cx="3500382" cy="1750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>
                <a:effectLst/>
              </a:rPr>
              <a:t>Η παρέα των συνομηλίκων σημαντικός πρωτογενής φορέας κοινωνικοποίησης γιατί: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Είναι προαιρετική η συμμετοχή</a:t>
            </a:r>
          </a:p>
          <a:p>
            <a:r>
              <a:rPr lang="el-GR" sz="2800" dirty="0" smtClean="0"/>
              <a:t>Αναπτύσσονται σχέσεις ισότητας</a:t>
            </a:r>
          </a:p>
          <a:p>
            <a:r>
              <a:rPr lang="el-GR" sz="2800" dirty="0" smtClean="0"/>
              <a:t>Ψυχαγωγεί</a:t>
            </a:r>
          </a:p>
          <a:p>
            <a:r>
              <a:rPr lang="el-GR" sz="2800" dirty="0" smtClean="0"/>
              <a:t>Δεν καταναγκάζει</a:t>
            </a:r>
          </a:p>
          <a:p>
            <a:r>
              <a:rPr lang="el-GR" sz="2800" dirty="0" smtClean="0"/>
              <a:t>Υπάρχει ελεύθερη επικοινωνία (χρήση ιδιαίτερου γλωσσικού κώδικα)</a:t>
            </a:r>
          </a:p>
          <a:p>
            <a:r>
              <a:rPr lang="el-GR" sz="2800" dirty="0" smtClean="0"/>
              <a:t>Υπάρχει κοινή ιδεολογία, αξίες, κανόνες</a:t>
            </a:r>
          </a:p>
          <a:p>
            <a:r>
              <a:rPr lang="el-GR" sz="2800" dirty="0" smtClean="0"/>
              <a:t>Προσφέρει ελευθερία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3072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890" y="4857760"/>
            <a:ext cx="3387266" cy="1909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Ερρικα\Desktop\imagesCAXULB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3" y="74613"/>
            <a:ext cx="4467951" cy="656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8851"/>
            <a:ext cx="9143999" cy="534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effectLst/>
              </a:rPr>
              <a:t>Η ζωή του ατόμου</a:t>
            </a:r>
            <a:endParaRPr lang="el-GR" b="1" dirty="0">
              <a:effectLst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Καθορίζεται από ένα σύνολο </a:t>
            </a:r>
            <a:r>
              <a:rPr lang="el-GR" b="1" dirty="0" smtClean="0"/>
              <a:t>σχέσεων</a:t>
            </a:r>
            <a:r>
              <a:rPr lang="el-GR" dirty="0" smtClean="0"/>
              <a:t> και </a:t>
            </a:r>
            <a:r>
              <a:rPr lang="el-GR" b="1" dirty="0" smtClean="0"/>
              <a:t>δραστηριοτήτων</a:t>
            </a:r>
          </a:p>
          <a:p>
            <a:r>
              <a:rPr lang="el-GR" dirty="0" smtClean="0"/>
              <a:t>Ο άνθρωπος συμμετέχοντας, καταλαμβάνει διαφορετικές </a:t>
            </a:r>
            <a:r>
              <a:rPr lang="el-GR" b="1" dirty="0" smtClean="0"/>
              <a:t>κοινωνικές θέσεις, κοινωνικούς ρόλους</a:t>
            </a:r>
          </a:p>
          <a:p>
            <a:r>
              <a:rPr lang="el-GR" dirty="0" smtClean="0"/>
              <a:t>Οι </a:t>
            </a:r>
            <a:r>
              <a:rPr lang="el-GR" b="1" dirty="0" smtClean="0"/>
              <a:t>συμπεριφορές</a:t>
            </a:r>
            <a:r>
              <a:rPr lang="el-GR" dirty="0" smtClean="0"/>
              <a:t>  του είναι αναμενόμενες και </a:t>
            </a:r>
            <a:r>
              <a:rPr lang="el-GR" b="1" dirty="0" smtClean="0"/>
              <a:t>κοινωνικά προσδιορισμένες</a:t>
            </a:r>
          </a:p>
          <a:p>
            <a:r>
              <a:rPr lang="el-GR" b="1" dirty="0" smtClean="0"/>
              <a:t>Δεν ταυτίζεται πλήρως </a:t>
            </a:r>
            <a:r>
              <a:rPr lang="el-GR" dirty="0" smtClean="0"/>
              <a:t>με τις αναμενόμενες συμπεριφορές</a:t>
            </a:r>
          </a:p>
          <a:p>
            <a:r>
              <a:rPr lang="el-GR" dirty="0" smtClean="0"/>
              <a:t>Συμμετέχει δηλ. στους </a:t>
            </a:r>
            <a:r>
              <a:rPr lang="el-GR" b="1" dirty="0" smtClean="0"/>
              <a:t>κοινωνικούς θεσμούς</a:t>
            </a:r>
            <a:endParaRPr lang="el-GR" b="1" dirty="0"/>
          </a:p>
        </p:txBody>
      </p:sp>
      <p:pic>
        <p:nvPicPr>
          <p:cNvPr id="5" name="Picture 2" descr="https://encrypted-tbn3.gstatic.com/images?q=tbn:ANd9GcRj7IM8X_I8tudazYLnE_OZxWqdSrQuhoHe6qTwLlJBK89fjWf-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763998"/>
            <a:ext cx="1602049" cy="202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effectLst/>
              </a:rPr>
              <a:t>Ο κοινωνικός θεσμός: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1214414" y="1285860"/>
            <a:ext cx="7719274" cy="4962540"/>
          </a:xfrm>
        </p:spPr>
        <p:txBody>
          <a:bodyPr/>
          <a:lstStyle/>
          <a:p>
            <a:r>
              <a:rPr lang="el-GR" dirty="0" smtClean="0"/>
              <a:t>συνίσταται από ένα </a:t>
            </a:r>
            <a:r>
              <a:rPr lang="el-GR" b="1" dirty="0" smtClean="0"/>
              <a:t>σύστημα θέσεων </a:t>
            </a:r>
            <a:r>
              <a:rPr lang="el-GR" dirty="0" smtClean="0"/>
              <a:t>και αποσκοπεί στην </a:t>
            </a:r>
            <a:r>
              <a:rPr lang="el-GR" b="1" dirty="0" smtClean="0"/>
              <a:t>εκπλήρωση</a:t>
            </a:r>
            <a:r>
              <a:rPr lang="el-GR" dirty="0" smtClean="0"/>
              <a:t> μιας βασικής </a:t>
            </a:r>
            <a:r>
              <a:rPr lang="el-GR" b="1" dirty="0" smtClean="0"/>
              <a:t>λειτουργίας</a:t>
            </a:r>
            <a:r>
              <a:rPr lang="el-GR" dirty="0" smtClean="0"/>
              <a:t> της κοινωνίας.</a:t>
            </a:r>
          </a:p>
          <a:p>
            <a:r>
              <a:rPr lang="el-GR" dirty="0" smtClean="0"/>
              <a:t>Στα πλαίσια του θεσμού τα άτομα καταλαμβάνουν </a:t>
            </a:r>
            <a:r>
              <a:rPr lang="el-GR" b="1" dirty="0" smtClean="0"/>
              <a:t>ιεραρχημένες θέσεις </a:t>
            </a:r>
            <a:r>
              <a:rPr lang="el-GR" dirty="0" smtClean="0"/>
              <a:t>με </a:t>
            </a:r>
            <a:r>
              <a:rPr lang="el-GR" b="1" dirty="0" smtClean="0"/>
              <a:t>τυποποιημένες</a:t>
            </a:r>
            <a:r>
              <a:rPr lang="el-GR" dirty="0" smtClean="0"/>
              <a:t> και </a:t>
            </a:r>
            <a:r>
              <a:rPr lang="el-GR" b="1" dirty="0" smtClean="0"/>
              <a:t>αναμενόμενες συμπεριφορές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Picture 4" descr="https://encrypted-tbn2.gstatic.com/images?q=tbn:ANd9GcT4pIRG8jaf-yaHjgWwGi-c5aVKBcThkZs6HsKSGrjWjPQdg0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5507" y="4643446"/>
            <a:ext cx="4618493" cy="1852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Κοινωνική θέση:</a:t>
            </a:r>
            <a:endParaRPr lang="el-GR" sz="3200" dirty="0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Κοινωνικός ρόλος:</a:t>
            </a:r>
            <a:endParaRPr lang="el-GR" sz="3200" b="1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l-GR" dirty="0" smtClean="0"/>
              <a:t>είναι το σύνολο των δικαιωμάτων και υποχρεώσεων μιας θέσης μέσα σε ένα θεσμό και είναι κοινωνικά προσδιορισμένες.</a:t>
            </a:r>
            <a:endParaRPr lang="el-GR" dirty="0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Απορρέει από την κοινωνική θέση και είναι οι </a:t>
            </a:r>
            <a:r>
              <a:rPr lang="el-GR" b="1" dirty="0" smtClean="0"/>
              <a:t>προδιαγραφές </a:t>
            </a:r>
            <a:r>
              <a:rPr lang="el-GR" dirty="0" smtClean="0"/>
              <a:t>που θέτει η κοινωνία με βάση τις οποίες θα ασκήσει το άτομο τα καθήκοντα της θέσης του</a:t>
            </a:r>
          </a:p>
          <a:p>
            <a:r>
              <a:rPr lang="el-GR" dirty="0" smtClean="0"/>
              <a:t>Είναι η κοινωνικά αποδεκτή </a:t>
            </a:r>
            <a:r>
              <a:rPr lang="el-GR" b="1" dirty="0" smtClean="0"/>
              <a:t>συμπεριφορά </a:t>
            </a:r>
            <a:r>
              <a:rPr lang="el-GR" dirty="0" smtClean="0"/>
              <a:t>που αντιστοιχεί σε μία κοινωνική θέση</a:t>
            </a:r>
          </a:p>
          <a:p>
            <a:endParaRPr lang="el-GR" dirty="0"/>
          </a:p>
        </p:txBody>
      </p:sp>
      <p:pic>
        <p:nvPicPr>
          <p:cNvPr id="11" name="Picture 4" descr="https://encrypted-tbn0.gstatic.com/images?q=tbn:ANd9GcRHWGSM_G3eec0bCShtKb5F2WH5tVW_feMNLAtcOmC4RduwHBrc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84"/>
            <a:ext cx="445229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1.bp.blogspot.com/-CxXV26mUaiA/U9NOC2e9n7I/AAAAAAAACnA/fuWAvpOAyXg/s1600/%CE%91%CE%BD%CF%84%CE%AF%CE%B3%CF%81%CE%B1%CF%86%CE%BF+%CE%B1%CF%80%CF%8C+%CE%B4%CE%AC%CF%83%CE%BA%CE%B1%CE%BB%CE%BF%CF%8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394020"/>
            <a:ext cx="6381740" cy="3035219"/>
          </a:xfrm>
          <a:prstGeom prst="rect">
            <a:avLst/>
          </a:prstGeom>
          <a:noFill/>
        </p:spPr>
      </p:pic>
      <p:pic>
        <p:nvPicPr>
          <p:cNvPr id="21508" name="Picture 4" descr="http://1.bp.blogspot.com/_os14tGMZKPQ/TQSS0CmRMaI/AAAAAAAAAGo/ugfCu0gfArM/s320/Clipart-Cartoon-Design-17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250265"/>
            <a:ext cx="1752593" cy="1940588"/>
          </a:xfrm>
          <a:prstGeom prst="rect">
            <a:avLst/>
          </a:prstGeom>
          <a:noFill/>
        </p:spPr>
      </p:pic>
      <p:pic>
        <p:nvPicPr>
          <p:cNvPr id="21510" name="Picture 6" descr="http://www.lesvosnews.net/sites/default/files/basic_article_photos/mathites_efimerida_skits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428604"/>
            <a:ext cx="2447598" cy="1633554"/>
          </a:xfrm>
          <a:prstGeom prst="rect">
            <a:avLst/>
          </a:prstGeom>
          <a:noFill/>
        </p:spPr>
      </p:pic>
      <p:pic>
        <p:nvPicPr>
          <p:cNvPr id="21512" name="Picture 8" descr="http://www.lifo.gr/uploads/image/298098/%CE%A0%CE%B1%CE%B9%CE%B4%CE%B5%CE%AF%CE%B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06" y="4459115"/>
            <a:ext cx="3429024" cy="2327472"/>
          </a:xfrm>
          <a:prstGeom prst="rect">
            <a:avLst/>
          </a:prstGeom>
          <a:noFill/>
        </p:spPr>
      </p:pic>
      <p:pic>
        <p:nvPicPr>
          <p:cNvPr id="21514" name="Picture 10" descr="http://www.salutesalonica.gr/images/52d743d7-1e8b-4d4f-aad9-f24e0330516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786" y="500042"/>
            <a:ext cx="2628866" cy="1314433"/>
          </a:xfrm>
          <a:prstGeom prst="rect">
            <a:avLst/>
          </a:prstGeom>
          <a:noFill/>
        </p:spPr>
      </p:pic>
      <p:cxnSp>
        <p:nvCxnSpPr>
          <p:cNvPr id="10" name="9 - Ευθύγραμμο βέλος σύνδεσης"/>
          <p:cNvCxnSpPr>
            <a:endCxn id="21508" idx="1"/>
          </p:cNvCxnSpPr>
          <p:nvPr/>
        </p:nvCxnSpPr>
        <p:spPr>
          <a:xfrm flipV="1">
            <a:off x="5500694" y="2220559"/>
            <a:ext cx="1143008" cy="636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5400000" flipH="1" flipV="1">
            <a:off x="4572000" y="2000240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10800000">
            <a:off x="2571736" y="1785926"/>
            <a:ext cx="107157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rot="10800000" flipV="1">
            <a:off x="2571736" y="3714752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>
            <a:off x="5143504" y="3429000"/>
            <a:ext cx="150019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4000496" y="6215082"/>
            <a:ext cx="514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Η κοινωνική θέση του δασκάλου και οι κοινωνικοί ρόλοι που απορρέουν από αυτή</a:t>
            </a:r>
            <a:endParaRPr lang="el-GR" b="1" dirty="0"/>
          </a:p>
        </p:txBody>
      </p:sp>
      <p:pic>
        <p:nvPicPr>
          <p:cNvPr id="21516" name="Picture 12" descr="http://4lyk-rodou.dod.sch.gr/images/images/Kylikeio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44" y="1765738"/>
            <a:ext cx="1581426" cy="1987096"/>
          </a:xfrm>
          <a:prstGeom prst="rect">
            <a:avLst/>
          </a:prstGeom>
          <a:noFill/>
        </p:spPr>
      </p:pic>
      <p:cxnSp>
        <p:nvCxnSpPr>
          <p:cNvPr id="22" name="21 - Ευθύγραμμο βέλος σύνδεσης"/>
          <p:cNvCxnSpPr/>
          <p:nvPr/>
        </p:nvCxnSpPr>
        <p:spPr>
          <a:xfrm rot="10800000">
            <a:off x="1857356" y="3071810"/>
            <a:ext cx="100013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0" name="Picture 16" descr="http://www.pandiera.gr/uploads/uploads/2014/06/Kalaitzis-Katharistries-725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57620" y="5143512"/>
            <a:ext cx="1743043" cy="1033206"/>
          </a:xfrm>
          <a:prstGeom prst="rect">
            <a:avLst/>
          </a:prstGeom>
          <a:noFill/>
        </p:spPr>
      </p:pic>
      <p:cxnSp>
        <p:nvCxnSpPr>
          <p:cNvPr id="26" name="25 - Ευθύγραμμο βέλος σύνδεσης"/>
          <p:cNvCxnSpPr/>
          <p:nvPr/>
        </p:nvCxnSpPr>
        <p:spPr>
          <a:xfrm rot="16200000" flipH="1">
            <a:off x="4179091" y="4750603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274638"/>
            <a:ext cx="8219340" cy="1143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effectLst/>
              </a:rPr>
              <a:t>Φορείς κοινωνικοποίησης και θεσμοί:</a:t>
            </a:r>
            <a:endParaRPr lang="el-GR" sz="3600" b="1" dirty="0"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Συχνά ταυτίζονται γιατί οι κοινωνίες που ζούμε είναι οργανωμένες με συστηματικό τρόπο και διέπονται από πλέγμα τυπικών κανόνων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pic>
        <p:nvPicPr>
          <p:cNvPr id="7172" name="Picture 4" descr="ÎÏÎ¿ÏÎ­Î»ÎµÏÎ¼Î± ÎµÎ¹ÎºÏÎ½Î±Ï Î³Î¹Î± Î¿Î¹ÎºÎ¿Î³Î­Î½ÎµÎ¹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714884"/>
            <a:ext cx="3905238" cy="1787144"/>
          </a:xfrm>
          <a:prstGeom prst="rect">
            <a:avLst/>
          </a:prstGeom>
          <a:noFill/>
        </p:spPr>
      </p:pic>
      <p:pic>
        <p:nvPicPr>
          <p:cNvPr id="7174" name="Picture 6" descr="ÎÏÎ¿ÏÎ­Î»ÎµÏÎ¼Î± ÎµÎ¹ÎºÏÎ½Î±Ï Î³Î¹Î± ÏÏÎ¿Î»ÎµÎ¯Î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718" y="3429000"/>
            <a:ext cx="3810000" cy="1876425"/>
          </a:xfrm>
          <a:prstGeom prst="rect">
            <a:avLst/>
          </a:prstGeom>
          <a:noFill/>
        </p:spPr>
      </p:pic>
      <p:pic>
        <p:nvPicPr>
          <p:cNvPr id="7176" name="Picture 8" descr="Î£ÏÎµÏÎ¹ÎºÎ® ÎµÎ¹ÎºÏÎ½Î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143512"/>
            <a:ext cx="1920173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effectLst/>
              </a:rPr>
              <a:t>Φορείς κοινωνικοποίησης είναι:</a:t>
            </a:r>
            <a:endParaRPr lang="el-GR" b="1" dirty="0"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Άτομα, ομάδες, θεσμοί που συμβάλλουν στην κοινωνικοποίηση του ατόμου</a:t>
            </a:r>
          </a:p>
          <a:p>
            <a:r>
              <a:rPr lang="el-GR" dirty="0" smtClean="0"/>
              <a:t>Είναι πολυάριθμοι (οικογένεια, σχολείο, παρέα συνομηλίκων, Εκκλησία, Μ.Μ.Ε., κράτος…..)</a:t>
            </a:r>
            <a:endParaRPr lang="el-GR" dirty="0"/>
          </a:p>
        </p:txBody>
      </p:sp>
      <p:pic>
        <p:nvPicPr>
          <p:cNvPr id="614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665460"/>
            <a:ext cx="4143364" cy="2776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ÎÏÎ¿ÏÎ­Î»ÎµÏÎ¼Î± ÎµÎ¹ÎºÏÎ½Î±Ï Î³Î¹Î± ÏÎ¿ÏÎµÎ¯Ï ÎºÎ¿Î¹Î½ÏÎ½Î¹ÎºÎ¿ÏÎ¿Î¯Î·ÏÎ·Ï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/>
              </a:rPr>
              <a:t>Φορείς κοινωνικοποίησης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Πρωτογενείς φορείς:</a:t>
            </a:r>
            <a:endParaRPr lang="el-GR" sz="2800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Δευτερογενείς φορείς:</a:t>
            </a:r>
            <a:endParaRPr lang="el-GR" sz="28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Οικογένεια , παρέα συνομηλίκων….</a:t>
            </a:r>
          </a:p>
          <a:p>
            <a:r>
              <a:rPr lang="el-GR" dirty="0" smtClean="0"/>
              <a:t>Αναπτύσσονται στενές διαπροσωπικές και συναισθηματικές σχέσεις</a:t>
            </a:r>
          </a:p>
          <a:p>
            <a:r>
              <a:rPr lang="el-GR" dirty="0" smtClean="0"/>
              <a:t>Ασκούν σημαντική επίδραση στην κοινωνικοποίηση των παιδιών</a:t>
            </a:r>
          </a:p>
          <a:p>
            <a:r>
              <a:rPr lang="el-GR" dirty="0" smtClean="0"/>
              <a:t>Διαρκούν σχεδόν σε όλη τη ζωή του ατόμου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Σχολείο , Εκκλησία, κράτος, χώρος εργασίας,  Μ.Μ.Ε……..</a:t>
            </a:r>
          </a:p>
          <a:p>
            <a:r>
              <a:rPr lang="el-GR" dirty="0" smtClean="0"/>
              <a:t>Αναπτύσσονται κυρίως τυπικές και απρόσωπες σχέσεις </a:t>
            </a:r>
          </a:p>
          <a:p>
            <a:r>
              <a:rPr lang="el-GR" dirty="0" smtClean="0"/>
              <a:t>Ασκούν σημαντική επίδραση στα ενήλικα στάδια της ζωής των ανθρώπων</a:t>
            </a:r>
          </a:p>
          <a:p>
            <a:r>
              <a:rPr lang="el-GR" dirty="0" smtClean="0"/>
              <a:t>Μικρής κυρίως διάρκειας</a:t>
            </a:r>
            <a:endParaRPr lang="el-GR" dirty="0"/>
          </a:p>
        </p:txBody>
      </p:sp>
      <p:pic>
        <p:nvPicPr>
          <p:cNvPr id="9" name="Picture 6" descr="https://encrypted-tbn0.gstatic.com/images?q=tbn:ANd9GcTO_caZEMRVw8fqhkp9hZjQe4amPdXBjsIOFZsZkRHkqMEaD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15" y="5996017"/>
            <a:ext cx="1209637" cy="719131"/>
          </a:xfrm>
          <a:prstGeom prst="rect">
            <a:avLst/>
          </a:prstGeom>
          <a:noFill/>
        </p:spPr>
      </p:pic>
      <p:pic>
        <p:nvPicPr>
          <p:cNvPr id="10" name="Picture 2" descr="https://encrypted-tbn0.gstatic.com/images?q=tbn:ANd9GcSjacSuPZwCtShabD4iG9iBPqJYWqSR_sLBnKwrvjpAFY7-E3ho0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000636"/>
            <a:ext cx="1144142" cy="761375"/>
          </a:xfrm>
          <a:prstGeom prst="rect">
            <a:avLst/>
          </a:prstGeom>
          <a:noFill/>
        </p:spPr>
      </p:pic>
      <p:pic>
        <p:nvPicPr>
          <p:cNvPr id="11" name="Picture 2" descr="https://encrypted-tbn3.gstatic.com/images?q=tbn:ANd9GcRA3MnUH2shQ0hwD2xqmTRooqMRaiRvYy2BHuCEbN5-yQREoDgxq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16" y="4000504"/>
            <a:ext cx="1285884" cy="636896"/>
          </a:xfrm>
          <a:prstGeom prst="rect">
            <a:avLst/>
          </a:prstGeom>
          <a:noFill/>
        </p:spPr>
      </p:pic>
      <p:pic>
        <p:nvPicPr>
          <p:cNvPr id="12" name="Picture 4" descr="https://encrypted-tbn2.gstatic.com/images?q=tbn:ANd9GcQZl4WEK145KpBbudPL1uE1cY8Ki5HR4vUKhdt0FiUG7utNyPh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5707330"/>
            <a:ext cx="1071538" cy="1057315"/>
          </a:xfrm>
          <a:prstGeom prst="rect">
            <a:avLst/>
          </a:prstGeom>
          <a:noFill/>
        </p:spPr>
      </p:pic>
      <p:pic>
        <p:nvPicPr>
          <p:cNvPr id="13" name="Picture 10" descr="https://encrypted-tbn1.gstatic.com/images?q=tbn:ANd9GcQUsSTA0tUwumK-zo6jrUlRP6o2_2eUeM1OkzzW_yAgtrA5ED2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2857496"/>
            <a:ext cx="941001" cy="704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617</TotalTime>
  <Words>717</Words>
  <Application>Microsoft Office PowerPoint</Application>
  <PresentationFormat>Προβολή στην οθόνη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Ηλιοστάσιο</vt:lpstr>
      <vt:lpstr>3.3. Φορείς κοινωνικοποίησης</vt:lpstr>
      <vt:lpstr>Η ζωή του ατόμου</vt:lpstr>
      <vt:lpstr>Ο κοινωνικός θεσμός:</vt:lpstr>
      <vt:lpstr>Διαφάνεια 4</vt:lpstr>
      <vt:lpstr>Διαφάνεια 5</vt:lpstr>
      <vt:lpstr>Φορείς κοινωνικοποίησης και θεσμοί:</vt:lpstr>
      <vt:lpstr>Φορείς κοινωνικοποίησης είναι:</vt:lpstr>
      <vt:lpstr>Διαφάνεια 8</vt:lpstr>
      <vt:lpstr>Φορείς κοινωνικοποίησης</vt:lpstr>
      <vt:lpstr>Η κοινωνικοποίηση σήμερα:</vt:lpstr>
      <vt:lpstr>Ασυμφωνία ή σύγκρουση των προτύπων που προβάλλονται από σύγχρονους φορείς κοινωνικοποίησης</vt:lpstr>
      <vt:lpstr>3.3.1. Πρωτογενείς φορείς κοινωνικοποίησης: Οικογένεια:</vt:lpstr>
      <vt:lpstr>Η οικογένεια θεωρείται πρωτογενής φορέας κοινωνικοποίησης</vt:lpstr>
      <vt:lpstr>Έρευνα του Ε.Κ.Κ.Ε για την οικογένεια</vt:lpstr>
      <vt:lpstr>Παρέα των συνομηλίκων:</vt:lpstr>
      <vt:lpstr>Η παρέα των συνομηλίκων σημαντικός πρωτογενής φορέας κοινωνικοποίησης γιατί:</vt:lpstr>
      <vt:lpstr>Διαφάνεια 17</vt:lpstr>
      <vt:lpstr>Διαφάνεια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Ερρικα</dc:creator>
  <cp:lastModifiedBy>ADMIN</cp:lastModifiedBy>
  <cp:revision>51</cp:revision>
  <dcterms:created xsi:type="dcterms:W3CDTF">2014-02-18T17:54:21Z</dcterms:created>
  <dcterms:modified xsi:type="dcterms:W3CDTF">2020-03-16T10:50:51Z</dcterms:modified>
</cp:coreProperties>
</file>