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256" r:id="rId2"/>
    <p:sldId id="269" r:id="rId3"/>
    <p:sldId id="264" r:id="rId4"/>
    <p:sldId id="260" r:id="rId5"/>
    <p:sldId id="265" r:id="rId6"/>
    <p:sldId id="259" r:id="rId7"/>
    <p:sldId id="266" r:id="rId8"/>
    <p:sldId id="257" r:id="rId9"/>
    <p:sldId id="267" r:id="rId10"/>
    <p:sldId id="258" r:id="rId11"/>
    <p:sldId id="268" r:id="rId12"/>
    <p:sldId id="261" r:id="rId13"/>
    <p:sldId id="270" r:id="rId14"/>
    <p:sldId id="262" r:id="rId15"/>
    <p:sldId id="271" r:id="rId16"/>
    <p:sldId id="263" r:id="rId17"/>
    <p:sldId id="272"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2" d="100"/>
          <a:sy n="72"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6D72E948-7313-4BFA-BDB2-D6D177E4DC46}" type="datetimeFigureOut">
              <a:rPr lang="el-GR" smtClean="0"/>
              <a:t>2/5/2022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E78CE7-0ECA-403F-85CE-0EFFCD790E66}" type="slidenum">
              <a:rPr lang="el-GR" smtClean="0"/>
              <a:t>‹#›</a:t>
            </a:fld>
            <a:endParaRPr lang="el-G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979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6D72E948-7313-4BFA-BDB2-D6D177E4DC46}" type="datetimeFigureOut">
              <a:rPr lang="el-GR" smtClean="0"/>
              <a:t>2/5/2022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0E78CE7-0ECA-403F-85CE-0EFFCD790E66}" type="slidenum">
              <a:rPr lang="el-GR" smtClean="0"/>
              <a:t>‹#›</a:t>
            </a:fld>
            <a:endParaRPr lang="el-GR"/>
          </a:p>
        </p:txBody>
      </p:sp>
    </p:spTree>
    <p:extLst>
      <p:ext uri="{BB962C8B-B14F-4D97-AF65-F5344CB8AC3E}">
        <p14:creationId xmlns:p14="http://schemas.microsoft.com/office/powerpoint/2010/main" val="10767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D72E948-7313-4BFA-BDB2-D6D177E4DC46}" type="datetimeFigureOut">
              <a:rPr lang="el-GR" smtClean="0"/>
              <a:t>2/5/2022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E78CE7-0ECA-403F-85CE-0EFFCD790E66}" type="slidenum">
              <a:rPr lang="el-GR" smtClean="0"/>
              <a:t>‹#›</a:t>
            </a:fld>
            <a:endParaRPr lang="el-GR"/>
          </a:p>
        </p:txBody>
      </p:sp>
    </p:spTree>
    <p:extLst>
      <p:ext uri="{BB962C8B-B14F-4D97-AF65-F5344CB8AC3E}">
        <p14:creationId xmlns:p14="http://schemas.microsoft.com/office/powerpoint/2010/main" val="78167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D72E948-7313-4BFA-BDB2-D6D177E4DC46}" type="datetimeFigureOut">
              <a:rPr lang="el-GR" smtClean="0"/>
              <a:t>2/5/2022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E78CE7-0ECA-403F-85CE-0EFFCD790E66}" type="slidenum">
              <a:rPr lang="el-GR" smtClean="0"/>
              <a:t>‹#›</a:t>
            </a:fld>
            <a:endParaRPr lang="el-G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32523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D72E948-7313-4BFA-BDB2-D6D177E4DC46}" type="datetimeFigureOut">
              <a:rPr lang="el-GR" smtClean="0"/>
              <a:t>2/5/2022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E78CE7-0ECA-403F-85CE-0EFFCD790E66}" type="slidenum">
              <a:rPr lang="el-GR" smtClean="0"/>
              <a:t>‹#›</a:t>
            </a:fld>
            <a:endParaRPr lang="el-GR"/>
          </a:p>
        </p:txBody>
      </p:sp>
    </p:spTree>
    <p:extLst>
      <p:ext uri="{BB962C8B-B14F-4D97-AF65-F5344CB8AC3E}">
        <p14:creationId xmlns:p14="http://schemas.microsoft.com/office/powerpoint/2010/main" val="67303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D72E948-7313-4BFA-BDB2-D6D177E4DC46}" type="datetimeFigureOut">
              <a:rPr lang="el-GR" smtClean="0"/>
              <a:t>2/5/2022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E78CE7-0ECA-403F-85CE-0EFFCD790E66}" type="slidenum">
              <a:rPr lang="el-GR" smtClean="0"/>
              <a:t>‹#›</a:t>
            </a:fld>
            <a:endParaRPr lang="el-G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06497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D72E948-7313-4BFA-BDB2-D6D177E4DC46}" type="datetimeFigureOut">
              <a:rPr lang="el-GR" smtClean="0"/>
              <a:t>2/5/2022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E78CE7-0ECA-403F-85CE-0EFFCD790E66}" type="slidenum">
              <a:rPr lang="el-GR" smtClean="0"/>
              <a:t>‹#›</a:t>
            </a:fld>
            <a:endParaRPr lang="el-GR"/>
          </a:p>
        </p:txBody>
      </p:sp>
    </p:spTree>
    <p:extLst>
      <p:ext uri="{BB962C8B-B14F-4D97-AF65-F5344CB8AC3E}">
        <p14:creationId xmlns:p14="http://schemas.microsoft.com/office/powerpoint/2010/main" val="340169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D72E948-7313-4BFA-BDB2-D6D177E4DC46}" type="datetimeFigureOut">
              <a:rPr lang="el-GR" smtClean="0"/>
              <a:t>2/5/2022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E78CE7-0ECA-403F-85CE-0EFFCD790E66}" type="slidenum">
              <a:rPr lang="el-GR" smtClean="0"/>
              <a:t>‹#›</a:t>
            </a:fld>
            <a:endParaRPr lang="el-GR"/>
          </a:p>
        </p:txBody>
      </p:sp>
    </p:spTree>
    <p:extLst>
      <p:ext uri="{BB962C8B-B14F-4D97-AF65-F5344CB8AC3E}">
        <p14:creationId xmlns:p14="http://schemas.microsoft.com/office/powerpoint/2010/main" val="2456680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D72E948-7313-4BFA-BDB2-D6D177E4DC46}" type="datetimeFigureOut">
              <a:rPr lang="el-GR" smtClean="0"/>
              <a:t>2/5/2022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E78CE7-0ECA-403F-85CE-0EFFCD790E66}" type="slidenum">
              <a:rPr lang="el-GR" smtClean="0"/>
              <a:t>‹#›</a:t>
            </a:fld>
            <a:endParaRPr lang="el-GR"/>
          </a:p>
        </p:txBody>
      </p:sp>
    </p:spTree>
    <p:extLst>
      <p:ext uri="{BB962C8B-B14F-4D97-AF65-F5344CB8AC3E}">
        <p14:creationId xmlns:p14="http://schemas.microsoft.com/office/powerpoint/2010/main" val="42495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D72E948-7313-4BFA-BDB2-D6D177E4DC46}" type="datetimeFigureOut">
              <a:rPr lang="el-GR" smtClean="0"/>
              <a:t>2/5/2022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E78CE7-0ECA-403F-85CE-0EFFCD790E66}" type="slidenum">
              <a:rPr lang="el-GR" smtClean="0"/>
              <a:t>‹#›</a:t>
            </a:fld>
            <a:endParaRPr lang="el-GR"/>
          </a:p>
        </p:txBody>
      </p:sp>
    </p:spTree>
    <p:extLst>
      <p:ext uri="{BB962C8B-B14F-4D97-AF65-F5344CB8AC3E}">
        <p14:creationId xmlns:p14="http://schemas.microsoft.com/office/powerpoint/2010/main" val="229470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D72E948-7313-4BFA-BDB2-D6D177E4DC46}" type="datetimeFigureOut">
              <a:rPr lang="el-GR" smtClean="0"/>
              <a:t>2/5/2022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E78CE7-0ECA-403F-85CE-0EFFCD790E66}" type="slidenum">
              <a:rPr lang="el-GR" smtClean="0"/>
              <a:t>‹#›</a:t>
            </a:fld>
            <a:endParaRPr lang="el-GR"/>
          </a:p>
        </p:txBody>
      </p:sp>
    </p:spTree>
    <p:extLst>
      <p:ext uri="{BB962C8B-B14F-4D97-AF65-F5344CB8AC3E}">
        <p14:creationId xmlns:p14="http://schemas.microsoft.com/office/powerpoint/2010/main" val="359441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6D72E948-7313-4BFA-BDB2-D6D177E4DC46}" type="datetimeFigureOut">
              <a:rPr lang="el-GR" smtClean="0"/>
              <a:t>2/5/2022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0E78CE7-0ECA-403F-85CE-0EFFCD790E66}" type="slidenum">
              <a:rPr lang="el-GR" smtClean="0"/>
              <a:t>‹#›</a:t>
            </a:fld>
            <a:endParaRPr lang="el-GR"/>
          </a:p>
        </p:txBody>
      </p:sp>
    </p:spTree>
    <p:extLst>
      <p:ext uri="{BB962C8B-B14F-4D97-AF65-F5344CB8AC3E}">
        <p14:creationId xmlns:p14="http://schemas.microsoft.com/office/powerpoint/2010/main" val="266261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6D72E948-7313-4BFA-BDB2-D6D177E4DC46}" type="datetimeFigureOut">
              <a:rPr lang="el-GR" smtClean="0"/>
              <a:t>2/5/2022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0E78CE7-0ECA-403F-85CE-0EFFCD790E66}" type="slidenum">
              <a:rPr lang="el-GR" smtClean="0"/>
              <a:t>‹#›</a:t>
            </a:fld>
            <a:endParaRPr lang="el-GR"/>
          </a:p>
        </p:txBody>
      </p:sp>
    </p:spTree>
    <p:extLst>
      <p:ext uri="{BB962C8B-B14F-4D97-AF65-F5344CB8AC3E}">
        <p14:creationId xmlns:p14="http://schemas.microsoft.com/office/powerpoint/2010/main" val="290834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D72E948-7313-4BFA-BDB2-D6D177E4DC46}" type="datetimeFigureOut">
              <a:rPr lang="el-GR" smtClean="0"/>
              <a:t>2/5/2022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0E78CE7-0ECA-403F-85CE-0EFFCD790E66}" type="slidenum">
              <a:rPr lang="el-GR" smtClean="0"/>
              <a:t>‹#›</a:t>
            </a:fld>
            <a:endParaRPr lang="el-GR"/>
          </a:p>
        </p:txBody>
      </p:sp>
    </p:spTree>
    <p:extLst>
      <p:ext uri="{BB962C8B-B14F-4D97-AF65-F5344CB8AC3E}">
        <p14:creationId xmlns:p14="http://schemas.microsoft.com/office/powerpoint/2010/main" val="3808408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2E948-7313-4BFA-BDB2-D6D177E4DC46}" type="datetimeFigureOut">
              <a:rPr lang="el-GR" smtClean="0"/>
              <a:t>2/5/2022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0E78CE7-0ECA-403F-85CE-0EFFCD790E66}" type="slidenum">
              <a:rPr lang="el-GR" smtClean="0"/>
              <a:t>‹#›</a:t>
            </a:fld>
            <a:endParaRPr lang="el-GR"/>
          </a:p>
        </p:txBody>
      </p:sp>
    </p:spTree>
    <p:extLst>
      <p:ext uri="{BB962C8B-B14F-4D97-AF65-F5344CB8AC3E}">
        <p14:creationId xmlns:p14="http://schemas.microsoft.com/office/powerpoint/2010/main" val="161907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D72E948-7313-4BFA-BDB2-D6D177E4DC46}" type="datetimeFigureOut">
              <a:rPr lang="el-GR" smtClean="0"/>
              <a:t>2/5/2022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0E78CE7-0ECA-403F-85CE-0EFFCD790E66}" type="slidenum">
              <a:rPr lang="el-GR" smtClean="0"/>
              <a:t>‹#›</a:t>
            </a:fld>
            <a:endParaRPr lang="el-GR"/>
          </a:p>
        </p:txBody>
      </p:sp>
    </p:spTree>
    <p:extLst>
      <p:ext uri="{BB962C8B-B14F-4D97-AF65-F5344CB8AC3E}">
        <p14:creationId xmlns:p14="http://schemas.microsoft.com/office/powerpoint/2010/main" val="235039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D72E948-7313-4BFA-BDB2-D6D177E4DC46}" type="datetimeFigureOut">
              <a:rPr lang="el-GR" smtClean="0"/>
              <a:t>2/5/2022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0E78CE7-0ECA-403F-85CE-0EFFCD790E66}" type="slidenum">
              <a:rPr lang="el-GR" smtClean="0"/>
              <a:t>‹#›</a:t>
            </a:fld>
            <a:endParaRPr lang="el-GR"/>
          </a:p>
        </p:txBody>
      </p:sp>
    </p:spTree>
    <p:extLst>
      <p:ext uri="{BB962C8B-B14F-4D97-AF65-F5344CB8AC3E}">
        <p14:creationId xmlns:p14="http://schemas.microsoft.com/office/powerpoint/2010/main" val="170726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D72E948-7313-4BFA-BDB2-D6D177E4DC46}" type="datetimeFigureOut">
              <a:rPr lang="el-GR" smtClean="0"/>
              <a:t>2/5/2022</a:t>
            </a:fld>
            <a:endParaRPr lang="el-G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l-G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0E78CE7-0ECA-403F-85CE-0EFFCD790E66}" type="slidenum">
              <a:rPr lang="el-GR" smtClean="0"/>
              <a:t>‹#›</a:t>
            </a:fld>
            <a:endParaRPr lang="el-GR"/>
          </a:p>
        </p:txBody>
      </p:sp>
    </p:spTree>
    <p:extLst>
      <p:ext uri="{BB962C8B-B14F-4D97-AF65-F5344CB8AC3E}">
        <p14:creationId xmlns:p14="http://schemas.microsoft.com/office/powerpoint/2010/main" val="2655126469"/>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582C396-BABD-42C4-9B0B-F29C9AEFCAE7}"/>
              </a:ext>
            </a:extLst>
          </p:cNvPr>
          <p:cNvPicPr>
            <a:picLocks noChangeAspect="1"/>
          </p:cNvPicPr>
          <p:nvPr/>
        </p:nvPicPr>
        <p:blipFill>
          <a:blip r:embed="rId2"/>
          <a:stretch>
            <a:fillRect/>
          </a:stretch>
        </p:blipFill>
        <p:spPr>
          <a:xfrm>
            <a:off x="3715266" y="1497497"/>
            <a:ext cx="4104860" cy="2486858"/>
          </a:xfrm>
          <a:prstGeom prst="rect">
            <a:avLst/>
          </a:prstGeom>
        </p:spPr>
      </p:pic>
      <p:sp>
        <p:nvSpPr>
          <p:cNvPr id="5" name="Θέση περιεχομένου 4">
            <a:extLst>
              <a:ext uri="{FF2B5EF4-FFF2-40B4-BE49-F238E27FC236}">
                <a16:creationId xmlns:a16="http://schemas.microsoft.com/office/drawing/2014/main" id="{784F4F6B-C490-4CCB-AE97-061711FB8C8B}"/>
              </a:ext>
            </a:extLst>
          </p:cNvPr>
          <p:cNvSpPr>
            <a:spLocks noGrp="1"/>
          </p:cNvSpPr>
          <p:nvPr>
            <p:ph idx="1"/>
          </p:nvPr>
        </p:nvSpPr>
        <p:spPr>
          <a:xfrm>
            <a:off x="292994" y="596348"/>
            <a:ext cx="11541196" cy="3448592"/>
          </a:xfrm>
        </p:spPr>
        <p:txBody>
          <a:bodyPr>
            <a:normAutofit/>
          </a:bodyPr>
          <a:lstStyle/>
          <a:p>
            <a:r>
              <a:rPr lang="el-GR" sz="2400" b="1" dirty="0">
                <a:solidFill>
                  <a:schemeClr val="bg1"/>
                </a:solidFill>
              </a:rPr>
              <a:t>3</a:t>
            </a:r>
            <a:r>
              <a:rPr lang="el-GR" sz="2400" b="1" baseline="30000" dirty="0">
                <a:solidFill>
                  <a:schemeClr val="bg1"/>
                </a:solidFill>
              </a:rPr>
              <a:t>ο</a:t>
            </a:r>
            <a:r>
              <a:rPr lang="el-GR" sz="2400" b="1" dirty="0">
                <a:solidFill>
                  <a:schemeClr val="bg1"/>
                </a:solidFill>
              </a:rPr>
              <a:t> </a:t>
            </a:r>
            <a:r>
              <a:rPr lang="en-US" sz="2400" b="1" dirty="0">
                <a:solidFill>
                  <a:schemeClr val="bg1"/>
                </a:solidFill>
              </a:rPr>
              <a:t> </a:t>
            </a:r>
            <a:r>
              <a:rPr lang="el-GR" sz="2400" b="1" dirty="0">
                <a:solidFill>
                  <a:schemeClr val="bg1"/>
                </a:solidFill>
              </a:rPr>
              <a:t>ΓΕΛ ΓΙΑΝΝΙΤΣΩΝ</a:t>
            </a:r>
            <a:r>
              <a:rPr lang="en-US" sz="2400" b="1" dirty="0">
                <a:solidFill>
                  <a:schemeClr val="bg1"/>
                </a:solidFill>
              </a:rPr>
              <a:t> </a:t>
            </a:r>
            <a:r>
              <a:rPr lang="el-GR" sz="2400" b="1" dirty="0">
                <a:solidFill>
                  <a:schemeClr val="bg1"/>
                </a:solidFill>
              </a:rPr>
              <a:t>«ΑΙΚΑΤΕΡΙΝΗ ΒΑΡΕΛΑ»</a:t>
            </a:r>
          </a:p>
          <a:p>
            <a:r>
              <a:rPr lang="en-US" sz="2400" b="1" dirty="0">
                <a:solidFill>
                  <a:schemeClr val="bg1"/>
                </a:solidFill>
              </a:rPr>
              <a:t>3</a:t>
            </a:r>
            <a:r>
              <a:rPr lang="en-US" sz="2400" b="1" baseline="30000" dirty="0">
                <a:solidFill>
                  <a:schemeClr val="bg1"/>
                </a:solidFill>
              </a:rPr>
              <a:t>rd</a:t>
            </a:r>
            <a:r>
              <a:rPr lang="en-US" sz="2400" b="1" dirty="0">
                <a:solidFill>
                  <a:schemeClr val="bg1"/>
                </a:solidFill>
              </a:rPr>
              <a:t> SENIOR HIGH SCHOOL OF GIANNITSA</a:t>
            </a:r>
            <a:r>
              <a:rPr lang="el-GR" sz="2400" b="1" dirty="0">
                <a:solidFill>
                  <a:schemeClr val="bg1"/>
                </a:solidFill>
              </a:rPr>
              <a:t> </a:t>
            </a:r>
            <a:r>
              <a:rPr lang="en-US" sz="2400" b="1" dirty="0">
                <a:solidFill>
                  <a:schemeClr val="bg1"/>
                </a:solidFill>
              </a:rPr>
              <a:t> </a:t>
            </a:r>
            <a:r>
              <a:rPr lang="el-GR" sz="2400" b="1" dirty="0">
                <a:solidFill>
                  <a:schemeClr val="bg1"/>
                </a:solidFill>
              </a:rPr>
              <a:t>«</a:t>
            </a:r>
            <a:r>
              <a:rPr lang="en-US" sz="2400" b="1" dirty="0">
                <a:solidFill>
                  <a:schemeClr val="bg1"/>
                </a:solidFill>
              </a:rPr>
              <a:t>EKATERINI VARELA</a:t>
            </a:r>
            <a:r>
              <a:rPr lang="el-GR" sz="2400" b="1" dirty="0">
                <a:solidFill>
                  <a:schemeClr val="bg1"/>
                </a:solidFill>
              </a:rPr>
              <a:t>»</a:t>
            </a:r>
            <a:endParaRPr lang="en-US" sz="2400" b="1" dirty="0">
              <a:solidFill>
                <a:schemeClr val="bg1"/>
              </a:solidFill>
            </a:endParaRPr>
          </a:p>
          <a:p>
            <a:r>
              <a:rPr lang="sv-SE" sz="2400" b="1" dirty="0">
                <a:solidFill>
                  <a:schemeClr val="bg1"/>
                </a:solidFill>
              </a:rPr>
              <a:t>3.  GYMNASIUM IN GIANNITSA  </a:t>
            </a:r>
            <a:r>
              <a:rPr lang="el-GR" sz="2400" b="1" dirty="0">
                <a:solidFill>
                  <a:schemeClr val="bg1"/>
                </a:solidFill>
              </a:rPr>
              <a:t>«</a:t>
            </a:r>
            <a:r>
              <a:rPr lang="sv-SE" sz="2400" b="1" dirty="0">
                <a:solidFill>
                  <a:schemeClr val="bg1"/>
                </a:solidFill>
              </a:rPr>
              <a:t>EKATERINI VARELA</a:t>
            </a:r>
            <a:r>
              <a:rPr lang="el-GR" sz="2400" b="1" dirty="0">
                <a:solidFill>
                  <a:schemeClr val="bg1"/>
                </a:solidFill>
              </a:rPr>
              <a:t>»</a:t>
            </a:r>
          </a:p>
          <a:p>
            <a:endParaRPr lang="el-GR" sz="2400" b="1" dirty="0">
              <a:solidFill>
                <a:schemeClr val="bg1"/>
              </a:solidFill>
            </a:endParaRPr>
          </a:p>
          <a:p>
            <a:endParaRPr lang="el-GR" sz="2400" b="1" dirty="0">
              <a:solidFill>
                <a:schemeClr val="bg1"/>
              </a:solidFill>
            </a:endParaRPr>
          </a:p>
          <a:p>
            <a:r>
              <a:rPr lang="el-GR" sz="2400" b="1" dirty="0">
                <a:solidFill>
                  <a:schemeClr val="bg1"/>
                </a:solidFill>
              </a:rPr>
              <a:t>ΑΣΤΙΚΗ ΑΣΦΑΛΕΙΑ              </a:t>
            </a:r>
          </a:p>
          <a:p>
            <a:endParaRPr lang="el-GR" sz="2400" b="1" dirty="0">
              <a:solidFill>
                <a:schemeClr val="bg1"/>
              </a:solidFill>
            </a:endParaRPr>
          </a:p>
          <a:p>
            <a:endParaRPr lang="el-GR" sz="2400" b="1" dirty="0">
              <a:solidFill>
                <a:schemeClr val="bg1"/>
              </a:solidFill>
            </a:endParaRPr>
          </a:p>
          <a:p>
            <a:endParaRPr lang="en-US" sz="2400" b="1" dirty="0">
              <a:solidFill>
                <a:schemeClr val="bg1"/>
              </a:solidFill>
            </a:endParaRPr>
          </a:p>
        </p:txBody>
      </p:sp>
      <p:sp>
        <p:nvSpPr>
          <p:cNvPr id="6" name="Θέση περιεχομένου 5">
            <a:extLst>
              <a:ext uri="{FF2B5EF4-FFF2-40B4-BE49-F238E27FC236}">
                <a16:creationId xmlns:a16="http://schemas.microsoft.com/office/drawing/2014/main" id="{A39C7E0E-8E1C-484B-856B-7A59C14E624F}"/>
              </a:ext>
            </a:extLst>
          </p:cNvPr>
          <p:cNvSpPr>
            <a:spLocks noGrp="1"/>
          </p:cNvSpPr>
          <p:nvPr>
            <p:ph sz="half" idx="4294967295"/>
          </p:nvPr>
        </p:nvSpPr>
        <p:spPr>
          <a:xfrm>
            <a:off x="8971722" y="1993116"/>
            <a:ext cx="2643630" cy="1639887"/>
          </a:xfrm>
        </p:spPr>
        <p:txBody>
          <a:bodyPr>
            <a:normAutofit/>
          </a:bodyPr>
          <a:lstStyle/>
          <a:p>
            <a:r>
              <a:rPr lang="en-US" sz="2400" b="1" dirty="0">
                <a:solidFill>
                  <a:schemeClr val="bg1"/>
                </a:solidFill>
              </a:rPr>
              <a:t>URBACT</a:t>
            </a:r>
            <a:endParaRPr lang="el-GR" sz="2400" b="1" dirty="0">
              <a:solidFill>
                <a:schemeClr val="bg1"/>
              </a:solidFill>
            </a:endParaRPr>
          </a:p>
        </p:txBody>
      </p:sp>
      <p:pic>
        <p:nvPicPr>
          <p:cNvPr id="3" name="Εικόνα 2">
            <a:extLst>
              <a:ext uri="{FF2B5EF4-FFF2-40B4-BE49-F238E27FC236}">
                <a16:creationId xmlns:a16="http://schemas.microsoft.com/office/drawing/2014/main" id="{F3BB692C-2A93-4B74-B3B6-D568F84243A3}"/>
              </a:ext>
            </a:extLst>
          </p:cNvPr>
          <p:cNvPicPr>
            <a:picLocks noChangeAspect="1"/>
          </p:cNvPicPr>
          <p:nvPr/>
        </p:nvPicPr>
        <p:blipFill>
          <a:blip r:embed="rId3"/>
          <a:stretch>
            <a:fillRect/>
          </a:stretch>
        </p:blipFill>
        <p:spPr>
          <a:xfrm>
            <a:off x="0" y="5029770"/>
            <a:ext cx="12192000" cy="1841483"/>
          </a:xfrm>
          <a:prstGeom prst="rect">
            <a:avLst/>
          </a:prstGeom>
        </p:spPr>
      </p:pic>
      <p:pic>
        <p:nvPicPr>
          <p:cNvPr id="7" name="Εικόνα 6">
            <a:extLst>
              <a:ext uri="{FF2B5EF4-FFF2-40B4-BE49-F238E27FC236}">
                <a16:creationId xmlns:a16="http://schemas.microsoft.com/office/drawing/2014/main" id="{E203994F-37B9-46EB-A7FB-DC36BD4D261C}"/>
              </a:ext>
            </a:extLst>
          </p:cNvPr>
          <p:cNvPicPr>
            <a:picLocks noChangeAspect="1"/>
          </p:cNvPicPr>
          <p:nvPr/>
        </p:nvPicPr>
        <p:blipFill>
          <a:blip r:embed="rId4"/>
          <a:stretch>
            <a:fillRect/>
          </a:stretch>
        </p:blipFill>
        <p:spPr>
          <a:xfrm>
            <a:off x="0" y="4058175"/>
            <a:ext cx="5292797" cy="971595"/>
          </a:xfrm>
          <a:prstGeom prst="rect">
            <a:avLst/>
          </a:prstGeom>
        </p:spPr>
      </p:pic>
    </p:spTree>
    <p:extLst>
      <p:ext uri="{BB962C8B-B14F-4D97-AF65-F5344CB8AC3E}">
        <p14:creationId xmlns:p14="http://schemas.microsoft.com/office/powerpoint/2010/main" val="179627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ED2F99FC-B111-40B3-AC08-0451E01E9E63}"/>
              </a:ext>
            </a:extLst>
          </p:cNvPr>
          <p:cNvPicPr>
            <a:picLocks noGrp="1" noChangeAspect="1"/>
          </p:cNvPicPr>
          <p:nvPr>
            <p:ph idx="1"/>
          </p:nvPr>
        </p:nvPicPr>
        <p:blipFill>
          <a:blip r:embed="rId2"/>
          <a:stretch>
            <a:fillRect/>
          </a:stretch>
        </p:blipFill>
        <p:spPr>
          <a:xfrm>
            <a:off x="198783" y="0"/>
            <a:ext cx="11449877" cy="6857999"/>
          </a:xfrm>
          <a:prstGeom prst="rect">
            <a:avLst/>
          </a:prstGeom>
        </p:spPr>
      </p:pic>
    </p:spTree>
    <p:extLst>
      <p:ext uri="{BB962C8B-B14F-4D97-AF65-F5344CB8AC3E}">
        <p14:creationId xmlns:p14="http://schemas.microsoft.com/office/powerpoint/2010/main" val="10127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9FAC188-74FC-40A4-9D4B-BB342F7AF101}"/>
              </a:ext>
            </a:extLst>
          </p:cNvPr>
          <p:cNvSpPr>
            <a:spLocks noGrp="1"/>
          </p:cNvSpPr>
          <p:nvPr>
            <p:ph idx="1"/>
          </p:nvPr>
        </p:nvSpPr>
        <p:spPr>
          <a:xfrm>
            <a:off x="132523" y="132522"/>
            <a:ext cx="10429460" cy="6135756"/>
          </a:xfrm>
        </p:spPr>
        <p:txBody>
          <a:bodyPr>
            <a:normAutofit/>
          </a:bodyPr>
          <a:lstStyle/>
          <a:p>
            <a:r>
              <a:rPr lang="el-GR" sz="2400" b="1" dirty="0">
                <a:solidFill>
                  <a:schemeClr val="accent1"/>
                </a:solidFill>
              </a:rPr>
              <a:t>Πολλές φορές η άσχημη κατάσταση του οδοστρώματος μπορεί να αποβεί πολύ επικίνδυνη για την ζωή των πολιτών. Οι ασφαλείς δρόμοι</a:t>
            </a:r>
            <a:r>
              <a:rPr lang="en-US" sz="2400" b="1" dirty="0">
                <a:solidFill>
                  <a:schemeClr val="accent1"/>
                </a:solidFill>
              </a:rPr>
              <a:t> </a:t>
            </a:r>
            <a:r>
              <a:rPr lang="el-GR" sz="2400" b="1" dirty="0">
                <a:solidFill>
                  <a:schemeClr val="accent1"/>
                </a:solidFill>
              </a:rPr>
              <a:t>είναι ένα από τα</a:t>
            </a:r>
            <a:r>
              <a:rPr lang="en-US" sz="2400" b="1" dirty="0">
                <a:solidFill>
                  <a:schemeClr val="accent1"/>
                </a:solidFill>
              </a:rPr>
              <a:t> </a:t>
            </a:r>
            <a:r>
              <a:rPr lang="el-GR" sz="2400" b="1" dirty="0">
                <a:solidFill>
                  <a:schemeClr val="accent1"/>
                </a:solidFill>
              </a:rPr>
              <a:t>δικαιώματα των πολίτων.</a:t>
            </a:r>
          </a:p>
          <a:p>
            <a:endParaRPr lang="el-GR" sz="2400" b="1" dirty="0">
              <a:solidFill>
                <a:schemeClr val="accent1"/>
              </a:solidFill>
            </a:endParaRPr>
          </a:p>
          <a:p>
            <a:r>
              <a:rPr lang="en-US" sz="2400" b="1" dirty="0">
                <a:solidFill>
                  <a:schemeClr val="tx1"/>
                </a:solidFill>
              </a:rPr>
              <a:t>Many times the bad condition of the roads can be very dangerous for the life of the citizens. The citizens have the right to safe roads</a:t>
            </a:r>
            <a:r>
              <a:rPr lang="el-GR" sz="2400" b="1" dirty="0">
                <a:solidFill>
                  <a:schemeClr val="tx1"/>
                </a:solidFill>
              </a:rPr>
              <a:t>.</a:t>
            </a:r>
            <a:endParaRPr lang="en-US" sz="2400" b="1" dirty="0">
              <a:solidFill>
                <a:schemeClr val="tx1"/>
              </a:solidFill>
            </a:endParaRPr>
          </a:p>
          <a:p>
            <a:endParaRPr lang="el-GR" sz="2400" b="1" dirty="0">
              <a:solidFill>
                <a:schemeClr val="accent1"/>
              </a:solidFill>
            </a:endParaRPr>
          </a:p>
          <a:p>
            <a:endParaRPr lang="en-US" sz="2400" b="1" dirty="0">
              <a:solidFill>
                <a:schemeClr val="accent1"/>
              </a:solidFill>
            </a:endParaRPr>
          </a:p>
          <a:p>
            <a:r>
              <a:rPr lang="de-DE" sz="2400" b="1" dirty="0">
                <a:solidFill>
                  <a:schemeClr val="bg1"/>
                </a:solidFill>
              </a:rPr>
              <a:t>Der schlechte Zustand des Straβenbelags,kann zu Unfällen führen. Die Bürger haben das Recht auf Straβensicherheit.</a:t>
            </a:r>
          </a:p>
          <a:p>
            <a:pPr marL="0" indent="0">
              <a:buNone/>
            </a:pPr>
            <a:endParaRPr lang="de-DE" sz="2400" b="1" dirty="0">
              <a:solidFill>
                <a:schemeClr val="accent1"/>
              </a:solidFill>
            </a:endParaRPr>
          </a:p>
          <a:p>
            <a:endParaRPr lang="el-GR" sz="2400" b="1" dirty="0">
              <a:solidFill>
                <a:schemeClr val="accent1"/>
              </a:solidFill>
            </a:endParaRPr>
          </a:p>
        </p:txBody>
      </p:sp>
      <p:pic>
        <p:nvPicPr>
          <p:cNvPr id="2" name="Εικόνα 1">
            <a:extLst>
              <a:ext uri="{FF2B5EF4-FFF2-40B4-BE49-F238E27FC236}">
                <a16:creationId xmlns:a16="http://schemas.microsoft.com/office/drawing/2014/main" id="{BEFB5AE5-1CA1-4E84-9FC7-9EEE7FEE4E62}"/>
              </a:ext>
            </a:extLst>
          </p:cNvPr>
          <p:cNvPicPr>
            <a:picLocks noChangeAspect="1"/>
          </p:cNvPicPr>
          <p:nvPr/>
        </p:nvPicPr>
        <p:blipFill>
          <a:blip r:embed="rId2"/>
          <a:stretch>
            <a:fillRect/>
          </a:stretch>
        </p:blipFill>
        <p:spPr>
          <a:xfrm>
            <a:off x="10898659" y="2408658"/>
            <a:ext cx="1301578" cy="791742"/>
          </a:xfrm>
          <a:prstGeom prst="rect">
            <a:avLst/>
          </a:prstGeom>
        </p:spPr>
      </p:pic>
      <p:pic>
        <p:nvPicPr>
          <p:cNvPr id="4" name="Εικόνα 3">
            <a:extLst>
              <a:ext uri="{FF2B5EF4-FFF2-40B4-BE49-F238E27FC236}">
                <a16:creationId xmlns:a16="http://schemas.microsoft.com/office/drawing/2014/main" id="{F8502B60-2D69-4EE4-9188-C4987622EB63}"/>
              </a:ext>
            </a:extLst>
          </p:cNvPr>
          <p:cNvPicPr>
            <a:picLocks noChangeAspect="1"/>
          </p:cNvPicPr>
          <p:nvPr/>
        </p:nvPicPr>
        <p:blipFill>
          <a:blip r:embed="rId3"/>
          <a:stretch>
            <a:fillRect/>
          </a:stretch>
        </p:blipFill>
        <p:spPr>
          <a:xfrm>
            <a:off x="10898659" y="4306460"/>
            <a:ext cx="1293340" cy="791742"/>
          </a:xfrm>
          <a:prstGeom prst="rect">
            <a:avLst/>
          </a:prstGeom>
        </p:spPr>
      </p:pic>
      <p:pic>
        <p:nvPicPr>
          <p:cNvPr id="5" name="Εικόνα 4">
            <a:extLst>
              <a:ext uri="{FF2B5EF4-FFF2-40B4-BE49-F238E27FC236}">
                <a16:creationId xmlns:a16="http://schemas.microsoft.com/office/drawing/2014/main" id="{0979F908-9DC2-4144-B017-66A8F1C1B5AF}"/>
              </a:ext>
            </a:extLst>
          </p:cNvPr>
          <p:cNvPicPr>
            <a:picLocks noChangeAspect="1"/>
          </p:cNvPicPr>
          <p:nvPr/>
        </p:nvPicPr>
        <p:blipFill>
          <a:blip r:embed="rId4"/>
          <a:stretch>
            <a:fillRect/>
          </a:stretch>
        </p:blipFill>
        <p:spPr>
          <a:xfrm>
            <a:off x="10898659" y="685758"/>
            <a:ext cx="1293340" cy="791742"/>
          </a:xfrm>
          <a:prstGeom prst="rect">
            <a:avLst/>
          </a:prstGeom>
        </p:spPr>
      </p:pic>
    </p:spTree>
    <p:extLst>
      <p:ext uri="{BB962C8B-B14F-4D97-AF65-F5344CB8AC3E}">
        <p14:creationId xmlns:p14="http://schemas.microsoft.com/office/powerpoint/2010/main" val="3812738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966F50D-C313-4D94-A52E-1D3C88A70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409" y="0"/>
            <a:ext cx="7010400" cy="6858000"/>
          </a:xfrm>
          <a:prstGeom prst="rect">
            <a:avLst/>
          </a:prstGeom>
        </p:spPr>
      </p:pic>
    </p:spTree>
    <p:extLst>
      <p:ext uri="{BB962C8B-B14F-4D97-AF65-F5344CB8AC3E}">
        <p14:creationId xmlns:p14="http://schemas.microsoft.com/office/powerpoint/2010/main" val="1077317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D4F40FA2-CFD3-4E97-9B96-3A99A86B35F5}"/>
              </a:ext>
            </a:extLst>
          </p:cNvPr>
          <p:cNvSpPr>
            <a:spLocks noGrp="1"/>
          </p:cNvSpPr>
          <p:nvPr>
            <p:ph idx="1"/>
          </p:nvPr>
        </p:nvSpPr>
        <p:spPr>
          <a:xfrm>
            <a:off x="92765" y="-689114"/>
            <a:ext cx="10376452" cy="8017565"/>
          </a:xfrm>
        </p:spPr>
        <p:txBody>
          <a:bodyPr>
            <a:normAutofit/>
          </a:bodyPr>
          <a:lstStyle/>
          <a:p>
            <a:r>
              <a:rPr lang="el-GR" sz="2400" b="1" dirty="0">
                <a:solidFill>
                  <a:schemeClr val="accent1"/>
                </a:solidFill>
                <a:cs typeface="Times New Roman" panose="02020603050405020304" pitchFamily="18" charset="0"/>
              </a:rPr>
              <a:t>Μια δύσκολη κατάσταση μέσα στην πόλη ,όπως μία φωτιά, μπορεί να γίνει πολύ επικίνδυνη από την ανευθυνότητα και την αδιαφορία κάποιων συμπολιτών μας. Οι μαθητές μας θέλησαν με ένα έργο τους  να επισημάνουν το πρόβλημα</a:t>
            </a:r>
            <a:r>
              <a:rPr lang="en-US" sz="2400" b="1" dirty="0">
                <a:solidFill>
                  <a:schemeClr val="accent1"/>
                </a:solidFill>
                <a:cs typeface="Times New Roman" panose="02020603050405020304" pitchFamily="18" charset="0"/>
              </a:rPr>
              <a:t>,</a:t>
            </a:r>
            <a:r>
              <a:rPr lang="el-GR" sz="2400" b="1" dirty="0">
                <a:solidFill>
                  <a:schemeClr val="accent1"/>
                </a:solidFill>
                <a:cs typeface="Times New Roman" panose="02020603050405020304" pitchFamily="18" charset="0"/>
              </a:rPr>
              <a:t> για να βοηθήσουν στη λύση του.</a:t>
            </a:r>
          </a:p>
          <a:p>
            <a:endParaRPr lang="en-US" sz="2400" b="1" dirty="0">
              <a:solidFill>
                <a:schemeClr val="accent1"/>
              </a:solidFill>
              <a:cs typeface="Times New Roman" panose="02020603050405020304" pitchFamily="18" charset="0"/>
            </a:endParaRPr>
          </a:p>
          <a:p>
            <a:r>
              <a:rPr lang="en-US" sz="2400" b="1" dirty="0">
                <a:solidFill>
                  <a:schemeClr val="tx1"/>
                </a:solidFill>
                <a:cs typeface="Times New Roman" panose="02020603050405020304" pitchFamily="18" charset="0"/>
              </a:rPr>
              <a:t>A difficult situation in the city , like a fire, can become very dangerous due to the negligence and indifference of some of our fellow citizens. Our students wanted their painting to highlight the problem. </a:t>
            </a:r>
            <a:endParaRPr lang="el-GR" sz="2400" b="1" dirty="0">
              <a:solidFill>
                <a:schemeClr val="tx1"/>
              </a:solidFill>
              <a:cs typeface="Times New Roman" panose="02020603050405020304" pitchFamily="18" charset="0"/>
            </a:endParaRPr>
          </a:p>
          <a:p>
            <a:endParaRPr lang="en-US" sz="2400" b="1" dirty="0">
              <a:solidFill>
                <a:schemeClr val="tx1"/>
              </a:solidFill>
              <a:cs typeface="Times New Roman" panose="02020603050405020304" pitchFamily="18" charset="0"/>
            </a:endParaRPr>
          </a:p>
          <a:p>
            <a:pPr>
              <a:spcBef>
                <a:spcPts val="0"/>
              </a:spcBef>
              <a:spcAft>
                <a:spcPts val="0"/>
              </a:spcAft>
            </a:pPr>
            <a:r>
              <a:rPr lang="de-DE" sz="2400" b="1" dirty="0">
                <a:solidFill>
                  <a:schemeClr val="bg1"/>
                </a:solidFill>
                <a:cs typeface="Times New Roman" panose="02020603050405020304" pitchFamily="18" charset="0"/>
              </a:rPr>
              <a:t>Eine Notsituation , wie z.B. ein Brand kann sehr schlechte Folgen, wegen der Unverantwortlichkeit von einigen Mitbürgern haben.</a:t>
            </a:r>
          </a:p>
          <a:p>
            <a:pPr>
              <a:spcBef>
                <a:spcPts val="0"/>
              </a:spcBef>
              <a:spcAft>
                <a:spcPts val="0"/>
              </a:spcAft>
            </a:pPr>
            <a:r>
              <a:rPr lang="de-DE" sz="2400" b="1" dirty="0">
                <a:solidFill>
                  <a:schemeClr val="bg1"/>
                </a:solidFill>
                <a:cs typeface="Times New Roman" panose="02020603050405020304" pitchFamily="18" charset="0"/>
              </a:rPr>
              <a:t>Die Schüler wollen vor diesen Gefahren warnen und für die Lösung dieser Problemen beizutragen.</a:t>
            </a:r>
          </a:p>
          <a:p>
            <a:endParaRPr lang="el-GR" sz="2400" b="1" dirty="0">
              <a:solidFill>
                <a:schemeClr val="accent1"/>
              </a:solidFill>
            </a:endParaRPr>
          </a:p>
        </p:txBody>
      </p:sp>
      <p:pic>
        <p:nvPicPr>
          <p:cNvPr id="2" name="Εικόνα 1">
            <a:extLst>
              <a:ext uri="{FF2B5EF4-FFF2-40B4-BE49-F238E27FC236}">
                <a16:creationId xmlns:a16="http://schemas.microsoft.com/office/drawing/2014/main" id="{6A028A76-6D10-40B2-A516-5865F53FA244}"/>
              </a:ext>
            </a:extLst>
          </p:cNvPr>
          <p:cNvPicPr>
            <a:picLocks noChangeAspect="1"/>
          </p:cNvPicPr>
          <p:nvPr/>
        </p:nvPicPr>
        <p:blipFill>
          <a:blip r:embed="rId2"/>
          <a:stretch>
            <a:fillRect/>
          </a:stretch>
        </p:blipFill>
        <p:spPr>
          <a:xfrm>
            <a:off x="10775092" y="2747492"/>
            <a:ext cx="1416908" cy="926672"/>
          </a:xfrm>
          <a:prstGeom prst="rect">
            <a:avLst/>
          </a:prstGeom>
        </p:spPr>
      </p:pic>
      <p:pic>
        <p:nvPicPr>
          <p:cNvPr id="3" name="Εικόνα 2">
            <a:extLst>
              <a:ext uri="{FF2B5EF4-FFF2-40B4-BE49-F238E27FC236}">
                <a16:creationId xmlns:a16="http://schemas.microsoft.com/office/drawing/2014/main" id="{EB7AF097-9A85-4E6A-8CCD-31A0522FDFF8}"/>
              </a:ext>
            </a:extLst>
          </p:cNvPr>
          <p:cNvPicPr>
            <a:picLocks noChangeAspect="1"/>
          </p:cNvPicPr>
          <p:nvPr/>
        </p:nvPicPr>
        <p:blipFill>
          <a:blip r:embed="rId3"/>
          <a:stretch>
            <a:fillRect/>
          </a:stretch>
        </p:blipFill>
        <p:spPr>
          <a:xfrm>
            <a:off x="10775091" y="4830102"/>
            <a:ext cx="1416909" cy="926672"/>
          </a:xfrm>
          <a:prstGeom prst="rect">
            <a:avLst/>
          </a:prstGeom>
        </p:spPr>
      </p:pic>
      <p:pic>
        <p:nvPicPr>
          <p:cNvPr id="4" name="Εικόνα 3">
            <a:extLst>
              <a:ext uri="{FF2B5EF4-FFF2-40B4-BE49-F238E27FC236}">
                <a16:creationId xmlns:a16="http://schemas.microsoft.com/office/drawing/2014/main" id="{3148E9E2-F617-4A6A-811F-DB3399E92D45}"/>
              </a:ext>
            </a:extLst>
          </p:cNvPr>
          <p:cNvPicPr>
            <a:picLocks noChangeAspect="1"/>
          </p:cNvPicPr>
          <p:nvPr/>
        </p:nvPicPr>
        <p:blipFill>
          <a:blip r:embed="rId4"/>
          <a:stretch>
            <a:fillRect/>
          </a:stretch>
        </p:blipFill>
        <p:spPr>
          <a:xfrm>
            <a:off x="10775091" y="420257"/>
            <a:ext cx="1402038" cy="926672"/>
          </a:xfrm>
          <a:prstGeom prst="rect">
            <a:avLst/>
          </a:prstGeom>
        </p:spPr>
      </p:pic>
    </p:spTree>
    <p:extLst>
      <p:ext uri="{BB962C8B-B14F-4D97-AF65-F5344CB8AC3E}">
        <p14:creationId xmlns:p14="http://schemas.microsoft.com/office/powerpoint/2010/main" val="79111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7FCF72E-B88B-4FA0-9372-F40AD6B40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226" y="0"/>
            <a:ext cx="10011679" cy="6858000"/>
          </a:xfrm>
          <a:prstGeom prst="rect">
            <a:avLst/>
          </a:prstGeom>
        </p:spPr>
      </p:pic>
    </p:spTree>
    <p:extLst>
      <p:ext uri="{BB962C8B-B14F-4D97-AF65-F5344CB8AC3E}">
        <p14:creationId xmlns:p14="http://schemas.microsoft.com/office/powerpoint/2010/main" val="159603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A437D13-7BDE-4BE1-82D9-B11198A8B0B0}"/>
              </a:ext>
            </a:extLst>
          </p:cNvPr>
          <p:cNvSpPr>
            <a:spLocks noGrp="1"/>
          </p:cNvSpPr>
          <p:nvPr>
            <p:ph idx="1"/>
          </p:nvPr>
        </p:nvSpPr>
        <p:spPr>
          <a:xfrm>
            <a:off x="0" y="0"/>
            <a:ext cx="10614991" cy="7301948"/>
          </a:xfrm>
        </p:spPr>
        <p:txBody>
          <a:bodyPr>
            <a:normAutofit/>
          </a:bodyPr>
          <a:lstStyle/>
          <a:p>
            <a:r>
              <a:rPr lang="el-GR" sz="2400" b="1" dirty="0">
                <a:solidFill>
                  <a:schemeClr val="accent1"/>
                </a:solidFill>
                <a:cs typeface="Times New Roman" panose="02020603050405020304" pitchFamily="18" charset="0"/>
              </a:rPr>
              <a:t>Πολλές φορές η αδιαφορία κάποιων συμπολιτών μας δυσκολεύει την ζωή και την μετακίνηση των συνανθρώπων μας με ειδικές ανάγκες. Είναι ευθύνη όλων να υπάρχουν οι κατάλληλες υποδομές  για την ασφαλή  μετακίνηση  στην πόλη μας.</a:t>
            </a:r>
            <a:endParaRPr lang="en-US" sz="2400" b="1" dirty="0">
              <a:solidFill>
                <a:schemeClr val="accent1"/>
              </a:solidFill>
              <a:cs typeface="Times New Roman" panose="02020603050405020304" pitchFamily="18" charset="0"/>
            </a:endParaRPr>
          </a:p>
          <a:p>
            <a:endParaRPr lang="en-US" sz="2400" b="1" dirty="0">
              <a:solidFill>
                <a:schemeClr val="accent1"/>
              </a:solidFill>
              <a:cs typeface="Times New Roman" panose="02020603050405020304" pitchFamily="18" charset="0"/>
            </a:endParaRPr>
          </a:p>
          <a:p>
            <a:r>
              <a:rPr lang="en-US" sz="2400" b="1" dirty="0">
                <a:solidFill>
                  <a:schemeClr val="tx1"/>
                </a:solidFill>
                <a:cs typeface="Times New Roman" panose="02020603050405020304" pitchFamily="18" charset="0"/>
              </a:rPr>
              <a:t>Many times the indifference of some of our  fellow citizens makes life difficult for human beings with special needs. It is everyone’s responsibility to have adequate infrastructure for safe movement in our city.</a:t>
            </a:r>
          </a:p>
          <a:p>
            <a:endParaRPr lang="en-US" sz="2400" b="1" dirty="0">
              <a:solidFill>
                <a:schemeClr val="accent1"/>
              </a:solidFill>
              <a:cs typeface="Times New Roman" panose="02020603050405020304" pitchFamily="18" charset="0"/>
            </a:endParaRPr>
          </a:p>
          <a:p>
            <a:r>
              <a:rPr lang="de-DE" sz="2400" b="1" dirty="0">
                <a:solidFill>
                  <a:schemeClr val="bg1"/>
                </a:solidFill>
                <a:cs typeface="Times New Roman" panose="02020603050405020304" pitchFamily="18" charset="0"/>
              </a:rPr>
              <a:t>Behinderte Menschen können sich im Straβenverkehr nicht frei bewegen,weil manche Mitbürger sich nicht für ihre Probleme interessieren.</a:t>
            </a:r>
          </a:p>
          <a:p>
            <a:r>
              <a:rPr lang="de-DE" sz="2400" b="1" dirty="0">
                <a:solidFill>
                  <a:schemeClr val="bg1"/>
                </a:solidFill>
                <a:cs typeface="Times New Roman" panose="02020603050405020304" pitchFamily="18" charset="0"/>
              </a:rPr>
              <a:t>Es müssen Strukturen erbaut werden , damit sie sich</a:t>
            </a:r>
            <a:r>
              <a:rPr lang="el-GR" sz="2400" b="1" dirty="0">
                <a:solidFill>
                  <a:schemeClr val="bg1"/>
                </a:solidFill>
                <a:cs typeface="Times New Roman" panose="02020603050405020304" pitchFamily="18" charset="0"/>
              </a:rPr>
              <a:t> </a:t>
            </a:r>
            <a:r>
              <a:rPr lang="de-DE" sz="2400" b="1" dirty="0">
                <a:solidFill>
                  <a:schemeClr val="bg1"/>
                </a:solidFill>
                <a:cs typeface="Times New Roman" panose="02020603050405020304" pitchFamily="18" charset="0"/>
              </a:rPr>
              <a:t>,</a:t>
            </a:r>
            <a:r>
              <a:rPr lang="el-GR" sz="2400" b="1" dirty="0">
                <a:solidFill>
                  <a:schemeClr val="bg1"/>
                </a:solidFill>
                <a:cs typeface="Times New Roman" panose="02020603050405020304" pitchFamily="18" charset="0"/>
              </a:rPr>
              <a:t> </a:t>
            </a:r>
            <a:r>
              <a:rPr lang="de-DE" sz="2400" b="1" dirty="0">
                <a:solidFill>
                  <a:schemeClr val="bg1"/>
                </a:solidFill>
                <a:cs typeface="Times New Roman" panose="02020603050405020304" pitchFamily="18" charset="0"/>
              </a:rPr>
              <a:t>wie alle anderen Menschen frei bewegen können.</a:t>
            </a:r>
          </a:p>
          <a:p>
            <a:endParaRPr lang="el-GR" sz="2400" b="1" dirty="0">
              <a:solidFill>
                <a:schemeClr val="accent1"/>
              </a:solidFill>
              <a:cs typeface="Times New Roman" panose="02020603050405020304" pitchFamily="18" charset="0"/>
            </a:endParaRPr>
          </a:p>
          <a:p>
            <a:endParaRPr lang="el-GR" dirty="0"/>
          </a:p>
        </p:txBody>
      </p:sp>
      <p:pic>
        <p:nvPicPr>
          <p:cNvPr id="2" name="Εικόνα 1">
            <a:extLst>
              <a:ext uri="{FF2B5EF4-FFF2-40B4-BE49-F238E27FC236}">
                <a16:creationId xmlns:a16="http://schemas.microsoft.com/office/drawing/2014/main" id="{A2B74DB4-E89A-4254-8675-E8B7C9F1BEBB}"/>
              </a:ext>
            </a:extLst>
          </p:cNvPr>
          <p:cNvPicPr>
            <a:picLocks noChangeAspect="1"/>
          </p:cNvPicPr>
          <p:nvPr/>
        </p:nvPicPr>
        <p:blipFill>
          <a:blip r:embed="rId2"/>
          <a:stretch>
            <a:fillRect/>
          </a:stretch>
        </p:blipFill>
        <p:spPr>
          <a:xfrm>
            <a:off x="10912844" y="2423073"/>
            <a:ext cx="1307525" cy="926673"/>
          </a:xfrm>
          <a:prstGeom prst="rect">
            <a:avLst/>
          </a:prstGeom>
        </p:spPr>
      </p:pic>
      <p:pic>
        <p:nvPicPr>
          <p:cNvPr id="4" name="Εικόνα 3">
            <a:extLst>
              <a:ext uri="{FF2B5EF4-FFF2-40B4-BE49-F238E27FC236}">
                <a16:creationId xmlns:a16="http://schemas.microsoft.com/office/drawing/2014/main" id="{5407BF8F-60DB-420E-A4B5-AB2DD4D95221}"/>
              </a:ext>
            </a:extLst>
          </p:cNvPr>
          <p:cNvPicPr>
            <a:picLocks noChangeAspect="1"/>
          </p:cNvPicPr>
          <p:nvPr/>
        </p:nvPicPr>
        <p:blipFill>
          <a:blip r:embed="rId3"/>
          <a:stretch>
            <a:fillRect/>
          </a:stretch>
        </p:blipFill>
        <p:spPr>
          <a:xfrm>
            <a:off x="10912844" y="4757123"/>
            <a:ext cx="1293341" cy="926672"/>
          </a:xfrm>
          <a:prstGeom prst="rect">
            <a:avLst/>
          </a:prstGeom>
        </p:spPr>
      </p:pic>
      <p:pic>
        <p:nvPicPr>
          <p:cNvPr id="5" name="Εικόνα 4">
            <a:extLst>
              <a:ext uri="{FF2B5EF4-FFF2-40B4-BE49-F238E27FC236}">
                <a16:creationId xmlns:a16="http://schemas.microsoft.com/office/drawing/2014/main" id="{370B4247-A7AD-4DEB-9FFB-E394820C6DE0}"/>
              </a:ext>
            </a:extLst>
          </p:cNvPr>
          <p:cNvPicPr>
            <a:picLocks noChangeAspect="1"/>
          </p:cNvPicPr>
          <p:nvPr/>
        </p:nvPicPr>
        <p:blipFill>
          <a:blip r:embed="rId4"/>
          <a:stretch>
            <a:fillRect/>
          </a:stretch>
        </p:blipFill>
        <p:spPr>
          <a:xfrm>
            <a:off x="10898659" y="182217"/>
            <a:ext cx="1307525" cy="833479"/>
          </a:xfrm>
          <a:prstGeom prst="rect">
            <a:avLst/>
          </a:prstGeom>
        </p:spPr>
      </p:pic>
    </p:spTree>
    <p:extLst>
      <p:ext uri="{BB962C8B-B14F-4D97-AF65-F5344CB8AC3E}">
        <p14:creationId xmlns:p14="http://schemas.microsoft.com/office/powerpoint/2010/main" val="3380955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3C7D9D27-1001-4999-8B86-3F0C0FFE1C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652" y="56322"/>
            <a:ext cx="11860696" cy="6745356"/>
          </a:xfrm>
        </p:spPr>
      </p:pic>
    </p:spTree>
    <p:extLst>
      <p:ext uri="{BB962C8B-B14F-4D97-AF65-F5344CB8AC3E}">
        <p14:creationId xmlns:p14="http://schemas.microsoft.com/office/powerpoint/2010/main" val="3189951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7881A88-B9AB-40B0-BE64-ED61906408C6}"/>
              </a:ext>
            </a:extLst>
          </p:cNvPr>
          <p:cNvSpPr>
            <a:spLocks noGrp="1"/>
          </p:cNvSpPr>
          <p:nvPr>
            <p:ph idx="1"/>
          </p:nvPr>
        </p:nvSpPr>
        <p:spPr>
          <a:xfrm>
            <a:off x="172995" y="269163"/>
            <a:ext cx="9964917" cy="4977456"/>
          </a:xfrm>
        </p:spPr>
        <p:txBody>
          <a:bodyPr>
            <a:normAutofit/>
          </a:bodyPr>
          <a:lstStyle/>
          <a:p>
            <a:r>
              <a:rPr lang="el-GR" sz="2400" b="1" dirty="0">
                <a:solidFill>
                  <a:schemeClr val="accent1"/>
                </a:solidFill>
              </a:rPr>
              <a:t>Η διαχείριση των απορριμμάτων είναι δείγμα πολιτισμού . Οι πολίτες πρέπει να εκπαιδευτούν σε προγράμματα ανακύκλωσης και απόθεσης των σκουπιδιών στους κατάλληλους κάδους.</a:t>
            </a:r>
            <a:endParaRPr lang="en-US" sz="2400" b="1" dirty="0">
              <a:solidFill>
                <a:schemeClr val="accent1"/>
              </a:solidFill>
            </a:endParaRPr>
          </a:p>
          <a:p>
            <a:endParaRPr lang="en-US" sz="2400" b="1" dirty="0">
              <a:solidFill>
                <a:schemeClr val="accent1"/>
              </a:solidFill>
            </a:endParaRPr>
          </a:p>
          <a:p>
            <a:r>
              <a:rPr lang="en-US" sz="2400" b="1" dirty="0">
                <a:solidFill>
                  <a:schemeClr val="tx1"/>
                </a:solidFill>
              </a:rPr>
              <a:t>Waste management is a sign of civilization. Citizens should be trained in programs concerning recycling as well as waste disposal in the appropriate bins.</a:t>
            </a:r>
          </a:p>
          <a:p>
            <a:endParaRPr lang="el-GR" sz="2400" b="1" dirty="0">
              <a:solidFill>
                <a:schemeClr val="accent1"/>
              </a:solidFill>
            </a:endParaRPr>
          </a:p>
          <a:p>
            <a:endParaRPr lang="en-US" sz="2400" b="1" dirty="0">
              <a:solidFill>
                <a:schemeClr val="accent1"/>
              </a:solidFill>
            </a:endParaRPr>
          </a:p>
          <a:p>
            <a:r>
              <a:rPr lang="de-DE" sz="2400" b="1" dirty="0">
                <a:solidFill>
                  <a:schemeClr val="bg1"/>
                </a:solidFill>
              </a:rPr>
              <a:t>Die Abfallpolitik ist ein Zeichen der Kultur . Die Bürger müssen lernen an Recycling Programmen teilzunehmen.</a:t>
            </a:r>
            <a:endParaRPr lang="el-GR" sz="2400" b="1" dirty="0">
              <a:solidFill>
                <a:schemeClr val="bg1"/>
              </a:solidFill>
            </a:endParaRPr>
          </a:p>
          <a:p>
            <a:endParaRPr lang="el-GR" sz="2400" b="1" dirty="0">
              <a:solidFill>
                <a:schemeClr val="accent1"/>
              </a:solidFill>
            </a:endParaRPr>
          </a:p>
        </p:txBody>
      </p:sp>
      <p:pic>
        <p:nvPicPr>
          <p:cNvPr id="2" name="Εικόνα 1">
            <a:extLst>
              <a:ext uri="{FF2B5EF4-FFF2-40B4-BE49-F238E27FC236}">
                <a16:creationId xmlns:a16="http://schemas.microsoft.com/office/drawing/2014/main" id="{5CCEAC30-9188-431D-8355-988176237BC9}"/>
              </a:ext>
            </a:extLst>
          </p:cNvPr>
          <p:cNvPicPr>
            <a:picLocks noChangeAspect="1"/>
          </p:cNvPicPr>
          <p:nvPr/>
        </p:nvPicPr>
        <p:blipFill rotWithShape="1">
          <a:blip r:embed="rId2"/>
          <a:srcRect l="10194" t="24254" r="5965" b="24105"/>
          <a:stretch/>
        </p:blipFill>
        <p:spPr>
          <a:xfrm>
            <a:off x="10849232" y="269163"/>
            <a:ext cx="1342768" cy="897028"/>
          </a:xfrm>
          <a:prstGeom prst="rect">
            <a:avLst/>
          </a:prstGeom>
        </p:spPr>
      </p:pic>
      <p:pic>
        <p:nvPicPr>
          <p:cNvPr id="4" name="Εικόνα 3">
            <a:extLst>
              <a:ext uri="{FF2B5EF4-FFF2-40B4-BE49-F238E27FC236}">
                <a16:creationId xmlns:a16="http://schemas.microsoft.com/office/drawing/2014/main" id="{3AF5AF2F-AC7B-499E-B70A-2E53AF5F2E55}"/>
              </a:ext>
            </a:extLst>
          </p:cNvPr>
          <p:cNvPicPr>
            <a:picLocks noChangeAspect="1"/>
          </p:cNvPicPr>
          <p:nvPr/>
        </p:nvPicPr>
        <p:blipFill rotWithShape="1">
          <a:blip r:embed="rId3"/>
          <a:srcRect l="5168" t="26425" r="4976" b="26957"/>
          <a:stretch/>
        </p:blipFill>
        <p:spPr>
          <a:xfrm flipH="1">
            <a:off x="10849231" y="2192029"/>
            <a:ext cx="1371599" cy="961988"/>
          </a:xfrm>
          <a:prstGeom prst="rect">
            <a:avLst/>
          </a:prstGeom>
        </p:spPr>
      </p:pic>
      <p:pic>
        <p:nvPicPr>
          <p:cNvPr id="5" name="Εικόνα 4">
            <a:extLst>
              <a:ext uri="{FF2B5EF4-FFF2-40B4-BE49-F238E27FC236}">
                <a16:creationId xmlns:a16="http://schemas.microsoft.com/office/drawing/2014/main" id="{1ABD60C6-8ED1-4A58-896B-899FD3443CC7}"/>
              </a:ext>
            </a:extLst>
          </p:cNvPr>
          <p:cNvPicPr>
            <a:picLocks noChangeAspect="1"/>
          </p:cNvPicPr>
          <p:nvPr/>
        </p:nvPicPr>
        <p:blipFill>
          <a:blip r:embed="rId4"/>
          <a:stretch>
            <a:fillRect/>
          </a:stretch>
        </p:blipFill>
        <p:spPr>
          <a:xfrm>
            <a:off x="10849231" y="4217457"/>
            <a:ext cx="1330411" cy="926672"/>
          </a:xfrm>
          <a:prstGeom prst="rect">
            <a:avLst/>
          </a:prstGeom>
        </p:spPr>
      </p:pic>
    </p:spTree>
    <p:extLst>
      <p:ext uri="{BB962C8B-B14F-4D97-AF65-F5344CB8AC3E}">
        <p14:creationId xmlns:p14="http://schemas.microsoft.com/office/powerpoint/2010/main" val="241997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99C262C8-477C-4BDB-AC72-106AEA13E378}"/>
              </a:ext>
            </a:extLst>
          </p:cNvPr>
          <p:cNvPicPr>
            <a:picLocks noChangeAspect="1"/>
          </p:cNvPicPr>
          <p:nvPr/>
        </p:nvPicPr>
        <p:blipFill>
          <a:blip r:embed="rId2"/>
          <a:stretch>
            <a:fillRect/>
          </a:stretch>
        </p:blipFill>
        <p:spPr>
          <a:xfrm>
            <a:off x="3233530" y="5552661"/>
            <a:ext cx="8958468" cy="1305337"/>
          </a:xfrm>
          <a:prstGeom prst="rect">
            <a:avLst/>
          </a:prstGeom>
        </p:spPr>
      </p:pic>
      <p:pic>
        <p:nvPicPr>
          <p:cNvPr id="6" name="Εικόνα 5">
            <a:extLst>
              <a:ext uri="{FF2B5EF4-FFF2-40B4-BE49-F238E27FC236}">
                <a16:creationId xmlns:a16="http://schemas.microsoft.com/office/drawing/2014/main" id="{CCA30141-48E0-4981-839E-BEF102B2C15A}"/>
              </a:ext>
            </a:extLst>
          </p:cNvPr>
          <p:cNvPicPr>
            <a:picLocks noChangeAspect="1"/>
          </p:cNvPicPr>
          <p:nvPr/>
        </p:nvPicPr>
        <p:blipFill>
          <a:blip r:embed="rId3"/>
          <a:stretch>
            <a:fillRect/>
          </a:stretch>
        </p:blipFill>
        <p:spPr>
          <a:xfrm>
            <a:off x="0" y="5552661"/>
            <a:ext cx="3233530" cy="1305337"/>
          </a:xfrm>
          <a:prstGeom prst="rect">
            <a:avLst/>
          </a:prstGeom>
        </p:spPr>
      </p:pic>
      <p:sp>
        <p:nvSpPr>
          <p:cNvPr id="3" name="Υπότιτλος 2">
            <a:extLst>
              <a:ext uri="{FF2B5EF4-FFF2-40B4-BE49-F238E27FC236}">
                <a16:creationId xmlns:a16="http://schemas.microsoft.com/office/drawing/2014/main" id="{99BB5A65-5E8F-4806-BEE5-E33397EC9411}"/>
              </a:ext>
            </a:extLst>
          </p:cNvPr>
          <p:cNvSpPr>
            <a:spLocks noGrp="1"/>
          </p:cNvSpPr>
          <p:nvPr>
            <p:ph sz="half" idx="1"/>
          </p:nvPr>
        </p:nvSpPr>
        <p:spPr>
          <a:xfrm>
            <a:off x="0" y="0"/>
            <a:ext cx="7076661" cy="4969566"/>
          </a:xfrm>
        </p:spPr>
        <p:txBody>
          <a:bodyPr>
            <a:normAutofit fontScale="92500"/>
          </a:bodyPr>
          <a:lstStyle/>
          <a:p>
            <a:r>
              <a:rPr lang="el-GR" sz="2600" b="1" dirty="0">
                <a:solidFill>
                  <a:schemeClr val="bg2"/>
                </a:solidFill>
              </a:rPr>
              <a:t>Τα έργα δημιούργησαν οι μαθήτριες</a:t>
            </a:r>
          </a:p>
          <a:p>
            <a:r>
              <a:rPr lang="en-US" sz="2600" b="1" dirty="0">
                <a:solidFill>
                  <a:schemeClr val="tx1"/>
                </a:solidFill>
              </a:rPr>
              <a:t>The paintings were created by</a:t>
            </a:r>
          </a:p>
          <a:p>
            <a:r>
              <a:rPr lang="en-US" sz="2600" b="1" dirty="0" err="1">
                <a:solidFill>
                  <a:schemeClr val="bg1"/>
                </a:solidFill>
              </a:rPr>
              <a:t>Verfasser</a:t>
            </a:r>
            <a:r>
              <a:rPr lang="en-US" sz="2600" b="1" dirty="0">
                <a:solidFill>
                  <a:schemeClr val="bg1"/>
                </a:solidFill>
              </a:rPr>
              <a:t> </a:t>
            </a:r>
            <a:r>
              <a:rPr lang="en-US" sz="2600" b="1" dirty="0" err="1">
                <a:solidFill>
                  <a:schemeClr val="bg1"/>
                </a:solidFill>
              </a:rPr>
              <a:t>sind</a:t>
            </a:r>
            <a:r>
              <a:rPr lang="en-US" sz="2600" b="1" dirty="0">
                <a:solidFill>
                  <a:schemeClr val="bg1"/>
                </a:solidFill>
              </a:rPr>
              <a:t> die </a:t>
            </a:r>
            <a:r>
              <a:rPr lang="en-US" sz="2600" b="1" dirty="0" err="1">
                <a:solidFill>
                  <a:schemeClr val="bg1"/>
                </a:solidFill>
              </a:rPr>
              <a:t>Schüler</a:t>
            </a:r>
            <a:endParaRPr lang="en-US" sz="2600" b="1" dirty="0">
              <a:solidFill>
                <a:schemeClr val="bg1"/>
              </a:solidFill>
            </a:endParaRPr>
          </a:p>
          <a:p>
            <a:endParaRPr lang="el-GR" sz="2600" b="1" dirty="0">
              <a:solidFill>
                <a:schemeClr val="bg1"/>
              </a:solidFill>
            </a:endParaRPr>
          </a:p>
          <a:p>
            <a:r>
              <a:rPr lang="el-GR" sz="2600" b="1" dirty="0" err="1">
                <a:solidFill>
                  <a:schemeClr val="accent1"/>
                </a:solidFill>
              </a:rPr>
              <a:t>Κοκονόζη</a:t>
            </a:r>
            <a:r>
              <a:rPr lang="el-GR" sz="2600" b="1" dirty="0">
                <a:solidFill>
                  <a:schemeClr val="accent1"/>
                </a:solidFill>
              </a:rPr>
              <a:t> Δέσποινα </a:t>
            </a:r>
            <a:r>
              <a:rPr lang="en-US" sz="2600" b="1" dirty="0">
                <a:solidFill>
                  <a:schemeClr val="accent1"/>
                </a:solidFill>
              </a:rPr>
              <a:t>       </a:t>
            </a:r>
            <a:r>
              <a:rPr lang="en-US" sz="2600" b="1" dirty="0" err="1">
                <a:solidFill>
                  <a:schemeClr val="accent1"/>
                </a:solidFill>
              </a:rPr>
              <a:t>Kokonozi</a:t>
            </a:r>
            <a:r>
              <a:rPr lang="en-US" sz="2600" b="1" dirty="0">
                <a:solidFill>
                  <a:schemeClr val="accent1"/>
                </a:solidFill>
              </a:rPr>
              <a:t>  Despina</a:t>
            </a:r>
            <a:endParaRPr lang="el-GR" sz="2600" b="1" dirty="0">
              <a:solidFill>
                <a:schemeClr val="accent1"/>
              </a:solidFill>
            </a:endParaRPr>
          </a:p>
          <a:p>
            <a:r>
              <a:rPr lang="el-GR" sz="2600" b="1" dirty="0" err="1">
                <a:solidFill>
                  <a:schemeClr val="accent1"/>
                </a:solidFill>
              </a:rPr>
              <a:t>Κυρανούδη</a:t>
            </a:r>
            <a:r>
              <a:rPr lang="el-GR" sz="2600" b="1" dirty="0">
                <a:solidFill>
                  <a:schemeClr val="accent1"/>
                </a:solidFill>
              </a:rPr>
              <a:t> Στέλλα</a:t>
            </a:r>
            <a:r>
              <a:rPr lang="en-US" sz="2600" b="1" dirty="0">
                <a:solidFill>
                  <a:schemeClr val="accent1"/>
                </a:solidFill>
              </a:rPr>
              <a:t>           </a:t>
            </a:r>
            <a:r>
              <a:rPr lang="en-US" sz="2600" b="1" dirty="0" err="1">
                <a:solidFill>
                  <a:schemeClr val="accent1"/>
                </a:solidFill>
              </a:rPr>
              <a:t>Kyranoudi</a:t>
            </a:r>
            <a:r>
              <a:rPr lang="en-US" sz="2600" b="1" dirty="0">
                <a:solidFill>
                  <a:schemeClr val="accent1"/>
                </a:solidFill>
              </a:rPr>
              <a:t>  Stella</a:t>
            </a:r>
            <a:endParaRPr lang="el-GR" sz="2600" b="1" dirty="0">
              <a:solidFill>
                <a:schemeClr val="accent1"/>
              </a:solidFill>
            </a:endParaRPr>
          </a:p>
          <a:p>
            <a:r>
              <a:rPr lang="el-GR" sz="2600" b="1" dirty="0" err="1">
                <a:solidFill>
                  <a:schemeClr val="accent1"/>
                </a:solidFill>
              </a:rPr>
              <a:t>Μπαντιμαρούδη</a:t>
            </a:r>
            <a:r>
              <a:rPr lang="el-GR" sz="2600" b="1" dirty="0">
                <a:solidFill>
                  <a:schemeClr val="accent1"/>
                </a:solidFill>
              </a:rPr>
              <a:t> Δάφνη</a:t>
            </a:r>
            <a:r>
              <a:rPr lang="en-US" sz="2600" b="1" dirty="0">
                <a:solidFill>
                  <a:schemeClr val="accent1"/>
                </a:solidFill>
              </a:rPr>
              <a:t>  </a:t>
            </a:r>
            <a:r>
              <a:rPr lang="en-US" sz="2600" b="1" dirty="0" err="1">
                <a:solidFill>
                  <a:schemeClr val="accent1"/>
                </a:solidFill>
              </a:rPr>
              <a:t>Bantimaroudi</a:t>
            </a:r>
            <a:r>
              <a:rPr lang="en-US" sz="2600" b="1" dirty="0">
                <a:solidFill>
                  <a:schemeClr val="accent1"/>
                </a:solidFill>
              </a:rPr>
              <a:t> Dafni</a:t>
            </a:r>
            <a:endParaRPr lang="el-GR" sz="2600" b="1" dirty="0">
              <a:solidFill>
                <a:schemeClr val="accent1"/>
              </a:solidFill>
            </a:endParaRPr>
          </a:p>
          <a:p>
            <a:r>
              <a:rPr lang="el-GR" sz="2600" b="1" dirty="0" err="1">
                <a:solidFill>
                  <a:schemeClr val="accent1"/>
                </a:solidFill>
              </a:rPr>
              <a:t>Πατσάνη</a:t>
            </a:r>
            <a:r>
              <a:rPr lang="el-GR" sz="2600" b="1" dirty="0">
                <a:solidFill>
                  <a:schemeClr val="accent1"/>
                </a:solidFill>
              </a:rPr>
              <a:t> </a:t>
            </a:r>
            <a:r>
              <a:rPr lang="el-GR" sz="2600" b="1" dirty="0" err="1">
                <a:solidFill>
                  <a:schemeClr val="accent1"/>
                </a:solidFill>
              </a:rPr>
              <a:t>Αντωνίνα</a:t>
            </a:r>
            <a:r>
              <a:rPr lang="en-US" sz="2600" b="1" dirty="0">
                <a:solidFill>
                  <a:schemeClr val="accent1"/>
                </a:solidFill>
              </a:rPr>
              <a:t>          </a:t>
            </a:r>
            <a:r>
              <a:rPr lang="en-US" sz="2600" b="1" dirty="0" err="1">
                <a:solidFill>
                  <a:schemeClr val="accent1"/>
                </a:solidFill>
              </a:rPr>
              <a:t>Patsani</a:t>
            </a:r>
            <a:r>
              <a:rPr lang="en-US" sz="2600" b="1" dirty="0">
                <a:solidFill>
                  <a:schemeClr val="accent1"/>
                </a:solidFill>
              </a:rPr>
              <a:t>  Antonina</a:t>
            </a:r>
            <a:endParaRPr lang="el-GR" sz="2600" b="1" dirty="0">
              <a:solidFill>
                <a:schemeClr val="accent1"/>
              </a:solidFill>
            </a:endParaRPr>
          </a:p>
          <a:p>
            <a:r>
              <a:rPr lang="el-GR" sz="2600" b="1" dirty="0" err="1">
                <a:solidFill>
                  <a:schemeClr val="accent1"/>
                </a:solidFill>
              </a:rPr>
              <a:t>Τσακιρίδου</a:t>
            </a:r>
            <a:r>
              <a:rPr lang="el-GR" sz="2600" b="1" dirty="0">
                <a:solidFill>
                  <a:schemeClr val="accent1"/>
                </a:solidFill>
              </a:rPr>
              <a:t> Γεωργία</a:t>
            </a:r>
            <a:r>
              <a:rPr lang="en-US" sz="2600" b="1" dirty="0">
                <a:solidFill>
                  <a:schemeClr val="accent1"/>
                </a:solidFill>
              </a:rPr>
              <a:t>         </a:t>
            </a:r>
            <a:r>
              <a:rPr lang="en-US" sz="2600" b="1" dirty="0" err="1">
                <a:solidFill>
                  <a:schemeClr val="accent1"/>
                </a:solidFill>
              </a:rPr>
              <a:t>Tsakiridou</a:t>
            </a:r>
            <a:r>
              <a:rPr lang="en-US" sz="2600" b="1" dirty="0">
                <a:solidFill>
                  <a:schemeClr val="accent1"/>
                </a:solidFill>
              </a:rPr>
              <a:t> Georgia</a:t>
            </a:r>
            <a:endParaRPr lang="el-GR" sz="2600" b="1" dirty="0">
              <a:solidFill>
                <a:schemeClr val="accent1"/>
              </a:solidFill>
            </a:endParaRPr>
          </a:p>
          <a:p>
            <a:endParaRPr lang="el-GR" dirty="0"/>
          </a:p>
        </p:txBody>
      </p:sp>
      <p:sp>
        <p:nvSpPr>
          <p:cNvPr id="4" name="Θέση περιεχομένου 3">
            <a:extLst>
              <a:ext uri="{FF2B5EF4-FFF2-40B4-BE49-F238E27FC236}">
                <a16:creationId xmlns:a16="http://schemas.microsoft.com/office/drawing/2014/main" id="{34CCE6D5-F4F2-41C6-A73B-7BDFB7851329}"/>
              </a:ext>
            </a:extLst>
          </p:cNvPr>
          <p:cNvSpPr>
            <a:spLocks noGrp="1"/>
          </p:cNvSpPr>
          <p:nvPr>
            <p:ph sz="half" idx="2"/>
          </p:nvPr>
        </p:nvSpPr>
        <p:spPr>
          <a:xfrm>
            <a:off x="7527235" y="2319129"/>
            <a:ext cx="4664763" cy="649357"/>
          </a:xfrm>
        </p:spPr>
        <p:txBody>
          <a:bodyPr>
            <a:noAutofit/>
          </a:bodyPr>
          <a:lstStyle/>
          <a:p>
            <a:pPr>
              <a:spcAft>
                <a:spcPts val="0"/>
              </a:spcAft>
            </a:pPr>
            <a:r>
              <a:rPr lang="el-GR" sz="2400" b="1" u="sng" dirty="0">
                <a:solidFill>
                  <a:schemeClr val="bg2"/>
                </a:solidFill>
              </a:rPr>
              <a:t>Υπεύθυνοι καθηγητές</a:t>
            </a:r>
          </a:p>
          <a:p>
            <a:pPr>
              <a:spcAft>
                <a:spcPts val="0"/>
              </a:spcAft>
            </a:pPr>
            <a:r>
              <a:rPr lang="en-US" sz="2400" b="1" u="sng" dirty="0">
                <a:solidFill>
                  <a:schemeClr val="tx1"/>
                </a:solidFill>
              </a:rPr>
              <a:t>Teachers in charge</a:t>
            </a:r>
          </a:p>
          <a:p>
            <a:pPr>
              <a:spcAft>
                <a:spcPts val="0"/>
              </a:spcAft>
            </a:pPr>
            <a:r>
              <a:rPr lang="en-US" sz="2400" b="1" u="sng" dirty="0" err="1">
                <a:solidFill>
                  <a:schemeClr val="bg1"/>
                </a:solidFill>
              </a:rPr>
              <a:t>Verantwortliche</a:t>
            </a:r>
            <a:r>
              <a:rPr lang="en-US" sz="2400" b="1" u="sng" dirty="0">
                <a:solidFill>
                  <a:schemeClr val="bg1"/>
                </a:solidFill>
              </a:rPr>
              <a:t> Lehrer</a:t>
            </a:r>
            <a:endParaRPr lang="el-GR" sz="2400" b="1" u="sng" dirty="0">
              <a:solidFill>
                <a:schemeClr val="bg1"/>
              </a:solidFill>
            </a:endParaRPr>
          </a:p>
          <a:p>
            <a:r>
              <a:rPr lang="el-GR" sz="2400" b="1" dirty="0"/>
              <a:t>Λάζου Γεωργία</a:t>
            </a:r>
          </a:p>
          <a:p>
            <a:r>
              <a:rPr lang="el-GR" sz="2400" b="1" dirty="0"/>
              <a:t>Καψάλη Παρασκευή</a:t>
            </a:r>
          </a:p>
          <a:p>
            <a:r>
              <a:rPr lang="el-GR" sz="2400" b="1" dirty="0"/>
              <a:t>Κουρουτζίδης Νικόλαος</a:t>
            </a:r>
          </a:p>
          <a:p>
            <a:r>
              <a:rPr lang="el-GR" sz="2400" b="1" dirty="0"/>
              <a:t>Τσακίρη Μαριάνθη</a:t>
            </a:r>
            <a:endParaRPr lang="en-US" sz="2400" b="1" dirty="0"/>
          </a:p>
          <a:p>
            <a:r>
              <a:rPr lang="en-US" sz="2400" b="1" dirty="0" err="1">
                <a:solidFill>
                  <a:schemeClr val="bg1"/>
                </a:solidFill>
              </a:rPr>
              <a:t>Lazou</a:t>
            </a:r>
            <a:r>
              <a:rPr lang="en-US" sz="2400" b="1" dirty="0">
                <a:solidFill>
                  <a:schemeClr val="bg1"/>
                </a:solidFill>
              </a:rPr>
              <a:t> Georgia</a:t>
            </a:r>
          </a:p>
          <a:p>
            <a:r>
              <a:rPr lang="en-US" sz="2400" b="1" dirty="0" err="1">
                <a:solidFill>
                  <a:schemeClr val="bg1"/>
                </a:solidFill>
              </a:rPr>
              <a:t>Kapsali</a:t>
            </a:r>
            <a:r>
              <a:rPr lang="en-US" sz="2400" b="1" dirty="0">
                <a:solidFill>
                  <a:schemeClr val="bg1"/>
                </a:solidFill>
              </a:rPr>
              <a:t> </a:t>
            </a:r>
            <a:r>
              <a:rPr lang="en-US" sz="2400" b="1" dirty="0" err="1">
                <a:solidFill>
                  <a:schemeClr val="bg1"/>
                </a:solidFill>
              </a:rPr>
              <a:t>Paraskevi</a:t>
            </a:r>
            <a:endParaRPr lang="en-US" sz="2400" b="1" dirty="0">
              <a:solidFill>
                <a:schemeClr val="bg1"/>
              </a:solidFill>
            </a:endParaRPr>
          </a:p>
          <a:p>
            <a:r>
              <a:rPr lang="en-US" sz="2400" b="1" dirty="0" err="1">
                <a:solidFill>
                  <a:schemeClr val="bg1"/>
                </a:solidFill>
              </a:rPr>
              <a:t>Kouroutzidis</a:t>
            </a:r>
            <a:r>
              <a:rPr lang="en-US" sz="2400" b="1" dirty="0">
                <a:solidFill>
                  <a:schemeClr val="bg1"/>
                </a:solidFill>
              </a:rPr>
              <a:t> Nick</a:t>
            </a:r>
          </a:p>
          <a:p>
            <a:r>
              <a:rPr lang="en-US" sz="2400" b="1" dirty="0" err="1">
                <a:solidFill>
                  <a:schemeClr val="bg1"/>
                </a:solidFill>
              </a:rPr>
              <a:t>Tsakiri</a:t>
            </a:r>
            <a:r>
              <a:rPr lang="en-US" sz="2400" b="1" dirty="0">
                <a:solidFill>
                  <a:schemeClr val="bg1"/>
                </a:solidFill>
              </a:rPr>
              <a:t> </a:t>
            </a:r>
            <a:r>
              <a:rPr lang="en-US" sz="2400" b="1" dirty="0" err="1">
                <a:solidFill>
                  <a:schemeClr val="bg1"/>
                </a:solidFill>
              </a:rPr>
              <a:t>Marianthi</a:t>
            </a:r>
            <a:endParaRPr lang="el-GR" sz="2400" b="1" dirty="0">
              <a:solidFill>
                <a:schemeClr val="bg1"/>
              </a:solidFill>
            </a:endParaRPr>
          </a:p>
        </p:txBody>
      </p:sp>
    </p:spTree>
    <p:extLst>
      <p:ext uri="{BB962C8B-B14F-4D97-AF65-F5344CB8AC3E}">
        <p14:creationId xmlns:p14="http://schemas.microsoft.com/office/powerpoint/2010/main" val="3138983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4D4DD4-725E-4F1A-AE41-6B119F2F027B}"/>
              </a:ext>
            </a:extLst>
          </p:cNvPr>
          <p:cNvSpPr>
            <a:spLocks noGrp="1"/>
          </p:cNvSpPr>
          <p:nvPr>
            <p:ph type="subTitle" idx="1"/>
          </p:nvPr>
        </p:nvSpPr>
        <p:spPr>
          <a:xfrm>
            <a:off x="1" y="0"/>
            <a:ext cx="12192000" cy="6858000"/>
          </a:xfrm>
        </p:spPr>
        <p:txBody>
          <a:bodyPr>
            <a:noAutofit/>
          </a:bodyPr>
          <a:lstStyle/>
          <a:p>
            <a:pPr marL="285750" indent="-285750">
              <a:spcAft>
                <a:spcPts val="0"/>
              </a:spcAft>
              <a:buFont typeface="Wingdings" panose="05000000000000000000" pitchFamily="2" charset="2"/>
              <a:buChar char="Ø"/>
            </a:pPr>
            <a:r>
              <a:rPr lang="el-GR" sz="2200" b="1" dirty="0">
                <a:solidFill>
                  <a:schemeClr val="accent1"/>
                </a:solidFill>
                <a:ea typeface="Tahoma" panose="020B0604030504040204" pitchFamily="34" charset="0"/>
                <a:cs typeface="Times New Roman" panose="02020603050405020304" pitchFamily="18" charset="0"/>
              </a:rPr>
              <a:t>Το σχολείο μας σε συνεργασία με τον Δήμο Πέλλας , συμμετέχει στο ευρωπαϊκό Δίκτυο </a:t>
            </a:r>
            <a:r>
              <a:rPr lang="en-US" sz="2200" b="1" dirty="0" err="1">
                <a:solidFill>
                  <a:schemeClr val="accent1"/>
                </a:solidFill>
                <a:ea typeface="Tahoma" panose="020B0604030504040204" pitchFamily="34" charset="0"/>
                <a:cs typeface="Times New Roman" panose="02020603050405020304" pitchFamily="18" charset="0"/>
              </a:rPr>
              <a:t>Urbact</a:t>
            </a:r>
            <a:r>
              <a:rPr lang="en-US" sz="2200" b="1" dirty="0">
                <a:solidFill>
                  <a:schemeClr val="accent1"/>
                </a:solidFill>
                <a:ea typeface="Tahoma" panose="020B0604030504040204" pitchFamily="34" charset="0"/>
                <a:cs typeface="Times New Roman" panose="02020603050405020304" pitchFamily="18" charset="0"/>
              </a:rPr>
              <a:t> III, </a:t>
            </a:r>
            <a:r>
              <a:rPr lang="en-US" sz="2200" b="1" dirty="0" err="1">
                <a:solidFill>
                  <a:schemeClr val="accent1"/>
                </a:solidFill>
                <a:ea typeface="Tahoma" panose="020B0604030504040204" pitchFamily="34" charset="0"/>
                <a:cs typeface="Times New Roman" panose="02020603050405020304" pitchFamily="18" charset="0"/>
              </a:rPr>
              <a:t>UrbSecurity</a:t>
            </a:r>
            <a:r>
              <a:rPr lang="en-US" sz="2200" b="1" dirty="0">
                <a:solidFill>
                  <a:schemeClr val="accent1"/>
                </a:solidFill>
                <a:ea typeface="Tahoma" panose="020B0604030504040204" pitchFamily="34" charset="0"/>
                <a:cs typeface="Times New Roman" panose="02020603050405020304" pitchFamily="18" charset="0"/>
              </a:rPr>
              <a:t> planning safer cities.</a:t>
            </a:r>
          </a:p>
          <a:p>
            <a:pPr marL="285750" indent="-285750">
              <a:spcAft>
                <a:spcPts val="0"/>
              </a:spcAft>
              <a:buFont typeface="Wingdings" panose="05000000000000000000" pitchFamily="2" charset="2"/>
              <a:buChar char="Ø"/>
            </a:pPr>
            <a:r>
              <a:rPr lang="el-GR" sz="2200" b="1" dirty="0">
                <a:solidFill>
                  <a:schemeClr val="accent1"/>
                </a:solidFill>
                <a:ea typeface="Tahoma" panose="020B0604030504040204" pitchFamily="34" charset="0"/>
                <a:cs typeface="Times New Roman" panose="02020603050405020304" pitchFamily="18" charset="0"/>
              </a:rPr>
              <a:t>Ο στόχος της συμμετοχής  είναι: </a:t>
            </a:r>
          </a:p>
          <a:p>
            <a:pPr marL="285750" indent="-285750">
              <a:spcAft>
                <a:spcPts val="0"/>
              </a:spcAft>
              <a:buFont typeface="Wingdings" panose="05000000000000000000" pitchFamily="2" charset="2"/>
              <a:buChar char="Ø"/>
            </a:pPr>
            <a:r>
              <a:rPr lang="el-GR" sz="2200" b="1" dirty="0">
                <a:solidFill>
                  <a:schemeClr val="accent1"/>
                </a:solidFill>
                <a:ea typeface="Tahoma" panose="020B0604030504040204" pitchFamily="34" charset="0"/>
                <a:cs typeface="Times New Roman" panose="02020603050405020304" pitchFamily="18" charset="0"/>
              </a:rPr>
              <a:t>Να ευαισθητοποιηθεί η σχολική κοινότητα για το θέμα της αστικής ασφάλειας</a:t>
            </a:r>
          </a:p>
          <a:p>
            <a:pPr marL="285750" indent="-285750">
              <a:spcAft>
                <a:spcPts val="0"/>
              </a:spcAft>
              <a:buFont typeface="Wingdings" panose="05000000000000000000" pitchFamily="2" charset="2"/>
              <a:buChar char="Ø"/>
            </a:pPr>
            <a:r>
              <a:rPr lang="el-GR" sz="2200" b="1" dirty="0">
                <a:solidFill>
                  <a:schemeClr val="accent1"/>
                </a:solidFill>
                <a:ea typeface="Tahoma" panose="020B0604030504040204" pitchFamily="34" charset="0"/>
                <a:cs typeface="Times New Roman" panose="02020603050405020304" pitchFamily="18" charset="0"/>
              </a:rPr>
              <a:t>Να μάθουν οι μαθητές να αναγνωρίζουν τα προβλήματα που δημιουργούνται για τους πεζούς αλλά και για τους οδηγούς  μέσα στο αστικό περιβάλλον. </a:t>
            </a:r>
            <a:endParaRPr lang="en-US" sz="2200" b="1" dirty="0">
              <a:solidFill>
                <a:schemeClr val="accent1"/>
              </a:solidFill>
              <a:ea typeface="Tahoma" panose="020B0604030504040204" pitchFamily="34" charset="0"/>
              <a:cs typeface="Times New Roman" panose="02020603050405020304" pitchFamily="18" charset="0"/>
            </a:endParaRPr>
          </a:p>
          <a:p>
            <a:pPr marL="285750" indent="-285750">
              <a:spcBef>
                <a:spcPts val="0"/>
              </a:spcBef>
              <a:spcAft>
                <a:spcPts val="0"/>
              </a:spcAft>
              <a:buFont typeface="Wingdings" panose="05000000000000000000" pitchFamily="2" charset="2"/>
              <a:buChar char="Ø"/>
            </a:pPr>
            <a:r>
              <a:rPr lang="en-US" sz="2200" b="1" dirty="0">
                <a:solidFill>
                  <a:schemeClr val="tx1"/>
                </a:solidFill>
                <a:ea typeface="Tahoma" panose="020B0604030504040204" pitchFamily="34" charset="0"/>
                <a:cs typeface="Times New Roman" panose="02020603050405020304" pitchFamily="18" charset="0"/>
              </a:rPr>
              <a:t>Our school in cooperation with the Municipality of Pella takes part in the European program URBACT</a:t>
            </a:r>
          </a:p>
          <a:p>
            <a:pPr marL="285750" indent="-285750">
              <a:spcBef>
                <a:spcPts val="0"/>
              </a:spcBef>
              <a:spcAft>
                <a:spcPts val="0"/>
              </a:spcAft>
              <a:buFont typeface="Wingdings" panose="05000000000000000000" pitchFamily="2" charset="2"/>
              <a:buChar char="Ø"/>
            </a:pPr>
            <a:r>
              <a:rPr lang="en-US" sz="2200" b="1" dirty="0">
                <a:solidFill>
                  <a:schemeClr val="tx1"/>
                </a:solidFill>
                <a:ea typeface="Tahoma" panose="020B0604030504040204" pitchFamily="34" charset="0"/>
                <a:cs typeface="Times New Roman" panose="02020603050405020304" pitchFamily="18" charset="0"/>
              </a:rPr>
              <a:t>Our goal is to:</a:t>
            </a:r>
          </a:p>
          <a:p>
            <a:pPr marL="285750" indent="-285750">
              <a:spcAft>
                <a:spcPts val="0"/>
              </a:spcAft>
              <a:buFont typeface="Wingdings" panose="05000000000000000000" pitchFamily="2" charset="2"/>
              <a:buChar char="Ø"/>
            </a:pPr>
            <a:r>
              <a:rPr lang="en-US" sz="2200" b="1" dirty="0">
                <a:solidFill>
                  <a:schemeClr val="tx1"/>
                </a:solidFill>
                <a:ea typeface="Tahoma" panose="020B0604030504040204" pitchFamily="34" charset="0"/>
                <a:cs typeface="Times New Roman" panose="02020603050405020304" pitchFamily="18" charset="0"/>
              </a:rPr>
              <a:t>Make the school community aware of Urban Security</a:t>
            </a:r>
          </a:p>
          <a:p>
            <a:pPr marL="285750" indent="-285750">
              <a:spcAft>
                <a:spcPts val="0"/>
              </a:spcAft>
              <a:buFont typeface="Wingdings" panose="05000000000000000000" pitchFamily="2" charset="2"/>
              <a:buChar char="Ø"/>
            </a:pPr>
            <a:r>
              <a:rPr lang="en-US" sz="2200" b="1" dirty="0">
                <a:solidFill>
                  <a:schemeClr val="tx1"/>
                </a:solidFill>
                <a:ea typeface="Tahoma" panose="020B0604030504040204" pitchFamily="34" charset="0"/>
                <a:cs typeface="Times New Roman" panose="02020603050405020304" pitchFamily="18" charset="0"/>
              </a:rPr>
              <a:t>Learn students to recognize the problems that arise for pedestrians but also for the onboarders  in the urban environment</a:t>
            </a:r>
            <a:endParaRPr lang="el-GR" sz="2200" b="1" dirty="0">
              <a:solidFill>
                <a:schemeClr val="tx1"/>
              </a:solidFill>
              <a:ea typeface="Tahoma" panose="020B0604030504040204" pitchFamily="34" charset="0"/>
              <a:cs typeface="Times New Roman" panose="02020603050405020304" pitchFamily="18" charset="0"/>
            </a:endParaRPr>
          </a:p>
          <a:p>
            <a:pPr marL="285750" indent="-285750">
              <a:buFont typeface="Wingdings" panose="05000000000000000000" pitchFamily="2" charset="2"/>
              <a:buChar char="Ø"/>
            </a:pPr>
            <a:r>
              <a:rPr lang="de-DE" sz="2000" b="1" dirty="0">
                <a:solidFill>
                  <a:schemeClr val="bg1"/>
                </a:solidFill>
                <a:cs typeface="Arial" panose="020B0604020202020204" pitchFamily="34" charset="0"/>
              </a:rPr>
              <a:t>In Zusammenarbeit mit der Gemeinde Pella nimmt unsere Schule am europäischen Programm Urbact III, </a:t>
            </a:r>
            <a:r>
              <a:rPr lang="de-DE" sz="2000" b="1" dirty="0" err="1">
                <a:solidFill>
                  <a:schemeClr val="bg1"/>
                </a:solidFill>
                <a:cs typeface="Arial" panose="020B0604020202020204" pitchFamily="34" charset="0"/>
              </a:rPr>
              <a:t>UrbSecurity</a:t>
            </a:r>
            <a:r>
              <a:rPr lang="de-DE" sz="2000" b="1" dirty="0">
                <a:solidFill>
                  <a:schemeClr val="bg1"/>
                </a:solidFill>
                <a:cs typeface="Arial" panose="020B0604020202020204" pitchFamily="34" charset="0"/>
              </a:rPr>
              <a:t> </a:t>
            </a:r>
            <a:r>
              <a:rPr lang="de-DE" sz="2000" b="1" dirty="0" err="1">
                <a:solidFill>
                  <a:schemeClr val="bg1"/>
                </a:solidFill>
                <a:cs typeface="Arial" panose="020B0604020202020204" pitchFamily="34" charset="0"/>
              </a:rPr>
              <a:t>planning</a:t>
            </a:r>
            <a:r>
              <a:rPr lang="de-DE" sz="2000" b="1" dirty="0">
                <a:solidFill>
                  <a:schemeClr val="bg1"/>
                </a:solidFill>
                <a:cs typeface="Arial" panose="020B0604020202020204" pitchFamily="34" charset="0"/>
              </a:rPr>
              <a:t> safer cities teil.</a:t>
            </a:r>
          </a:p>
          <a:p>
            <a:pPr marL="285750" indent="-285750">
              <a:buFont typeface="Wingdings" panose="05000000000000000000" pitchFamily="2" charset="2"/>
              <a:buChar char="Ø"/>
            </a:pPr>
            <a:r>
              <a:rPr lang="de-DE" sz="2000" b="1" dirty="0">
                <a:solidFill>
                  <a:schemeClr val="bg1"/>
                </a:solidFill>
                <a:cs typeface="Arial" panose="020B0604020202020204" pitchFamily="34" charset="0"/>
              </a:rPr>
              <a:t>Ziel dieser Teilnahme ist es:</a:t>
            </a:r>
          </a:p>
          <a:p>
            <a:pPr marL="285750" indent="-285750">
              <a:buFont typeface="Wingdings" panose="05000000000000000000" pitchFamily="2" charset="2"/>
              <a:buChar char="Ø"/>
            </a:pPr>
            <a:r>
              <a:rPr lang="de-DE" sz="2000" b="1" dirty="0">
                <a:solidFill>
                  <a:schemeClr val="bg1"/>
                </a:solidFill>
                <a:cs typeface="Arial" panose="020B0604020202020204" pitchFamily="34" charset="0"/>
              </a:rPr>
              <a:t>-Die Schulgemeinde mit dem Thema Verkehrssicherung zu sensibilisieren.</a:t>
            </a:r>
          </a:p>
          <a:p>
            <a:pPr marL="285750" indent="-285750">
              <a:buFont typeface="Wingdings" panose="05000000000000000000" pitchFamily="2" charset="2"/>
              <a:buChar char="Ø"/>
            </a:pPr>
            <a:r>
              <a:rPr lang="de-DE" sz="2000" b="1" dirty="0">
                <a:solidFill>
                  <a:schemeClr val="bg1"/>
                </a:solidFill>
                <a:cs typeface="Arial" panose="020B0604020202020204" pitchFamily="34" charset="0"/>
              </a:rPr>
              <a:t>-Die</a:t>
            </a:r>
            <a:r>
              <a:rPr lang="el-GR" sz="2000" b="1" dirty="0">
                <a:solidFill>
                  <a:schemeClr val="bg1"/>
                </a:solidFill>
                <a:cs typeface="Arial" panose="020B0604020202020204" pitchFamily="34" charset="0"/>
              </a:rPr>
              <a:t> </a:t>
            </a:r>
            <a:r>
              <a:rPr lang="de-DE" sz="2000" b="1" dirty="0">
                <a:solidFill>
                  <a:schemeClr val="bg1"/>
                </a:solidFill>
                <a:cs typeface="Arial" panose="020B0604020202020204" pitchFamily="34" charset="0"/>
              </a:rPr>
              <a:t>Schüler </a:t>
            </a:r>
            <a:r>
              <a:rPr lang="en-US" sz="2000" b="1" dirty="0" err="1">
                <a:solidFill>
                  <a:schemeClr val="bg1"/>
                </a:solidFill>
                <a:cs typeface="Arial" panose="020B0604020202020204" pitchFamily="34" charset="0"/>
              </a:rPr>
              <a:t>wollen</a:t>
            </a:r>
            <a:r>
              <a:rPr lang="de-DE" sz="2000" b="1" dirty="0">
                <a:solidFill>
                  <a:schemeClr val="bg1"/>
                </a:solidFill>
                <a:cs typeface="Arial" panose="020B0604020202020204" pitchFamily="34" charset="0"/>
              </a:rPr>
              <a:t> die Probleme die es  im Straβenverkehr für die Fuβgänger gibt,hervorzuzeigen.</a:t>
            </a:r>
          </a:p>
          <a:p>
            <a:pPr marL="285750" indent="-285750">
              <a:buFont typeface="Wingdings" panose="05000000000000000000" pitchFamily="2" charset="2"/>
              <a:buChar char="Ø"/>
            </a:pPr>
            <a:endParaRPr lang="en-US" sz="2000" b="1" dirty="0">
              <a:solidFill>
                <a:schemeClr val="accent1"/>
              </a:solidFill>
            </a:endParaRPr>
          </a:p>
          <a:p>
            <a:pPr marL="285750" indent="-285750">
              <a:buFont typeface="Wingdings" panose="05000000000000000000" pitchFamily="2" charset="2"/>
              <a:buChar char="Ø"/>
            </a:pPr>
            <a:endParaRPr lang="en-US" sz="1800" b="1" dirty="0">
              <a:solidFill>
                <a:schemeClr val="accent1"/>
              </a:solidFill>
            </a:endParaRPr>
          </a:p>
          <a:p>
            <a:pPr marL="285750" indent="-285750">
              <a:buFont typeface="Wingdings" panose="05000000000000000000" pitchFamily="2" charset="2"/>
              <a:buChar char="Ø"/>
            </a:pPr>
            <a:endParaRPr lang="en-US" sz="1800" b="1" dirty="0">
              <a:solidFill>
                <a:schemeClr val="accent1"/>
              </a:solidFill>
            </a:endParaRPr>
          </a:p>
          <a:p>
            <a:pPr marL="285750" indent="-285750">
              <a:buFont typeface="Wingdings" panose="05000000000000000000" pitchFamily="2" charset="2"/>
              <a:buChar char="Ø"/>
            </a:pPr>
            <a:endParaRPr lang="en-US" sz="1800" b="1" dirty="0">
              <a:solidFill>
                <a:schemeClr val="accent1"/>
              </a:solidFill>
            </a:endParaRPr>
          </a:p>
          <a:p>
            <a:pPr marL="285750" indent="-285750">
              <a:buFont typeface="Wingdings" panose="05000000000000000000" pitchFamily="2" charset="2"/>
              <a:buChar char="Ø"/>
            </a:pPr>
            <a:endParaRPr lang="el-GR" sz="1800" b="1" dirty="0">
              <a:solidFill>
                <a:schemeClr val="accent1"/>
              </a:solidFill>
            </a:endParaRPr>
          </a:p>
        </p:txBody>
      </p:sp>
      <p:pic>
        <p:nvPicPr>
          <p:cNvPr id="2" name="Εικόνα 1">
            <a:extLst>
              <a:ext uri="{FF2B5EF4-FFF2-40B4-BE49-F238E27FC236}">
                <a16:creationId xmlns:a16="http://schemas.microsoft.com/office/drawing/2014/main" id="{252AEB96-6B2D-48C8-8DFF-286F4690E7C7}"/>
              </a:ext>
            </a:extLst>
          </p:cNvPr>
          <p:cNvPicPr>
            <a:picLocks noChangeAspect="1"/>
          </p:cNvPicPr>
          <p:nvPr/>
        </p:nvPicPr>
        <p:blipFill>
          <a:blip r:embed="rId2"/>
          <a:stretch>
            <a:fillRect/>
          </a:stretch>
        </p:blipFill>
        <p:spPr>
          <a:xfrm>
            <a:off x="10762733" y="391396"/>
            <a:ext cx="1417071" cy="814552"/>
          </a:xfrm>
          <a:prstGeom prst="rect">
            <a:avLst/>
          </a:prstGeom>
        </p:spPr>
      </p:pic>
      <p:pic>
        <p:nvPicPr>
          <p:cNvPr id="4" name="Εικόνα 3">
            <a:extLst>
              <a:ext uri="{FF2B5EF4-FFF2-40B4-BE49-F238E27FC236}">
                <a16:creationId xmlns:a16="http://schemas.microsoft.com/office/drawing/2014/main" id="{F1B2A913-3B8B-42DD-B377-8940CC6CC27F}"/>
              </a:ext>
            </a:extLst>
          </p:cNvPr>
          <p:cNvPicPr>
            <a:picLocks noChangeAspect="1"/>
          </p:cNvPicPr>
          <p:nvPr/>
        </p:nvPicPr>
        <p:blipFill>
          <a:blip r:embed="rId3"/>
          <a:stretch>
            <a:fillRect/>
          </a:stretch>
        </p:blipFill>
        <p:spPr>
          <a:xfrm>
            <a:off x="10762735" y="2789818"/>
            <a:ext cx="1417071" cy="926673"/>
          </a:xfrm>
          <a:prstGeom prst="rect">
            <a:avLst/>
          </a:prstGeom>
        </p:spPr>
      </p:pic>
      <p:pic>
        <p:nvPicPr>
          <p:cNvPr id="5" name="Εικόνα 4">
            <a:extLst>
              <a:ext uri="{FF2B5EF4-FFF2-40B4-BE49-F238E27FC236}">
                <a16:creationId xmlns:a16="http://schemas.microsoft.com/office/drawing/2014/main" id="{33B6C8CD-C0CA-49A8-8346-2114A5315916}"/>
              </a:ext>
            </a:extLst>
          </p:cNvPr>
          <p:cNvPicPr>
            <a:picLocks noChangeAspect="1"/>
          </p:cNvPicPr>
          <p:nvPr/>
        </p:nvPicPr>
        <p:blipFill>
          <a:blip r:embed="rId4"/>
          <a:stretch>
            <a:fillRect/>
          </a:stretch>
        </p:blipFill>
        <p:spPr>
          <a:xfrm>
            <a:off x="10762735" y="5148484"/>
            <a:ext cx="1417070" cy="926672"/>
          </a:xfrm>
          <a:prstGeom prst="rect">
            <a:avLst/>
          </a:prstGeom>
        </p:spPr>
      </p:pic>
    </p:spTree>
    <p:extLst>
      <p:ext uri="{BB962C8B-B14F-4D97-AF65-F5344CB8AC3E}">
        <p14:creationId xmlns:p14="http://schemas.microsoft.com/office/powerpoint/2010/main" val="2726108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B8A40D4-9D1F-4CDD-85B9-D2A8EE6D93BE}"/>
              </a:ext>
            </a:extLst>
          </p:cNvPr>
          <p:cNvSpPr>
            <a:spLocks noGrp="1"/>
          </p:cNvSpPr>
          <p:nvPr>
            <p:ph idx="1"/>
          </p:nvPr>
        </p:nvSpPr>
        <p:spPr>
          <a:xfrm>
            <a:off x="23191" y="291548"/>
            <a:ext cx="10452654" cy="6082748"/>
          </a:xfrm>
        </p:spPr>
        <p:txBody>
          <a:bodyPr>
            <a:normAutofit/>
          </a:bodyPr>
          <a:lstStyle/>
          <a:p>
            <a:r>
              <a:rPr lang="en-US" sz="2400" b="1" dirty="0">
                <a:solidFill>
                  <a:schemeClr val="accent1"/>
                </a:solidFill>
                <a:cs typeface="Times New Roman" panose="02020603050405020304" pitchFamily="18" charset="0"/>
              </a:rPr>
              <a:t>M</a:t>
            </a:r>
            <a:r>
              <a:rPr lang="el-GR" sz="2400" b="1" dirty="0">
                <a:solidFill>
                  <a:schemeClr val="accent1"/>
                </a:solidFill>
                <a:cs typeface="Times New Roman" panose="02020603050405020304" pitchFamily="18" charset="0"/>
              </a:rPr>
              <a:t>ε αφορμή το πρόγραμμα</a:t>
            </a:r>
            <a:r>
              <a:rPr lang="en-US" sz="2400" b="1" dirty="0">
                <a:solidFill>
                  <a:schemeClr val="accent1"/>
                </a:solidFill>
                <a:cs typeface="Times New Roman" panose="02020603050405020304" pitchFamily="18" charset="0"/>
              </a:rPr>
              <a:t> </a:t>
            </a:r>
            <a:r>
              <a:rPr lang="en-US" sz="2400" b="1" dirty="0" err="1">
                <a:solidFill>
                  <a:schemeClr val="accent1"/>
                </a:solidFill>
                <a:cs typeface="Times New Roman" panose="02020603050405020304" pitchFamily="18" charset="0"/>
              </a:rPr>
              <a:t>Urbact</a:t>
            </a:r>
            <a:r>
              <a:rPr lang="en-US" sz="2400" b="1" dirty="0">
                <a:solidFill>
                  <a:schemeClr val="accent1"/>
                </a:solidFill>
                <a:cs typeface="Times New Roman" panose="02020603050405020304" pitchFamily="18" charset="0"/>
              </a:rPr>
              <a:t> ,o</a:t>
            </a:r>
            <a:r>
              <a:rPr lang="el-GR" sz="2400" b="1" dirty="0">
                <a:solidFill>
                  <a:schemeClr val="accent1"/>
                </a:solidFill>
                <a:cs typeface="Times New Roman" panose="02020603050405020304" pitchFamily="18" charset="0"/>
              </a:rPr>
              <a:t>ι μαθήτριες του 3</a:t>
            </a:r>
            <a:r>
              <a:rPr lang="el-GR" sz="2400" b="1" baseline="30000" dirty="0">
                <a:solidFill>
                  <a:schemeClr val="accent1"/>
                </a:solidFill>
                <a:cs typeface="Times New Roman" panose="02020603050405020304" pitchFamily="18" charset="0"/>
              </a:rPr>
              <a:t>ου</a:t>
            </a:r>
            <a:r>
              <a:rPr lang="el-GR" sz="2400" b="1" dirty="0">
                <a:solidFill>
                  <a:schemeClr val="accent1"/>
                </a:solidFill>
                <a:cs typeface="Times New Roman" panose="02020603050405020304" pitchFamily="18" charset="0"/>
              </a:rPr>
              <a:t> Γ</a:t>
            </a:r>
            <a:r>
              <a:rPr lang="en-US" sz="2400" b="1" dirty="0">
                <a:solidFill>
                  <a:schemeClr val="accent1"/>
                </a:solidFill>
                <a:cs typeface="Times New Roman" panose="02020603050405020304" pitchFamily="18" charset="0"/>
              </a:rPr>
              <a:t>E</a:t>
            </a:r>
            <a:r>
              <a:rPr lang="el-GR" sz="2400" b="1" dirty="0">
                <a:solidFill>
                  <a:schemeClr val="accent1"/>
                </a:solidFill>
                <a:cs typeface="Times New Roman" panose="02020603050405020304" pitchFamily="18" charset="0"/>
              </a:rPr>
              <a:t>Λ Γιαννιτσών</a:t>
            </a:r>
            <a:r>
              <a:rPr lang="en-US" sz="2400" b="1" dirty="0">
                <a:solidFill>
                  <a:schemeClr val="accent1"/>
                </a:solidFill>
                <a:cs typeface="Times New Roman" panose="02020603050405020304" pitchFamily="18" charset="0"/>
              </a:rPr>
              <a:t>,</a:t>
            </a:r>
            <a:r>
              <a:rPr lang="el-GR" sz="2400" b="1" dirty="0">
                <a:solidFill>
                  <a:schemeClr val="accent1"/>
                </a:solidFill>
                <a:cs typeface="Times New Roman" panose="02020603050405020304" pitchFamily="18" charset="0"/>
              </a:rPr>
              <a:t> δημιούργησαν μια σειρά από σχέδια με στόχο να ευαισθητοποιήσουν τους συμμαθητές τους και τους συμπολίτες τους για τα θέματα της αστικής ασφάλειας</a:t>
            </a:r>
          </a:p>
          <a:p>
            <a:endParaRPr lang="en-US" sz="2400" b="1" dirty="0">
              <a:solidFill>
                <a:schemeClr val="accent1"/>
              </a:solidFill>
              <a:cs typeface="Times New Roman" panose="02020603050405020304" pitchFamily="18" charset="0"/>
            </a:endParaRPr>
          </a:p>
          <a:p>
            <a:r>
              <a:rPr lang="en-US" sz="2400" b="1" dirty="0">
                <a:solidFill>
                  <a:schemeClr val="tx1"/>
                </a:solidFill>
                <a:cs typeface="Times New Roman" panose="02020603050405020304" pitchFamily="18" charset="0"/>
              </a:rPr>
              <a:t>On the occasion of URBACT, the students have created some paintings in order to raise the awareness of their classmates and fellow citizens about the issues of Urban Security.</a:t>
            </a:r>
            <a:endParaRPr lang="el-GR" sz="2400" b="1" dirty="0">
              <a:solidFill>
                <a:schemeClr val="tx1"/>
              </a:solidFill>
              <a:cs typeface="Times New Roman" panose="02020603050405020304" pitchFamily="18" charset="0"/>
            </a:endParaRPr>
          </a:p>
          <a:p>
            <a:endParaRPr lang="el-GR" sz="2400" b="1" dirty="0">
              <a:solidFill>
                <a:schemeClr val="accent1"/>
              </a:solidFill>
              <a:cs typeface="Times New Roman" panose="02020603050405020304" pitchFamily="18" charset="0"/>
            </a:endParaRPr>
          </a:p>
          <a:p>
            <a:r>
              <a:rPr lang="de-DE" sz="2400" b="1" dirty="0">
                <a:solidFill>
                  <a:schemeClr val="bg1"/>
                </a:solidFill>
                <a:cs typeface="Times New Roman" panose="02020603050405020304" pitchFamily="18" charset="0"/>
              </a:rPr>
              <a:t>Die Schülerinnen des 3.Gymnasium in Giannitsa, haben im Rahmen des Programms Urban eine Reihe von Skizzen gezeichnet, um ihre Mitschüler und ihre Mitbürger mit dem Thema der Verkehrssicherheit zu sensibileren.</a:t>
            </a:r>
            <a:endParaRPr lang="el-GR" sz="2400" b="1" dirty="0">
              <a:solidFill>
                <a:schemeClr val="bg1"/>
              </a:solidFill>
              <a:cs typeface="Times New Roman" panose="02020603050405020304" pitchFamily="18" charset="0"/>
            </a:endParaRPr>
          </a:p>
        </p:txBody>
      </p:sp>
      <p:pic>
        <p:nvPicPr>
          <p:cNvPr id="2" name="Εικόνα 1">
            <a:extLst>
              <a:ext uri="{FF2B5EF4-FFF2-40B4-BE49-F238E27FC236}">
                <a16:creationId xmlns:a16="http://schemas.microsoft.com/office/drawing/2014/main" id="{3D4AA588-FE04-4C99-9449-371215C6D9D0}"/>
              </a:ext>
            </a:extLst>
          </p:cNvPr>
          <p:cNvPicPr>
            <a:picLocks noChangeAspect="1"/>
          </p:cNvPicPr>
          <p:nvPr/>
        </p:nvPicPr>
        <p:blipFill rotWithShape="1">
          <a:blip r:embed="rId2"/>
          <a:srcRect t="19847" b="20481"/>
          <a:stretch/>
        </p:blipFill>
        <p:spPr>
          <a:xfrm>
            <a:off x="10648383" y="4833732"/>
            <a:ext cx="1520426" cy="927651"/>
          </a:xfrm>
          <a:prstGeom prst="rect">
            <a:avLst/>
          </a:prstGeom>
        </p:spPr>
      </p:pic>
      <p:pic>
        <p:nvPicPr>
          <p:cNvPr id="4" name="Εικόνα 3">
            <a:extLst>
              <a:ext uri="{FF2B5EF4-FFF2-40B4-BE49-F238E27FC236}">
                <a16:creationId xmlns:a16="http://schemas.microsoft.com/office/drawing/2014/main" id="{F425D58F-C226-44B9-91C2-27C7876E0581}"/>
              </a:ext>
            </a:extLst>
          </p:cNvPr>
          <p:cNvPicPr>
            <a:picLocks noChangeAspect="1"/>
          </p:cNvPicPr>
          <p:nvPr/>
        </p:nvPicPr>
        <p:blipFill>
          <a:blip r:embed="rId3"/>
          <a:stretch>
            <a:fillRect/>
          </a:stretch>
        </p:blipFill>
        <p:spPr>
          <a:xfrm>
            <a:off x="10648383" y="2709033"/>
            <a:ext cx="1566808" cy="1005927"/>
          </a:xfrm>
          <a:prstGeom prst="rect">
            <a:avLst/>
          </a:prstGeom>
        </p:spPr>
      </p:pic>
      <p:pic>
        <p:nvPicPr>
          <p:cNvPr id="5" name="Εικόνα 4">
            <a:extLst>
              <a:ext uri="{FF2B5EF4-FFF2-40B4-BE49-F238E27FC236}">
                <a16:creationId xmlns:a16="http://schemas.microsoft.com/office/drawing/2014/main" id="{7B84507E-23FB-4833-9142-6AF69589C85B}"/>
              </a:ext>
            </a:extLst>
          </p:cNvPr>
          <p:cNvPicPr>
            <a:picLocks noChangeAspect="1"/>
          </p:cNvPicPr>
          <p:nvPr/>
        </p:nvPicPr>
        <p:blipFill>
          <a:blip r:embed="rId4"/>
          <a:stretch>
            <a:fillRect/>
          </a:stretch>
        </p:blipFill>
        <p:spPr>
          <a:xfrm>
            <a:off x="10648383" y="702452"/>
            <a:ext cx="1566808" cy="887809"/>
          </a:xfrm>
          <a:prstGeom prst="rect">
            <a:avLst/>
          </a:prstGeom>
        </p:spPr>
      </p:pic>
    </p:spTree>
    <p:extLst>
      <p:ext uri="{BB962C8B-B14F-4D97-AF65-F5344CB8AC3E}">
        <p14:creationId xmlns:p14="http://schemas.microsoft.com/office/powerpoint/2010/main" val="3705344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00996B43-8701-4C2F-8A1B-28D340305B68}"/>
              </a:ext>
            </a:extLst>
          </p:cNvPr>
          <p:cNvPicPr>
            <a:picLocks noGrp="1" noChangeAspect="1"/>
          </p:cNvPicPr>
          <p:nvPr>
            <p:ph sz="half" idx="1"/>
          </p:nvPr>
        </p:nvPicPr>
        <p:blipFill>
          <a:blip r:embed="rId2"/>
          <a:stretch>
            <a:fillRect/>
          </a:stretch>
        </p:blipFill>
        <p:spPr>
          <a:xfrm>
            <a:off x="2296528" y="69574"/>
            <a:ext cx="6264376" cy="6718851"/>
          </a:xfrm>
          <a:prstGeom prst="rect">
            <a:avLst/>
          </a:prstGeom>
        </p:spPr>
      </p:pic>
    </p:spTree>
    <p:extLst>
      <p:ext uri="{BB962C8B-B14F-4D97-AF65-F5344CB8AC3E}">
        <p14:creationId xmlns:p14="http://schemas.microsoft.com/office/powerpoint/2010/main" val="2804438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B710EBA9-6256-4558-B98D-FF2F605A4986}"/>
              </a:ext>
            </a:extLst>
          </p:cNvPr>
          <p:cNvSpPr>
            <a:spLocks noGrp="1"/>
          </p:cNvSpPr>
          <p:nvPr>
            <p:ph idx="1"/>
          </p:nvPr>
        </p:nvSpPr>
        <p:spPr>
          <a:xfrm>
            <a:off x="0" y="0"/>
            <a:ext cx="10495721" cy="6858000"/>
          </a:xfrm>
        </p:spPr>
        <p:txBody>
          <a:bodyPr>
            <a:normAutofit fontScale="92500" lnSpcReduction="10000"/>
          </a:bodyPr>
          <a:lstStyle/>
          <a:p>
            <a:pPr marL="0" indent="0">
              <a:buNone/>
            </a:pPr>
            <a:endParaRPr lang="en-US" sz="2400" b="1" dirty="0">
              <a:solidFill>
                <a:schemeClr val="accent1"/>
              </a:solidFill>
              <a:latin typeface="Times New Roman" panose="02020603050405020304" pitchFamily="18" charset="0"/>
              <a:cs typeface="Times New Roman" panose="02020603050405020304" pitchFamily="18" charset="0"/>
            </a:endParaRPr>
          </a:p>
          <a:p>
            <a:r>
              <a:rPr lang="el-GR" sz="2600" b="1" dirty="0">
                <a:solidFill>
                  <a:schemeClr val="accent1"/>
                </a:solidFill>
                <a:cs typeface="Times New Roman" panose="02020603050405020304" pitchFamily="18" charset="0"/>
              </a:rPr>
              <a:t>Η ασφάλεια του πολίτη συνδέεται με την σωστή χρήση των αντικειμένων, τα οποία θα του προσφέρουν την  απαραίτητη προστασία κάθε στιγμή που θα την χρειαστεί. Οι αρμόδιοι φορείς πρέπει να αναλάβουν δράσεις πάνω σ</a:t>
            </a:r>
            <a:r>
              <a:rPr lang="en-US" sz="2600" b="1" dirty="0">
                <a:solidFill>
                  <a:schemeClr val="accent1"/>
                </a:solidFill>
                <a:cs typeface="Times New Roman" panose="02020603050405020304" pitchFamily="18" charset="0"/>
              </a:rPr>
              <a:t>’</a:t>
            </a:r>
            <a:r>
              <a:rPr lang="el-GR" sz="2600" b="1" dirty="0">
                <a:solidFill>
                  <a:schemeClr val="accent1"/>
                </a:solidFill>
                <a:cs typeface="Times New Roman" panose="02020603050405020304" pitchFamily="18" charset="0"/>
              </a:rPr>
              <a:t>αυτό το θέμα, ενημερώνοντας και επιμορφώνοντας τους πολίτες για όλα τα σχετικά</a:t>
            </a:r>
            <a:r>
              <a:rPr lang="en-US" sz="2600" b="1" dirty="0">
                <a:solidFill>
                  <a:schemeClr val="accent1"/>
                </a:solidFill>
                <a:cs typeface="Times New Roman" panose="02020603050405020304" pitchFamily="18" charset="0"/>
              </a:rPr>
              <a:t>.</a:t>
            </a:r>
            <a:endParaRPr lang="el-GR" sz="2600" b="1" dirty="0">
              <a:solidFill>
                <a:schemeClr val="accent1"/>
              </a:solidFill>
              <a:cs typeface="Times New Roman" panose="02020603050405020304" pitchFamily="18" charset="0"/>
            </a:endParaRPr>
          </a:p>
          <a:p>
            <a:endParaRPr lang="en-US" sz="2600" b="1" dirty="0">
              <a:solidFill>
                <a:schemeClr val="accent1"/>
              </a:solidFill>
              <a:cs typeface="Times New Roman" panose="02020603050405020304" pitchFamily="18" charset="0"/>
            </a:endParaRPr>
          </a:p>
          <a:p>
            <a:r>
              <a:rPr lang="en-US" sz="2600" b="1" dirty="0">
                <a:solidFill>
                  <a:schemeClr val="tx1"/>
                </a:solidFill>
                <a:cs typeface="Times New Roman" panose="02020603050405020304" pitchFamily="18" charset="0"/>
              </a:rPr>
              <a:t>Many times the protection of the citizen is connected  with the training and information for the current use of the objects that offer security whenever the citizen needs it. Competent authorities should take action on the issue by informing citizens about all the relevant.</a:t>
            </a:r>
          </a:p>
          <a:p>
            <a:endParaRPr lang="en-US" sz="2600" b="1" dirty="0">
              <a:solidFill>
                <a:schemeClr val="accent1"/>
              </a:solidFill>
              <a:cs typeface="Times New Roman" panose="02020603050405020304" pitchFamily="18" charset="0"/>
            </a:endParaRPr>
          </a:p>
          <a:p>
            <a:r>
              <a:rPr lang="de-DE" sz="2600" b="1" dirty="0">
                <a:solidFill>
                  <a:schemeClr val="bg1"/>
                </a:solidFill>
                <a:cs typeface="Times New Roman" panose="02020603050405020304" pitchFamily="18" charset="0"/>
              </a:rPr>
              <a:t>Die Sicherheit der Leute hängt von der richtigen Benutzung von Materialien ab, die für ihre Sicherheit zu ihrer Verfügung benutzt werden sollten.</a:t>
            </a:r>
          </a:p>
          <a:p>
            <a:endParaRPr lang="de-DE" sz="2400" b="1" dirty="0">
              <a:solidFill>
                <a:schemeClr val="accent1"/>
              </a:solidFill>
              <a:latin typeface="Times New Roman" panose="02020603050405020304" pitchFamily="18" charset="0"/>
              <a:cs typeface="Times New Roman" panose="02020603050405020304" pitchFamily="18" charset="0"/>
            </a:endParaRPr>
          </a:p>
          <a:p>
            <a:endParaRPr lang="en-US" sz="2400" b="1" dirty="0">
              <a:solidFill>
                <a:schemeClr val="accent1"/>
              </a:solidFill>
              <a:latin typeface="Times New Roman" panose="02020603050405020304" pitchFamily="18" charset="0"/>
              <a:cs typeface="Times New Roman" panose="02020603050405020304" pitchFamily="18" charset="0"/>
            </a:endParaRPr>
          </a:p>
          <a:p>
            <a:endParaRPr lang="el-GR" sz="2400" b="1" dirty="0">
              <a:solidFill>
                <a:schemeClr val="accent1"/>
              </a:solidFill>
              <a:latin typeface="Comic Sans MS" panose="030F0702030302020204" pitchFamily="66" charset="0"/>
            </a:endParaRPr>
          </a:p>
        </p:txBody>
      </p:sp>
      <p:pic>
        <p:nvPicPr>
          <p:cNvPr id="2" name="Εικόνα 1">
            <a:extLst>
              <a:ext uri="{FF2B5EF4-FFF2-40B4-BE49-F238E27FC236}">
                <a16:creationId xmlns:a16="http://schemas.microsoft.com/office/drawing/2014/main" id="{5FDA8A3E-E537-4B13-BF38-CCBA9A0E5027}"/>
              </a:ext>
            </a:extLst>
          </p:cNvPr>
          <p:cNvPicPr>
            <a:picLocks noChangeAspect="1"/>
          </p:cNvPicPr>
          <p:nvPr/>
        </p:nvPicPr>
        <p:blipFill>
          <a:blip r:embed="rId2"/>
          <a:stretch>
            <a:fillRect/>
          </a:stretch>
        </p:blipFill>
        <p:spPr>
          <a:xfrm>
            <a:off x="10775090" y="4904779"/>
            <a:ext cx="1416908" cy="926672"/>
          </a:xfrm>
          <a:prstGeom prst="rect">
            <a:avLst/>
          </a:prstGeom>
        </p:spPr>
      </p:pic>
      <p:pic>
        <p:nvPicPr>
          <p:cNvPr id="3" name="Εικόνα 2">
            <a:extLst>
              <a:ext uri="{FF2B5EF4-FFF2-40B4-BE49-F238E27FC236}">
                <a16:creationId xmlns:a16="http://schemas.microsoft.com/office/drawing/2014/main" id="{0B24D7D8-B2EC-4A90-A17F-200199B73623}"/>
              </a:ext>
            </a:extLst>
          </p:cNvPr>
          <p:cNvPicPr>
            <a:picLocks noChangeAspect="1"/>
          </p:cNvPicPr>
          <p:nvPr/>
        </p:nvPicPr>
        <p:blipFill>
          <a:blip r:embed="rId3"/>
          <a:stretch>
            <a:fillRect/>
          </a:stretch>
        </p:blipFill>
        <p:spPr>
          <a:xfrm>
            <a:off x="10775090" y="2694239"/>
            <a:ext cx="1416908" cy="926672"/>
          </a:xfrm>
          <a:prstGeom prst="rect">
            <a:avLst/>
          </a:prstGeom>
        </p:spPr>
      </p:pic>
      <p:pic>
        <p:nvPicPr>
          <p:cNvPr id="4" name="Εικόνα 3">
            <a:extLst>
              <a:ext uri="{FF2B5EF4-FFF2-40B4-BE49-F238E27FC236}">
                <a16:creationId xmlns:a16="http://schemas.microsoft.com/office/drawing/2014/main" id="{EB6D188E-BF2C-4522-93D8-D316A6410E2F}"/>
              </a:ext>
            </a:extLst>
          </p:cNvPr>
          <p:cNvPicPr>
            <a:picLocks noChangeAspect="1"/>
          </p:cNvPicPr>
          <p:nvPr/>
        </p:nvPicPr>
        <p:blipFill>
          <a:blip r:embed="rId4"/>
          <a:stretch>
            <a:fillRect/>
          </a:stretch>
        </p:blipFill>
        <p:spPr>
          <a:xfrm>
            <a:off x="10775092" y="305643"/>
            <a:ext cx="1416908" cy="926672"/>
          </a:xfrm>
          <a:prstGeom prst="rect">
            <a:avLst/>
          </a:prstGeom>
        </p:spPr>
      </p:pic>
    </p:spTree>
    <p:extLst>
      <p:ext uri="{BB962C8B-B14F-4D97-AF65-F5344CB8AC3E}">
        <p14:creationId xmlns:p14="http://schemas.microsoft.com/office/powerpoint/2010/main" val="31189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964DA84F-A429-4FA6-8010-033AE4F25504}"/>
              </a:ext>
            </a:extLst>
          </p:cNvPr>
          <p:cNvPicPr>
            <a:picLocks noGrp="1" noChangeAspect="1"/>
          </p:cNvPicPr>
          <p:nvPr>
            <p:ph idx="1"/>
          </p:nvPr>
        </p:nvPicPr>
        <p:blipFill>
          <a:blip r:embed="rId2"/>
          <a:stretch>
            <a:fillRect/>
          </a:stretch>
        </p:blipFill>
        <p:spPr>
          <a:xfrm>
            <a:off x="1073427" y="132522"/>
            <a:ext cx="8110330" cy="6599582"/>
          </a:xfrm>
          <a:prstGeom prst="rect">
            <a:avLst/>
          </a:prstGeom>
        </p:spPr>
      </p:pic>
    </p:spTree>
    <p:extLst>
      <p:ext uri="{BB962C8B-B14F-4D97-AF65-F5344CB8AC3E}">
        <p14:creationId xmlns:p14="http://schemas.microsoft.com/office/powerpoint/2010/main" val="346614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731B79D1-BA03-42B0-940B-16E5FDA4F63F}"/>
              </a:ext>
            </a:extLst>
          </p:cNvPr>
          <p:cNvSpPr>
            <a:spLocks noGrp="1"/>
          </p:cNvSpPr>
          <p:nvPr>
            <p:ph idx="1"/>
          </p:nvPr>
        </p:nvSpPr>
        <p:spPr>
          <a:xfrm>
            <a:off x="123568" y="198784"/>
            <a:ext cx="10478171" cy="6135756"/>
          </a:xfrm>
        </p:spPr>
        <p:txBody>
          <a:bodyPr>
            <a:normAutofit/>
          </a:bodyPr>
          <a:lstStyle/>
          <a:p>
            <a:pPr>
              <a:buFont typeface="Wingdings" panose="05000000000000000000" pitchFamily="2" charset="2"/>
              <a:buChar char="Ø"/>
            </a:pPr>
            <a:r>
              <a:rPr lang="el-GR" sz="2400" b="1" dirty="0">
                <a:solidFill>
                  <a:schemeClr val="accent1"/>
                </a:solidFill>
                <a:cs typeface="Times New Roman" panose="02020603050405020304" pitchFamily="18" charset="0"/>
              </a:rPr>
              <a:t>Είναι σημαντικό οι πολίτες να κατανοήσουν τους κινδύνους που μπορεί να αντιμετωπίσουν μέσα στο αστικό περιβάλλον και τις ευθύνες τους για την όσο το δυνατόν ασφαλέστερη συνύπαρξη μέσα σ ’αυτό.</a:t>
            </a:r>
            <a:endParaRPr lang="en-US" sz="2400" b="1" dirty="0">
              <a:solidFill>
                <a:schemeClr val="accent1"/>
              </a:solidFill>
              <a:cs typeface="Times New Roman" panose="02020603050405020304" pitchFamily="18" charset="0"/>
            </a:endParaRPr>
          </a:p>
          <a:p>
            <a:pPr marL="0" indent="0">
              <a:buNone/>
            </a:pPr>
            <a:endParaRPr lang="en-US" sz="2400" b="1" dirty="0">
              <a:solidFill>
                <a:schemeClr val="accent1"/>
              </a:solidFill>
              <a:cs typeface="Times New Roman" panose="02020603050405020304" pitchFamily="18" charset="0"/>
            </a:endParaRPr>
          </a:p>
          <a:p>
            <a:pPr>
              <a:buFont typeface="Wingdings" panose="05000000000000000000" pitchFamily="2" charset="2"/>
              <a:buChar char="Ø"/>
            </a:pPr>
            <a:r>
              <a:rPr lang="en-US" sz="2400" b="1" dirty="0">
                <a:solidFill>
                  <a:schemeClr val="tx1"/>
                </a:solidFill>
                <a:cs typeface="Times New Roman" panose="02020603050405020304" pitchFamily="18" charset="0"/>
              </a:rPr>
              <a:t>It is important for the citizens to understand the dangers they may face in the urban environment and their responsibilities for the co-existence of all as safe as possible.</a:t>
            </a:r>
          </a:p>
          <a:p>
            <a:pPr>
              <a:buFont typeface="Wingdings" panose="05000000000000000000" pitchFamily="2" charset="2"/>
              <a:buChar char="Ø"/>
            </a:pPr>
            <a:endParaRPr lang="en-US" sz="2400" b="1" dirty="0">
              <a:solidFill>
                <a:schemeClr val="accent1"/>
              </a:solidFill>
              <a:cs typeface="Times New Roman" panose="02020603050405020304" pitchFamily="18" charset="0"/>
            </a:endParaRPr>
          </a:p>
          <a:p>
            <a:pPr>
              <a:buFont typeface="Wingdings" panose="05000000000000000000" pitchFamily="2" charset="2"/>
              <a:buChar char="Ø"/>
            </a:pPr>
            <a:r>
              <a:rPr lang="de-DE" sz="2400" b="1" dirty="0">
                <a:solidFill>
                  <a:schemeClr val="bg1"/>
                </a:solidFill>
                <a:cs typeface="Times New Roman" panose="02020603050405020304" pitchFamily="18" charset="0"/>
              </a:rPr>
              <a:t>Die Bürger müssen vom Staat informiert werden . Es ist sehr wichtig, dass die Leute,  die Gefahr mit der sie konfrontiert werden , zu erkennen und Maβnahmen zu nehmen.</a:t>
            </a:r>
          </a:p>
          <a:p>
            <a:pPr>
              <a:buFont typeface="Wingdings" panose="05000000000000000000" pitchFamily="2" charset="2"/>
              <a:buChar char="Ø"/>
            </a:pPr>
            <a:endParaRPr lang="de-DE" sz="2400" b="1" dirty="0">
              <a:solidFill>
                <a:schemeClr val="accent1"/>
              </a:solidFill>
              <a:cs typeface="Times New Roman" panose="02020603050405020304" pitchFamily="18" charset="0"/>
            </a:endParaRPr>
          </a:p>
          <a:p>
            <a:pPr>
              <a:buFont typeface="Wingdings" panose="05000000000000000000" pitchFamily="2" charset="2"/>
              <a:buChar char="Ø"/>
            </a:pPr>
            <a:endParaRPr lang="el-GR" sz="2400" b="1" dirty="0">
              <a:solidFill>
                <a:schemeClr val="accent1"/>
              </a:solidFill>
              <a:latin typeface="Times New Roman" panose="02020603050405020304" pitchFamily="18" charset="0"/>
              <a:cs typeface="Times New Roman" panose="02020603050405020304" pitchFamily="18" charset="0"/>
            </a:endParaRPr>
          </a:p>
        </p:txBody>
      </p:sp>
      <p:pic>
        <p:nvPicPr>
          <p:cNvPr id="2" name="Εικόνα 1">
            <a:extLst>
              <a:ext uri="{FF2B5EF4-FFF2-40B4-BE49-F238E27FC236}">
                <a16:creationId xmlns:a16="http://schemas.microsoft.com/office/drawing/2014/main" id="{ACE045E5-2C15-4EFB-B3FC-759D29B56E0E}"/>
              </a:ext>
            </a:extLst>
          </p:cNvPr>
          <p:cNvPicPr>
            <a:picLocks noChangeAspect="1"/>
          </p:cNvPicPr>
          <p:nvPr/>
        </p:nvPicPr>
        <p:blipFill>
          <a:blip r:embed="rId2"/>
          <a:stretch>
            <a:fillRect/>
          </a:stretch>
        </p:blipFill>
        <p:spPr>
          <a:xfrm>
            <a:off x="10861589" y="268612"/>
            <a:ext cx="1330411" cy="871075"/>
          </a:xfrm>
          <a:prstGeom prst="rect">
            <a:avLst/>
          </a:prstGeom>
        </p:spPr>
      </p:pic>
      <p:pic>
        <p:nvPicPr>
          <p:cNvPr id="3" name="Εικόνα 2">
            <a:extLst>
              <a:ext uri="{FF2B5EF4-FFF2-40B4-BE49-F238E27FC236}">
                <a16:creationId xmlns:a16="http://schemas.microsoft.com/office/drawing/2014/main" id="{E735D6DA-F405-4A8D-B592-475676033D0C}"/>
              </a:ext>
            </a:extLst>
          </p:cNvPr>
          <p:cNvPicPr>
            <a:picLocks noChangeAspect="1"/>
          </p:cNvPicPr>
          <p:nvPr/>
        </p:nvPicPr>
        <p:blipFill>
          <a:blip r:embed="rId3"/>
          <a:stretch>
            <a:fillRect/>
          </a:stretch>
        </p:blipFill>
        <p:spPr>
          <a:xfrm>
            <a:off x="10861589" y="2296163"/>
            <a:ext cx="1330411" cy="926672"/>
          </a:xfrm>
          <a:prstGeom prst="rect">
            <a:avLst/>
          </a:prstGeom>
        </p:spPr>
      </p:pic>
      <p:pic>
        <p:nvPicPr>
          <p:cNvPr id="4" name="Εικόνα 3">
            <a:extLst>
              <a:ext uri="{FF2B5EF4-FFF2-40B4-BE49-F238E27FC236}">
                <a16:creationId xmlns:a16="http://schemas.microsoft.com/office/drawing/2014/main" id="{5B1AEB4E-BFCF-468C-9605-8F8993878DE8}"/>
              </a:ext>
            </a:extLst>
          </p:cNvPr>
          <p:cNvPicPr>
            <a:picLocks noChangeAspect="1"/>
          </p:cNvPicPr>
          <p:nvPr/>
        </p:nvPicPr>
        <p:blipFill>
          <a:blip r:embed="rId4"/>
          <a:stretch>
            <a:fillRect/>
          </a:stretch>
        </p:blipFill>
        <p:spPr>
          <a:xfrm>
            <a:off x="10861589" y="4277858"/>
            <a:ext cx="1330411" cy="926672"/>
          </a:xfrm>
          <a:prstGeom prst="rect">
            <a:avLst/>
          </a:prstGeom>
        </p:spPr>
      </p:pic>
    </p:spTree>
    <p:extLst>
      <p:ext uri="{BB962C8B-B14F-4D97-AF65-F5344CB8AC3E}">
        <p14:creationId xmlns:p14="http://schemas.microsoft.com/office/powerpoint/2010/main" val="356396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BC61723D-23CA-4959-8C7E-3E3D06B4DA3B}"/>
              </a:ext>
            </a:extLst>
          </p:cNvPr>
          <p:cNvPicPr>
            <a:picLocks noGrp="1" noChangeAspect="1"/>
          </p:cNvPicPr>
          <p:nvPr>
            <p:ph idx="1"/>
          </p:nvPr>
        </p:nvPicPr>
        <p:blipFill>
          <a:blip r:embed="rId2"/>
          <a:stretch>
            <a:fillRect/>
          </a:stretch>
        </p:blipFill>
        <p:spPr>
          <a:xfrm>
            <a:off x="145775" y="0"/>
            <a:ext cx="11807686" cy="6858000"/>
          </a:xfrm>
          <a:prstGeom prst="rect">
            <a:avLst/>
          </a:prstGeom>
        </p:spPr>
      </p:pic>
    </p:spTree>
    <p:extLst>
      <p:ext uri="{BB962C8B-B14F-4D97-AF65-F5344CB8AC3E}">
        <p14:creationId xmlns:p14="http://schemas.microsoft.com/office/powerpoint/2010/main" val="2859397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2948BB3-D1D4-4DF6-AA85-2F2E1FA92720}"/>
              </a:ext>
            </a:extLst>
          </p:cNvPr>
          <p:cNvSpPr>
            <a:spLocks noGrp="1"/>
          </p:cNvSpPr>
          <p:nvPr>
            <p:ph idx="1"/>
          </p:nvPr>
        </p:nvSpPr>
        <p:spPr>
          <a:xfrm>
            <a:off x="0" y="0"/>
            <a:ext cx="10873945" cy="6858001"/>
          </a:xfrm>
        </p:spPr>
        <p:txBody>
          <a:bodyPr>
            <a:normAutofit/>
          </a:bodyPr>
          <a:lstStyle/>
          <a:p>
            <a:r>
              <a:rPr lang="el-GR" sz="2400" b="1" dirty="0">
                <a:solidFill>
                  <a:schemeClr val="accent1"/>
                </a:solidFill>
                <a:cs typeface="Times New Roman" panose="02020603050405020304" pitchFamily="18" charset="0"/>
              </a:rPr>
              <a:t>Ένα από τα προβλήματα στο θέμα της αστικής ασφάλειας είναι η απουσία πεζοδρομίων που κάνουν επικίνδυνη την μετακίνηση των πεζών. Ένα τέτοιο θέμα αντιμετωπίζουν και οι μαθητές στο σχολείο μας και θέλησαν να το απεικονίσουν , ελπίζοντας να βοηθήσουν στην λύση του προβλήματος.</a:t>
            </a:r>
            <a:endParaRPr lang="en-US" sz="2400" b="1" dirty="0">
              <a:solidFill>
                <a:schemeClr val="accent1"/>
              </a:solidFill>
              <a:cs typeface="Times New Roman" panose="02020603050405020304" pitchFamily="18" charset="0"/>
            </a:endParaRPr>
          </a:p>
          <a:p>
            <a:r>
              <a:rPr lang="en-US" sz="2400" b="1" dirty="0">
                <a:solidFill>
                  <a:schemeClr val="tx1"/>
                </a:solidFill>
                <a:cs typeface="Times New Roman" panose="02020603050405020304" pitchFamily="18" charset="0"/>
              </a:rPr>
              <a:t>One of the problems with urban security is the lack of sidewalks which makes pedestrian traffic dangerous. Students in our school face such an issue and they wanted to depict it hoping to help solve the problem.</a:t>
            </a:r>
          </a:p>
          <a:p>
            <a:pPr marL="0" indent="0">
              <a:buNone/>
            </a:pPr>
            <a:endParaRPr lang="en-US" sz="2400" b="1" dirty="0">
              <a:solidFill>
                <a:schemeClr val="tx1"/>
              </a:solidFill>
              <a:cs typeface="Times New Roman" panose="02020603050405020304" pitchFamily="18" charset="0"/>
            </a:endParaRPr>
          </a:p>
          <a:p>
            <a:r>
              <a:rPr lang="de-DE" sz="2400" b="1" dirty="0">
                <a:solidFill>
                  <a:schemeClr val="bg1"/>
                </a:solidFill>
                <a:cs typeface="Times New Roman" panose="02020603050405020304" pitchFamily="18" charset="0"/>
              </a:rPr>
              <a:t>Ein wichtiges Problem für die Sicherheit der Leute ist der Mangel von guten Bürgersteigen , auf denen sich die Bürger bewegen können.</a:t>
            </a:r>
          </a:p>
          <a:p>
            <a:pPr>
              <a:spcAft>
                <a:spcPts val="0"/>
              </a:spcAft>
            </a:pPr>
            <a:r>
              <a:rPr lang="de-DE" sz="2400" b="1" dirty="0">
                <a:solidFill>
                  <a:schemeClr val="bg1"/>
                </a:solidFill>
                <a:cs typeface="Times New Roman" panose="02020603050405020304" pitchFamily="18" charset="0"/>
              </a:rPr>
              <a:t>Dieses Problem haben auch die Schüler in unserer Schule auf ihren alltäglichen Weg zur Schule . Das wollen sie auf ihren Skizzen zeigen , mit der Hoffnung , dass sich jemand mit diesem Problem beschäftigt.</a:t>
            </a:r>
          </a:p>
          <a:p>
            <a:pPr>
              <a:spcAft>
                <a:spcPts val="0"/>
              </a:spcAft>
            </a:pPr>
            <a:endParaRPr lang="de-DE" sz="2400" b="1" dirty="0">
              <a:solidFill>
                <a:schemeClr val="bg1"/>
              </a:solidFill>
              <a:cs typeface="Times New Roman" panose="02020603050405020304" pitchFamily="18" charset="0"/>
            </a:endParaRPr>
          </a:p>
          <a:p>
            <a:endParaRPr lang="el-GR" sz="2400" b="1" dirty="0">
              <a:solidFill>
                <a:schemeClr val="accent1"/>
              </a:solidFill>
              <a:latin typeface="Times New Roman" panose="02020603050405020304" pitchFamily="18" charset="0"/>
              <a:cs typeface="Times New Roman" panose="02020603050405020304" pitchFamily="18" charset="0"/>
            </a:endParaRPr>
          </a:p>
        </p:txBody>
      </p:sp>
      <p:pic>
        <p:nvPicPr>
          <p:cNvPr id="2" name="Εικόνα 1">
            <a:extLst>
              <a:ext uri="{FF2B5EF4-FFF2-40B4-BE49-F238E27FC236}">
                <a16:creationId xmlns:a16="http://schemas.microsoft.com/office/drawing/2014/main" id="{315B6A09-B5E0-4AF5-A62D-CD51E786580B}"/>
              </a:ext>
            </a:extLst>
          </p:cNvPr>
          <p:cNvPicPr>
            <a:picLocks noChangeAspect="1"/>
          </p:cNvPicPr>
          <p:nvPr/>
        </p:nvPicPr>
        <p:blipFill>
          <a:blip r:embed="rId2"/>
          <a:stretch>
            <a:fillRect/>
          </a:stretch>
        </p:blipFill>
        <p:spPr>
          <a:xfrm>
            <a:off x="10873945" y="2651673"/>
            <a:ext cx="1318054" cy="926672"/>
          </a:xfrm>
          <a:prstGeom prst="rect">
            <a:avLst/>
          </a:prstGeom>
        </p:spPr>
      </p:pic>
      <p:pic>
        <p:nvPicPr>
          <p:cNvPr id="4" name="Εικόνα 3">
            <a:extLst>
              <a:ext uri="{FF2B5EF4-FFF2-40B4-BE49-F238E27FC236}">
                <a16:creationId xmlns:a16="http://schemas.microsoft.com/office/drawing/2014/main" id="{A3022706-B1E2-4FC6-B444-B3F138665BC9}"/>
              </a:ext>
            </a:extLst>
          </p:cNvPr>
          <p:cNvPicPr>
            <a:picLocks noChangeAspect="1"/>
          </p:cNvPicPr>
          <p:nvPr/>
        </p:nvPicPr>
        <p:blipFill>
          <a:blip r:embed="rId3"/>
          <a:stretch>
            <a:fillRect/>
          </a:stretch>
        </p:blipFill>
        <p:spPr>
          <a:xfrm>
            <a:off x="10873945" y="4658539"/>
            <a:ext cx="1318055" cy="926672"/>
          </a:xfrm>
          <a:prstGeom prst="rect">
            <a:avLst/>
          </a:prstGeom>
        </p:spPr>
      </p:pic>
      <p:pic>
        <p:nvPicPr>
          <p:cNvPr id="5" name="Εικόνα 4">
            <a:extLst>
              <a:ext uri="{FF2B5EF4-FFF2-40B4-BE49-F238E27FC236}">
                <a16:creationId xmlns:a16="http://schemas.microsoft.com/office/drawing/2014/main" id="{BAF55B94-C74A-4655-BFD2-8F60405FF4F5}"/>
              </a:ext>
            </a:extLst>
          </p:cNvPr>
          <p:cNvPicPr>
            <a:picLocks noChangeAspect="1"/>
          </p:cNvPicPr>
          <p:nvPr/>
        </p:nvPicPr>
        <p:blipFill>
          <a:blip r:embed="rId4"/>
          <a:stretch>
            <a:fillRect/>
          </a:stretch>
        </p:blipFill>
        <p:spPr>
          <a:xfrm>
            <a:off x="10873945" y="464227"/>
            <a:ext cx="1318053" cy="926672"/>
          </a:xfrm>
          <a:prstGeom prst="rect">
            <a:avLst/>
          </a:prstGeom>
        </p:spPr>
      </p:pic>
    </p:spTree>
    <p:extLst>
      <p:ext uri="{BB962C8B-B14F-4D97-AF65-F5344CB8AC3E}">
        <p14:creationId xmlns:p14="http://schemas.microsoft.com/office/powerpoint/2010/main" val="4218169581"/>
      </p:ext>
    </p:extLst>
  </p:cSld>
  <p:clrMapOvr>
    <a:masterClrMapping/>
  </p:clrMapOvr>
</p:sld>
</file>

<file path=ppt/theme/theme1.xml><?xml version="1.0" encoding="utf-8"?>
<a:theme xmlns:a="http://schemas.openxmlformats.org/drawingml/2006/main" name="Κομμάτι">
  <a:themeElements>
    <a:clrScheme name="Κομμάτ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Κομμάτ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Διακριτικά στερεά">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853</TotalTime>
  <Words>1086</Words>
  <Application>Microsoft Office PowerPoint</Application>
  <PresentationFormat>Ευρεία οθόνη</PresentationFormat>
  <Paragraphs>89</Paragraphs>
  <Slides>18</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18</vt:i4>
      </vt:variant>
    </vt:vector>
  </HeadingPairs>
  <TitlesOfParts>
    <vt:vector size="24" baseType="lpstr">
      <vt:lpstr>Century Gothic</vt:lpstr>
      <vt:lpstr>Comic Sans MS</vt:lpstr>
      <vt:lpstr>Times New Roman</vt:lpstr>
      <vt:lpstr>Wingdings</vt:lpstr>
      <vt:lpstr>Wingdings 3</vt:lpstr>
      <vt:lpstr>Κομμάτι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41</cp:revision>
  <dcterms:created xsi:type="dcterms:W3CDTF">2022-01-31T13:50:50Z</dcterms:created>
  <dcterms:modified xsi:type="dcterms:W3CDTF">2022-05-02T16:25:08Z</dcterms:modified>
</cp:coreProperties>
</file>