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3" r:id="rId7"/>
    <p:sldId id="264" r:id="rId8"/>
    <p:sldId id="265" r:id="rId9"/>
    <p:sldId id="266" r:id="rId1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3" d="100"/>
          <a:sy n="63" d="100"/>
        </p:scale>
        <p:origin x="-1284" y="-6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7 - Τίτλος"/>
          <p:cNvSpPr>
            <a:spLocks noGrp="1"/>
          </p:cNvSpPr>
          <p:nvPr>
            <p:ph type="ctrTitle"/>
          </p:nvPr>
        </p:nvSpPr>
        <p:spPr>
          <a:xfrm>
            <a:off x="2286000" y="3124200"/>
            <a:ext cx="6172200" cy="1894362"/>
          </a:xfrm>
        </p:spPr>
        <p:txBody>
          <a:bodyPr/>
          <a:lstStyle>
            <a:lvl1pPr>
              <a:defRPr b="1"/>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bwMode="auto">
          <a:xfrm rot="5400000">
            <a:off x="7764621" y="1174097"/>
            <a:ext cx="2286000" cy="381000"/>
          </a:xfrm>
        </p:spPr>
        <p:txBody>
          <a:bodyPr/>
          <a:lstStyle/>
          <a:p>
            <a:fld id="{B29EC390-BB3A-425D-B223-B53205B0F752}" type="datetimeFigureOut">
              <a:rPr lang="el-GR" smtClean="0"/>
              <a:pPr/>
              <a:t>12/5/2026</a:t>
            </a:fld>
            <a:endParaRPr lang="el-GR"/>
          </a:p>
        </p:txBody>
      </p:sp>
      <p:sp>
        <p:nvSpPr>
          <p:cNvPr id="17" name="16 - Θέση υποσέλιδου"/>
          <p:cNvSpPr>
            <a:spLocks noGrp="1"/>
          </p:cNvSpPr>
          <p:nvPr>
            <p:ph type="ftr" sz="quarter" idx="11"/>
          </p:nvPr>
        </p:nvSpPr>
        <p:spPr bwMode="auto">
          <a:xfrm rot="5400000">
            <a:off x="7077269" y="4181669"/>
            <a:ext cx="3657600" cy="384048"/>
          </a:xfrm>
        </p:spPr>
        <p:txBody>
          <a:bodyPr/>
          <a:lstStyle/>
          <a:p>
            <a:endParaRPr lang="el-GR"/>
          </a:p>
        </p:txBody>
      </p:sp>
      <p:sp>
        <p:nvSpPr>
          <p:cNvPr id="10" name="9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 Ευθεία γραμμή σύνδεσης"/>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Έλλειψη"/>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 Έλλειψη"/>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 Θέση αριθμού διαφάνειας"/>
          <p:cNvSpPr>
            <a:spLocks noGrp="1"/>
          </p:cNvSpPr>
          <p:nvPr>
            <p:ph type="sldNum" sz="quarter" idx="12"/>
          </p:nvPr>
        </p:nvSpPr>
        <p:spPr bwMode="auto">
          <a:xfrm>
            <a:off x="1325544" y="4928702"/>
            <a:ext cx="609600" cy="517524"/>
          </a:xfrm>
        </p:spPr>
        <p:txBody>
          <a:bodyPr/>
          <a:lstStyle/>
          <a:p>
            <a:fld id="{9C86F1B3-E35E-4765-B6D9-FB106D8C7B2E}"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B29EC390-BB3A-425D-B223-B53205B0F752}" type="datetimeFigureOut">
              <a:rPr lang="el-GR" smtClean="0"/>
              <a:pPr/>
              <a:t>12/5/2026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C86F1B3-E35E-4765-B6D9-FB106D8C7B2E}"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B29EC390-BB3A-425D-B223-B53205B0F752}" type="datetimeFigureOut">
              <a:rPr lang="el-GR" smtClean="0"/>
              <a:pPr/>
              <a:t>12/5/2026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C86F1B3-E35E-4765-B6D9-FB106D8C7B2E}"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8" name="7 - Θέση περιεχομένου"/>
          <p:cNvSpPr>
            <a:spLocks noGrp="1"/>
          </p:cNvSpPr>
          <p:nvPr>
            <p:ph sz="quarter" idx="1"/>
          </p:nvPr>
        </p:nvSpPr>
        <p:spPr>
          <a:xfrm>
            <a:off x="457200" y="1600200"/>
            <a:ext cx="7467600" cy="487375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4"/>
          </p:nvPr>
        </p:nvSpPr>
        <p:spPr/>
        <p:txBody>
          <a:bodyPr rtlCol="0"/>
          <a:lstStyle/>
          <a:p>
            <a:fld id="{B29EC390-BB3A-425D-B223-B53205B0F752}" type="datetimeFigureOut">
              <a:rPr lang="el-GR" smtClean="0"/>
              <a:pPr/>
              <a:t>12/5/2026</a:t>
            </a:fld>
            <a:endParaRPr lang="el-GR"/>
          </a:p>
        </p:txBody>
      </p:sp>
      <p:sp>
        <p:nvSpPr>
          <p:cNvPr id="9" name="8 - Θέση αριθμού διαφάνειας"/>
          <p:cNvSpPr>
            <a:spLocks noGrp="1"/>
          </p:cNvSpPr>
          <p:nvPr>
            <p:ph type="sldNum" sz="quarter" idx="15"/>
          </p:nvPr>
        </p:nvSpPr>
        <p:spPr/>
        <p:txBody>
          <a:bodyPr rtlCol="0"/>
          <a:lstStyle/>
          <a:p>
            <a:fld id="{9C86F1B3-E35E-4765-B6D9-FB106D8C7B2E}" type="slidenum">
              <a:rPr lang="el-GR" smtClean="0"/>
              <a:pPr/>
              <a:t>‹#›</a:t>
            </a:fld>
            <a:endParaRPr lang="el-GR"/>
          </a:p>
        </p:txBody>
      </p:sp>
      <p:sp>
        <p:nvSpPr>
          <p:cNvPr id="10" name="9 - Θέση υποσέλιδου"/>
          <p:cNvSpPr>
            <a:spLocks noGrp="1"/>
          </p:cNvSpPr>
          <p:nvPr>
            <p:ph type="ftr" sz="quarter" idx="16"/>
          </p:nvPr>
        </p:nvSpPr>
        <p:spPr/>
        <p:txBody>
          <a:bodyPr rtlCol="0"/>
          <a:lstStyle/>
          <a:p>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bwMode="auto">
          <a:xfrm rot="5400000">
            <a:off x="7763256" y="1170432"/>
            <a:ext cx="2286000" cy="381000"/>
          </a:xfrm>
        </p:spPr>
        <p:txBody>
          <a:bodyPr/>
          <a:lstStyle/>
          <a:p>
            <a:fld id="{B29EC390-BB3A-425D-B223-B53205B0F752}" type="datetimeFigureOut">
              <a:rPr lang="el-GR" smtClean="0"/>
              <a:pPr/>
              <a:t>12/5/2026</a:t>
            </a:fld>
            <a:endParaRPr lang="el-GR"/>
          </a:p>
        </p:txBody>
      </p:sp>
      <p:sp>
        <p:nvSpPr>
          <p:cNvPr id="5" name="4 - Θέση υποσέλιδου"/>
          <p:cNvSpPr>
            <a:spLocks noGrp="1"/>
          </p:cNvSpPr>
          <p:nvPr>
            <p:ph type="ftr" sz="quarter" idx="11"/>
          </p:nvPr>
        </p:nvSpPr>
        <p:spPr bwMode="auto">
          <a:xfrm rot="5400000">
            <a:off x="7077456" y="4178808"/>
            <a:ext cx="3657600" cy="384048"/>
          </a:xfrm>
        </p:spPr>
        <p:txBody>
          <a:bodyPr/>
          <a:lstStyle/>
          <a:p>
            <a:endParaRPr lang="el-GR"/>
          </a:p>
        </p:txBody>
      </p:sp>
      <p:sp>
        <p:nvSpPr>
          <p:cNvPr id="9" name="8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 Έλλειψη"/>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Έλλειψη"/>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Ευθεία γραμμή σύνδεσης"/>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αριθμού διαφάνειας"/>
          <p:cNvSpPr>
            <a:spLocks noGrp="1"/>
          </p:cNvSpPr>
          <p:nvPr>
            <p:ph type="sldNum" sz="quarter" idx="12"/>
          </p:nvPr>
        </p:nvSpPr>
        <p:spPr bwMode="auto">
          <a:xfrm>
            <a:off x="1340616" y="4928702"/>
            <a:ext cx="609600" cy="517524"/>
          </a:xfrm>
        </p:spPr>
        <p:txBody>
          <a:bodyPr/>
          <a:lstStyle/>
          <a:p>
            <a:fld id="{9C86F1B3-E35E-4765-B6D9-FB106D8C7B2E}"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B29EC390-BB3A-425D-B223-B53205B0F752}" type="datetimeFigureOut">
              <a:rPr lang="el-GR" smtClean="0"/>
              <a:pPr/>
              <a:t>12/5/2026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C86F1B3-E35E-4765-B6D9-FB106D8C7B2E}" type="slidenum">
              <a:rPr lang="el-GR" smtClean="0"/>
              <a:pPr/>
              <a:t>‹#›</a:t>
            </a:fld>
            <a:endParaRPr lang="el-GR"/>
          </a:p>
        </p:txBody>
      </p:sp>
      <p:sp>
        <p:nvSpPr>
          <p:cNvPr id="9" name="8 - Θέση περιεχομένου"/>
          <p:cNvSpPr>
            <a:spLocks noGrp="1"/>
          </p:cNvSpPr>
          <p:nvPr>
            <p:ph sz="quarter" idx="1"/>
          </p:nvPr>
        </p:nvSpPr>
        <p:spPr>
          <a:xfrm>
            <a:off x="457200"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270248"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nchor="b"/>
          <a:lstStyle>
            <a:lvl1pPr>
              <a:defRPr/>
            </a:lvl1pPr>
          </a:lstStyle>
          <a:p>
            <a:r>
              <a:rPr kumimoji="0" lang="el-GR" smtClean="0"/>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fld id="{B29EC390-BB3A-425D-B223-B53205B0F752}" type="datetimeFigureOut">
              <a:rPr lang="el-GR" smtClean="0"/>
              <a:pPr/>
              <a:t>12/5/2026</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9C86F1B3-E35E-4765-B6D9-FB106D8C7B2E}" type="slidenum">
              <a:rPr lang="el-GR" smtClean="0"/>
              <a:pPr/>
              <a:t>‹#›</a:t>
            </a:fld>
            <a:endParaRPr lang="el-GR"/>
          </a:p>
        </p:txBody>
      </p:sp>
      <p:sp>
        <p:nvSpPr>
          <p:cNvPr id="11" name="10 - Θέση περιεχομένου"/>
          <p:cNvSpPr>
            <a:spLocks noGrp="1"/>
          </p:cNvSpPr>
          <p:nvPr>
            <p:ph sz="quarter" idx="2"/>
          </p:nvPr>
        </p:nvSpPr>
        <p:spPr>
          <a:xfrm>
            <a:off x="457200"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371975"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6" name="5 - Θέση ημερομηνίας"/>
          <p:cNvSpPr>
            <a:spLocks noGrp="1"/>
          </p:cNvSpPr>
          <p:nvPr>
            <p:ph type="dt" sz="half" idx="10"/>
          </p:nvPr>
        </p:nvSpPr>
        <p:spPr/>
        <p:txBody>
          <a:bodyPr rtlCol="0"/>
          <a:lstStyle/>
          <a:p>
            <a:fld id="{B29EC390-BB3A-425D-B223-B53205B0F752}" type="datetimeFigureOut">
              <a:rPr lang="el-GR" smtClean="0"/>
              <a:pPr/>
              <a:t>12/5/2026</a:t>
            </a:fld>
            <a:endParaRPr lang="el-GR"/>
          </a:p>
        </p:txBody>
      </p:sp>
      <p:sp>
        <p:nvSpPr>
          <p:cNvPr id="7" name="6 - Θέση αριθμού διαφάνειας"/>
          <p:cNvSpPr>
            <a:spLocks noGrp="1"/>
          </p:cNvSpPr>
          <p:nvPr>
            <p:ph type="sldNum" sz="quarter" idx="11"/>
          </p:nvPr>
        </p:nvSpPr>
        <p:spPr/>
        <p:txBody>
          <a:bodyPr rtlCol="0"/>
          <a:lstStyle/>
          <a:p>
            <a:fld id="{9C86F1B3-E35E-4765-B6D9-FB106D8C7B2E}" type="slidenum">
              <a:rPr lang="el-GR" smtClean="0"/>
              <a:pPr/>
              <a:t>‹#›</a:t>
            </a:fld>
            <a:endParaRPr lang="el-GR"/>
          </a:p>
        </p:txBody>
      </p:sp>
      <p:sp>
        <p:nvSpPr>
          <p:cNvPr id="8" name="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B29EC390-BB3A-425D-B223-B53205B0F752}" type="datetimeFigureOut">
              <a:rPr lang="el-GR" smtClean="0"/>
              <a:pPr/>
              <a:t>12/5/2026</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9C86F1B3-E35E-4765-B6D9-FB106D8C7B2E}"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 Τίτλος"/>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 Θέση περιεχομένου"/>
          <p:cNvSpPr>
            <a:spLocks noGrp="1"/>
          </p:cNvSpPr>
          <p:nvPr>
            <p:ph sz="quarter" idx="1"/>
          </p:nvPr>
        </p:nvSpPr>
        <p:spPr>
          <a:xfrm>
            <a:off x="304800" y="274320"/>
            <a:ext cx="5638800" cy="6327648"/>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4"/>
          </p:nvPr>
        </p:nvSpPr>
        <p:spPr/>
        <p:txBody>
          <a:bodyPr rtlCol="0"/>
          <a:lstStyle/>
          <a:p>
            <a:fld id="{B29EC390-BB3A-425D-B223-B53205B0F752}" type="datetimeFigureOut">
              <a:rPr lang="el-GR" smtClean="0"/>
              <a:pPr/>
              <a:t>12/5/2026</a:t>
            </a:fld>
            <a:endParaRPr lang="el-GR"/>
          </a:p>
        </p:txBody>
      </p:sp>
      <p:sp>
        <p:nvSpPr>
          <p:cNvPr id="22" name="21 - Θέση αριθμού διαφάνειας"/>
          <p:cNvSpPr>
            <a:spLocks noGrp="1"/>
          </p:cNvSpPr>
          <p:nvPr>
            <p:ph type="sldNum" sz="quarter" idx="15"/>
          </p:nvPr>
        </p:nvSpPr>
        <p:spPr/>
        <p:txBody>
          <a:bodyPr rtlCol="0"/>
          <a:lstStyle/>
          <a:p>
            <a:fld id="{9C86F1B3-E35E-4765-B6D9-FB106D8C7B2E}" type="slidenum">
              <a:rPr lang="el-GR" smtClean="0"/>
              <a:pPr/>
              <a:t>‹#›</a:t>
            </a:fld>
            <a:endParaRPr lang="el-GR"/>
          </a:p>
        </p:txBody>
      </p:sp>
      <p:sp>
        <p:nvSpPr>
          <p:cNvPr id="23" name="22 - Θέση υποσέλιδου"/>
          <p:cNvSpPr>
            <a:spLocks noGrp="1"/>
          </p:cNvSpPr>
          <p:nvPr>
            <p:ph type="ftr" sz="quarter" idx="16"/>
          </p:nvPr>
        </p:nvSpPr>
        <p:spPr/>
        <p:txBody>
          <a:bodyPr rtlCol="0"/>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 Τίτλος"/>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10" name="9 - Ευθεία γραμμή σύνδεσης"/>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 Θέση ημερομηνίας"/>
          <p:cNvSpPr>
            <a:spLocks noGrp="1"/>
          </p:cNvSpPr>
          <p:nvPr>
            <p:ph type="dt" sz="half" idx="10"/>
          </p:nvPr>
        </p:nvSpPr>
        <p:spPr/>
        <p:txBody>
          <a:bodyPr rtlCol="0"/>
          <a:lstStyle/>
          <a:p>
            <a:fld id="{B29EC390-BB3A-425D-B223-B53205B0F752}" type="datetimeFigureOut">
              <a:rPr lang="el-GR" smtClean="0"/>
              <a:pPr/>
              <a:t>12/5/2026</a:t>
            </a:fld>
            <a:endParaRPr lang="el-GR"/>
          </a:p>
        </p:txBody>
      </p:sp>
      <p:sp>
        <p:nvSpPr>
          <p:cNvPr id="18" name="17 - Θέση αριθμού διαφάνειας"/>
          <p:cNvSpPr>
            <a:spLocks noGrp="1"/>
          </p:cNvSpPr>
          <p:nvPr>
            <p:ph type="sldNum" sz="quarter" idx="11"/>
          </p:nvPr>
        </p:nvSpPr>
        <p:spPr/>
        <p:txBody>
          <a:bodyPr rtlCol="0"/>
          <a:lstStyle/>
          <a:p>
            <a:fld id="{9C86F1B3-E35E-4765-B6D9-FB106D8C7B2E}" type="slidenum">
              <a:rPr lang="el-GR" smtClean="0"/>
              <a:pPr/>
              <a:t>‹#›</a:t>
            </a:fld>
            <a:endParaRPr lang="el-GR"/>
          </a:p>
        </p:txBody>
      </p:sp>
      <p:sp>
        <p:nvSpPr>
          <p:cNvPr id="21" name="20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29EC390-BB3A-425D-B223-B53205B0F752}" type="datetimeFigureOut">
              <a:rPr lang="el-GR" smtClean="0"/>
              <a:pPr/>
              <a:t>12/5/2026</a:t>
            </a:fld>
            <a:endParaRPr lang="el-GR"/>
          </a:p>
        </p:txBody>
      </p:sp>
      <p:sp>
        <p:nvSpPr>
          <p:cNvPr id="3" name="2 - Θέση υποσέλιδου"/>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Θέση αριθμού διαφάνειας"/>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C86F1B3-E35E-4765-B6D9-FB106D8C7B2E}"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style>
          <a:lnRef idx="2">
            <a:schemeClr val="accent2"/>
          </a:lnRef>
          <a:fillRef idx="1">
            <a:schemeClr val="lt1"/>
          </a:fillRef>
          <a:effectRef idx="0">
            <a:schemeClr val="accent2"/>
          </a:effectRef>
          <a:fontRef idx="minor">
            <a:schemeClr val="dk1"/>
          </a:fontRef>
        </p:style>
        <p:txBody>
          <a:bodyPr/>
          <a:lstStyle/>
          <a:p>
            <a:r>
              <a:rPr lang="el-GR" dirty="0" smtClean="0"/>
              <a:t>ΚΑΜΑΡΑ</a:t>
            </a:r>
            <a:endParaRPr lang="el-GR" dirty="0"/>
          </a:p>
        </p:txBody>
      </p:sp>
      <p:sp>
        <p:nvSpPr>
          <p:cNvPr id="3" name="2 - Υπότιτλος"/>
          <p:cNvSpPr>
            <a:spLocks noGrp="1"/>
          </p:cNvSpPr>
          <p:nvPr>
            <p:ph type="subTitle" idx="1"/>
          </p:nvPr>
        </p:nvSpPr>
        <p:spPr/>
        <p:txBody>
          <a:bodyPr>
            <a:normAutofit fontScale="85000" lnSpcReduction="10000"/>
          </a:bodyPr>
          <a:lstStyle/>
          <a:p>
            <a:r>
              <a:rPr lang="el-GR" b="1" dirty="0">
                <a:solidFill>
                  <a:schemeClr val="tx1">
                    <a:lumMod val="85000"/>
                    <a:lumOff val="15000"/>
                  </a:schemeClr>
                </a:solidFill>
              </a:rPr>
              <a:t>Ένα από τα πιο χαρακτηριστικά μνημεία της </a:t>
            </a:r>
            <a:r>
              <a:rPr lang="el-GR" b="1" dirty="0" smtClean="0">
                <a:solidFill>
                  <a:schemeClr val="tx1">
                    <a:lumMod val="85000"/>
                    <a:lumOff val="15000"/>
                  </a:schemeClr>
                </a:solidFill>
              </a:rPr>
              <a:t>Θεσσαλονίκης είναι </a:t>
            </a:r>
            <a:r>
              <a:rPr lang="el-GR" b="1" dirty="0">
                <a:solidFill>
                  <a:schemeClr val="tx1">
                    <a:lumMod val="85000"/>
                    <a:lumOff val="15000"/>
                  </a:schemeClr>
                </a:solidFill>
              </a:rPr>
              <a:t>η Θριαμβική </a:t>
            </a:r>
            <a:r>
              <a:rPr lang="el-GR" b="1" dirty="0" smtClean="0">
                <a:solidFill>
                  <a:schemeClr val="tx1">
                    <a:lumMod val="85000"/>
                    <a:lumOff val="15000"/>
                  </a:schemeClr>
                </a:solidFill>
              </a:rPr>
              <a:t>Αψίδα</a:t>
            </a:r>
            <a:r>
              <a:rPr lang="el-GR" b="1" dirty="0">
                <a:solidFill>
                  <a:schemeClr val="tx1">
                    <a:lumMod val="85000"/>
                    <a:lumOff val="15000"/>
                  </a:schemeClr>
                </a:solidFill>
              </a:rPr>
              <a:t> του </a:t>
            </a:r>
            <a:r>
              <a:rPr lang="el-GR" b="1" dirty="0" err="1" smtClean="0">
                <a:solidFill>
                  <a:schemeClr val="tx1">
                    <a:lumMod val="85000"/>
                    <a:lumOff val="15000"/>
                  </a:schemeClr>
                </a:solidFill>
              </a:rPr>
              <a:t>Γαλερίου</a:t>
            </a:r>
            <a:r>
              <a:rPr lang="el-GR" b="1" dirty="0" smtClean="0">
                <a:solidFill>
                  <a:schemeClr val="tx1">
                    <a:lumMod val="85000"/>
                    <a:lumOff val="15000"/>
                  </a:schemeClr>
                </a:solidFill>
              </a:rPr>
              <a:t> </a:t>
            </a:r>
            <a:r>
              <a:rPr lang="el-GR" b="1" dirty="0">
                <a:solidFill>
                  <a:schemeClr val="tx1">
                    <a:lumMod val="85000"/>
                    <a:lumOff val="15000"/>
                  </a:schemeClr>
                </a:solidFill>
              </a:rPr>
              <a:t>γνωστή και ως Καμάρα, που βρίσκεται στην πάνω πλευρά της </a:t>
            </a:r>
            <a:r>
              <a:rPr lang="el-GR" b="1" dirty="0" smtClean="0">
                <a:solidFill>
                  <a:schemeClr val="tx1">
                    <a:lumMod val="85000"/>
                    <a:lumOff val="15000"/>
                  </a:schemeClr>
                </a:solidFill>
              </a:rPr>
              <a:t>οδού Εγνατίας</a:t>
            </a:r>
            <a:r>
              <a:rPr lang="el-GR" b="1" dirty="0">
                <a:solidFill>
                  <a:schemeClr val="tx1">
                    <a:lumMod val="85000"/>
                    <a:lumOff val="15000"/>
                  </a:schemeClr>
                </a:solidFill>
              </a:rPr>
              <a:t> και σε μικρή απόσταση από την </a:t>
            </a:r>
            <a:r>
              <a:rPr lang="el-GR" b="1" dirty="0" smtClean="0">
                <a:solidFill>
                  <a:schemeClr val="tx1">
                    <a:lumMod val="85000"/>
                    <a:lumOff val="15000"/>
                  </a:schemeClr>
                </a:solidFill>
              </a:rPr>
              <a:t>Ροτόντα. </a:t>
            </a:r>
            <a:r>
              <a:rPr lang="el-GR" b="1" dirty="0">
                <a:solidFill>
                  <a:schemeClr val="tx1">
                    <a:lumMod val="85000"/>
                    <a:lumOff val="15000"/>
                  </a:schemeClr>
                </a:solidFill>
              </a:rPr>
              <a:t>Αποτελεί ένα από τα πιο γνωστά σημεία συνάντησης των κατοίκων και επισκεπτών της πόλης.</a:t>
            </a:r>
          </a:p>
        </p:txBody>
      </p:sp>
      <p:sp>
        <p:nvSpPr>
          <p:cNvPr id="1026" name="AutoShape 2" descr="Αψίδα του Γαλέριου: Το Εμβληματικό Μνημείο της Πολιτιστικής Κληρονομιάς της  Θεσσαλονίκης - StoneNews.e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28" name="AutoShape 4" descr="Αψίδα του Γαλέριου: Το Εμβληματικό Μνημείο της Πολιτιστικής Κληρονομιάς της  Θεσσαλονίκης - StoneNews.e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30" name="AutoShape 6" descr="Αψίδα του Γαλέριου: Το Εμβληματικό Μνημείο της Πολιτιστικής Κληρονομιάς της  Θεσσαλονίκης - StoneNews.e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46082" name="Picture 2" descr="Αψίδα του Γαλέριου: Το Εμβληματικό Μνημείο της Πολιτιστικής Κληρονομιάς της  Θεσσαλονίκης - StoneNews.eu"/>
          <p:cNvPicPr>
            <a:picLocks noChangeAspect="1" noChangeArrowheads="1"/>
          </p:cNvPicPr>
          <p:nvPr/>
        </p:nvPicPr>
        <p:blipFill>
          <a:blip r:embed="rId2" cstate="print"/>
          <a:srcRect/>
          <a:stretch>
            <a:fillRect/>
          </a:stretch>
        </p:blipFill>
        <p:spPr bwMode="auto">
          <a:xfrm>
            <a:off x="1928794" y="12850"/>
            <a:ext cx="6326164" cy="313039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ΙΣΤΟΡΙΑ ΤΗΣ ΚΑΜΑΡΑΣ</a:t>
            </a:r>
            <a:endParaRPr lang="el-GR" dirty="0"/>
          </a:p>
        </p:txBody>
      </p:sp>
      <p:sp>
        <p:nvSpPr>
          <p:cNvPr id="3" name="2 - Θέση περιεχομένου"/>
          <p:cNvSpPr>
            <a:spLocks noGrp="1"/>
          </p:cNvSpPr>
          <p:nvPr>
            <p:ph sz="quarter" idx="1"/>
          </p:nvPr>
        </p:nvSpPr>
        <p:spPr/>
        <p:txBody>
          <a:bodyPr>
            <a:normAutofit/>
          </a:bodyPr>
          <a:lstStyle/>
          <a:p>
            <a:pPr>
              <a:buNone/>
            </a:pPr>
            <a:r>
              <a:rPr lang="el-GR" sz="1800" dirty="0" smtClean="0"/>
              <a:t>Η Καμάρα, γνωστή και ως Αψίδα του </a:t>
            </a:r>
            <a:r>
              <a:rPr lang="el-GR" sz="1800" dirty="0" err="1" smtClean="0"/>
              <a:t>Γαλέριου</a:t>
            </a:r>
            <a:r>
              <a:rPr lang="el-GR" sz="1800" dirty="0" smtClean="0"/>
              <a:t>, είναι ένα από τα σημαντικότερα ρωμαϊκά μνημεία της Θεσσαλονίκης και αποτελεί βασικό στοιχείο της ιστορίας της πόλης. Κατασκευάστηκε στις αρχές του 4ου αιώνα </a:t>
            </a:r>
            <a:r>
              <a:rPr lang="el-GR" sz="1800" dirty="0" err="1" smtClean="0"/>
              <a:t>μ.Χ</a:t>
            </a:r>
            <a:r>
              <a:rPr lang="el-GR" sz="1800" dirty="0" smtClean="0"/>
              <a:t>., περίπου το 305 </a:t>
            </a:r>
            <a:r>
              <a:rPr lang="el-GR" sz="1800" dirty="0" err="1" smtClean="0"/>
              <a:t>μ.Χ</a:t>
            </a:r>
            <a:r>
              <a:rPr lang="el-GR" sz="1800" dirty="0" smtClean="0"/>
              <a:t>., από τον Ρωμαίο αυτοκράτορα </a:t>
            </a:r>
            <a:r>
              <a:rPr lang="el-GR" sz="1800" dirty="0" err="1" smtClean="0"/>
              <a:t>Γαλέριο</a:t>
            </a:r>
            <a:r>
              <a:rPr lang="el-GR" sz="1800" dirty="0" smtClean="0"/>
              <a:t>, με σκοπό να τιμήσει τις στρατιωτικές του νίκες εναντίον των Περσών. Αποτελεί </a:t>
            </a:r>
            <a:r>
              <a:rPr lang="el-GR" sz="1800" dirty="0"/>
              <a:t>το ένα σκέλος </a:t>
            </a:r>
            <a:r>
              <a:rPr lang="el-GR" sz="1800" dirty="0" smtClean="0"/>
              <a:t> </a:t>
            </a:r>
            <a:r>
              <a:rPr lang="el-GR" sz="1800" dirty="0"/>
              <a:t>μίας στεγασμένης στοάς, που σχηματιζόταν από αψίδες και </a:t>
            </a:r>
            <a:r>
              <a:rPr lang="el-GR" sz="1800" dirty="0" err="1" smtClean="0"/>
              <a:t>τόξα.Η</a:t>
            </a:r>
            <a:r>
              <a:rPr lang="el-GR" sz="1800" dirty="0" smtClean="0"/>
              <a:t> </a:t>
            </a:r>
            <a:r>
              <a:rPr lang="el-GR" sz="1800" dirty="0"/>
              <a:t>θριαμβική αυτή αψίδα ήταν τοποθετημένη κάθετα στην αρχαία Εγνατία, που διέσχιζε την πόλη (δυτικά προς ανατολικά) και αποτελούσε μέρος του λεγόμενου </a:t>
            </a:r>
            <a:r>
              <a:rPr lang="el-GR" sz="1800" dirty="0" err="1"/>
              <a:t>Γαλεριανού</a:t>
            </a:r>
            <a:r>
              <a:rPr lang="el-GR" sz="1800" dirty="0"/>
              <a:t> συγκροτήματος (Ρωμαϊκά Ανάκτορα), που αναπτύσσονταν </a:t>
            </a:r>
            <a:r>
              <a:rPr lang="el-GR" sz="1800" dirty="0" smtClean="0"/>
              <a:t>στις </a:t>
            </a:r>
            <a:r>
              <a:rPr lang="el-GR" sz="1800" dirty="0"/>
              <a:t>σημερινές πλατείες </a:t>
            </a:r>
            <a:r>
              <a:rPr lang="el-GR" sz="1800" dirty="0" err="1"/>
              <a:t>Ναυαρίνου</a:t>
            </a:r>
            <a:r>
              <a:rPr lang="el-GR" sz="1800" dirty="0"/>
              <a:t> και Ιπποδρομίου.</a:t>
            </a:r>
          </a:p>
        </p:txBody>
      </p:sp>
      <p:pic>
        <p:nvPicPr>
          <p:cNvPr id="45058" name="Picture 2" descr="Ραντεβού στην Καμάρα | Parallaxi Magazine"/>
          <p:cNvPicPr>
            <a:picLocks noChangeAspect="1" noChangeArrowheads="1"/>
          </p:cNvPicPr>
          <p:nvPr/>
        </p:nvPicPr>
        <p:blipFill>
          <a:blip r:embed="rId2" cstate="print"/>
          <a:srcRect/>
          <a:stretch>
            <a:fillRect/>
          </a:stretch>
        </p:blipFill>
        <p:spPr bwMode="auto">
          <a:xfrm>
            <a:off x="6072198" y="142852"/>
            <a:ext cx="2247549" cy="150027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Η ΑΡΧΙΤΕΚΤΟΝΙΚΗ ΤΗΣ ΚΑΜΑΡΑΣ</a:t>
            </a:r>
            <a:endParaRPr lang="el-GR" dirty="0"/>
          </a:p>
        </p:txBody>
      </p:sp>
      <p:sp>
        <p:nvSpPr>
          <p:cNvPr id="3" name="2 - Θέση περιεχομένου"/>
          <p:cNvSpPr>
            <a:spLocks noGrp="1"/>
          </p:cNvSpPr>
          <p:nvPr>
            <p:ph sz="quarter" idx="1"/>
          </p:nvPr>
        </p:nvSpPr>
        <p:spPr/>
        <p:txBody>
          <a:bodyPr>
            <a:normAutofit/>
          </a:bodyPr>
          <a:lstStyle/>
          <a:p>
            <a:pPr>
              <a:buNone/>
            </a:pPr>
            <a:r>
              <a:rPr lang="el-GR" sz="1800" dirty="0" smtClean="0"/>
              <a:t>Αρχικά η Καμάρα αποτελούνταν από οκτώ πεσσούς που στήριζαν τρεις αψίδες: μία κεντρική, μεγαλύτερη, για τη διέλευση των επίσημων πομπών, και δύο μικρότερες πλαϊνές. Οι πεσσοί ήταν κατασκευασμένοι από τούβλα και </a:t>
            </a:r>
            <a:r>
              <a:rPr lang="el-GR" sz="1800" dirty="0" err="1" smtClean="0"/>
              <a:t>επενδεδυμένοι</a:t>
            </a:r>
            <a:r>
              <a:rPr lang="el-GR" sz="1800" dirty="0" smtClean="0"/>
              <a:t> με μάρμαρο, ενώ το σύνολο του μνημείου είχε επιβλητικές διαστάσεις. Σήμερα σώζονται μόνο δύο πεσσοί και τμήμα της κεντρικής αψίδας, γεγονός που όμως δεν μειώνει τη σημασία του μνημείου. Ιδιαίτερο αρχιτεκτονικό και καλλιτεχνικό στοιχείο της Καμάρας αποτελούν τα ανάγλυφα διακοσμητικά της. Τα ανάγλυφα καλύπτουν τις επιφάνειες των πεσσών και είναι οργανωμένα σε ζώνες, απεικονίζοντας με λεπτομέρεια σκηνές μαχών, πολιορκιών, αυτοκρατορικών τελετών και θρησκευτικών στιγμών. Ο συνδυασμός αρχιτεκτονικής και γλυπτικής δημιουργεί ένα ενιαίο μνημειακό σύνολο, χαρακτηριστικό της ρωμαϊκής προπαγανδιστικής τέχνης. Η Καμάρα, μέσα από την αρχιτεκτονική της μορφή, εκφράζει τη δύναμη της Ρωμαϊκής Αυτοκρατορίας και παραμένει έως σήμερα ένα σημαντικό αρχιτεκτονικό σύμβολο της Θεσσαλονίκης.</a:t>
            </a:r>
            <a:endParaRPr lang="el-GR" sz="1800" dirty="0"/>
          </a:p>
        </p:txBody>
      </p:sp>
      <p:pic>
        <p:nvPicPr>
          <p:cNvPr id="7170" name="Picture 2" descr="City Break στη Θεσσαλονίκη πριν τη νέα χρονιά"/>
          <p:cNvPicPr>
            <a:picLocks noChangeAspect="1" noChangeArrowheads="1"/>
          </p:cNvPicPr>
          <p:nvPr/>
        </p:nvPicPr>
        <p:blipFill>
          <a:blip r:embed="rId2" cstate="print"/>
          <a:srcRect/>
          <a:stretch>
            <a:fillRect/>
          </a:stretch>
        </p:blipFill>
        <p:spPr bwMode="auto">
          <a:xfrm>
            <a:off x="6858016" y="0"/>
            <a:ext cx="1714512" cy="98115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ΑΠΟΚΑΤΑΣΤΑΣΗ ΤΟΥ ΜΝΗΜΕΙΟΥ</a:t>
            </a:r>
            <a:endParaRPr lang="el-GR" dirty="0"/>
          </a:p>
        </p:txBody>
      </p:sp>
      <p:sp>
        <p:nvSpPr>
          <p:cNvPr id="3" name="2 - Θέση περιεχομένου"/>
          <p:cNvSpPr>
            <a:spLocks noGrp="1"/>
          </p:cNvSpPr>
          <p:nvPr>
            <p:ph sz="quarter" idx="1"/>
          </p:nvPr>
        </p:nvSpPr>
        <p:spPr/>
        <p:txBody>
          <a:bodyPr>
            <a:normAutofit/>
          </a:bodyPr>
          <a:lstStyle/>
          <a:p>
            <a:pPr>
              <a:buNone/>
            </a:pPr>
            <a:r>
              <a:rPr lang="el-GR" sz="2000" dirty="0"/>
              <a:t>Οι πρώτες στερεωτικές εργασίες έγιναν επί Τουρκοκρατίας 1889. Το 1945 και 1952 έγιναν εργασίες στερέωσης και συντήρησης στους δύο κεντρικούς πεσσούς. Κάτω από την Καμάρα περνούσε γραμμή του τραμ, η </a:t>
            </a:r>
            <a:r>
              <a:rPr lang="el-GR" sz="2000" dirty="0" err="1"/>
              <a:t>οπόια</a:t>
            </a:r>
            <a:r>
              <a:rPr lang="el-GR" sz="2000" dirty="0"/>
              <a:t> μετατοπίστηκε το 1954 με τη διάνοιξη της Εγνατίας και το χαμήλωμα του υψομετρικό επιπέδου της, που εμφάνισε και τις βάσεις των πεσσών. Εξαιτίας της ατμοσφαιρικής ρύπανσης η φθορά του μνημείου ήταν ραγδαία τις τελευταίες </a:t>
            </a:r>
            <a:r>
              <a:rPr lang="el-GR" sz="2000" dirty="0" smtClean="0"/>
              <a:t>δεκαετίες.</a:t>
            </a:r>
            <a:endParaRPr lang="el-GR" sz="2000" dirty="0"/>
          </a:p>
        </p:txBody>
      </p:sp>
      <p:pic>
        <p:nvPicPr>
          <p:cNvPr id="6146" name="Picture 2" descr="Arch of Galerius. Thessaloniki, Macedonia, Greece Editorial Photo - Image  of history, architecture: 112106006"/>
          <p:cNvPicPr>
            <a:picLocks noChangeAspect="1" noChangeArrowheads="1"/>
          </p:cNvPicPr>
          <p:nvPr/>
        </p:nvPicPr>
        <p:blipFill>
          <a:blip r:embed="rId2" cstate="print"/>
          <a:srcRect/>
          <a:stretch>
            <a:fillRect/>
          </a:stretch>
        </p:blipFill>
        <p:spPr bwMode="auto">
          <a:xfrm>
            <a:off x="5214942" y="4429132"/>
            <a:ext cx="3638754" cy="242886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ΤΑ ΑΝΑΓΛΥΦΑ</a:t>
            </a:r>
            <a:endParaRPr lang="el-GR" dirty="0"/>
          </a:p>
        </p:txBody>
      </p:sp>
      <p:sp>
        <p:nvSpPr>
          <p:cNvPr id="3" name="2 - Θέση περιεχομένου"/>
          <p:cNvSpPr>
            <a:spLocks noGrp="1"/>
          </p:cNvSpPr>
          <p:nvPr>
            <p:ph sz="quarter" idx="1"/>
          </p:nvPr>
        </p:nvSpPr>
        <p:spPr/>
        <p:txBody>
          <a:bodyPr>
            <a:normAutofit lnSpcReduction="10000"/>
          </a:bodyPr>
          <a:lstStyle/>
          <a:p>
            <a:pPr>
              <a:buNone/>
            </a:pPr>
            <a:r>
              <a:rPr lang="el-GR" sz="2000" dirty="0"/>
              <a:t>Τη νίκη λοιπόν του </a:t>
            </a:r>
            <a:r>
              <a:rPr lang="el-GR" sz="2000" dirty="0" err="1"/>
              <a:t>Γαλέριου</a:t>
            </a:r>
            <a:r>
              <a:rPr lang="el-GR" sz="2000" dirty="0"/>
              <a:t> εναντίον του Ναρσή αφηγούνταν οι τέσσερις κύριοι πεσσοί του μνημείου. Τα εικονογραφικά θέματα αναπτύσσονται σε ζώνες, από τέσσερις στις τρεις πλευρές κάθε πεσσού και από δύο σε κάθε πλευρά που βρίσκεται απέναντι από τους δευτερεύοντες πεσσούς. Κάθε ζώνη έχει διαφορετικό πλάτος</a:t>
            </a:r>
            <a:r>
              <a:rPr lang="el-GR" sz="2000" dirty="0" smtClean="0"/>
              <a:t>.</a:t>
            </a:r>
            <a:r>
              <a:rPr lang="el-GR" sz="2000" dirty="0"/>
              <a:t> Οι ζώνες των ανάγλυφων χωρίζονται από ζωνάρια που εξέχουν σαν μαξιλάρια, διακοσμημένα είτε με πλοχμούς από δαφνόφυλλα, που τους συγκρατούν ταινίες δεμένες κατά διαστήματα, είτε με </a:t>
            </a:r>
            <a:r>
              <a:rPr lang="el-GR" sz="2000" dirty="0" err="1"/>
              <a:t>γιρλάνδες</a:t>
            </a:r>
            <a:r>
              <a:rPr lang="el-GR" sz="2000" dirty="0"/>
              <a:t> από κλαδιά και λουλούδια (ρόδακες). Επάνω ο διάκοσμος τελειώνει μ' έναν «</a:t>
            </a:r>
            <a:r>
              <a:rPr lang="el-GR" sz="2000" dirty="0" err="1"/>
              <a:t>κοσμήτη</a:t>
            </a:r>
            <a:r>
              <a:rPr lang="el-GR" sz="2000" dirty="0"/>
              <a:t>» (γείσο) από κυμάτια, ανθέμια κλπ. Κάτω, η τελευταία ζώνη των </a:t>
            </a:r>
            <a:r>
              <a:rPr lang="el-GR" sz="2000" dirty="0" err="1"/>
              <a:t>αναγλύφων</a:t>
            </a:r>
            <a:r>
              <a:rPr lang="el-GR" sz="2000" dirty="0"/>
              <a:t> ορίζεται από τις βάσεις των πεσσών, οι οποίες στην κατατομή τους μοιάζουν με βάσεις ιονικών κιόνων. Τίποτα δεν έχει σωθεί από τα ανάγλυφα των δύο κύριων πεσσών που λείπουν, των οποίων τώρα μόνο τα θεμέλια διατηρούνται κάτω από το κατάστρωμα του πεζοδρομίου.</a:t>
            </a:r>
          </a:p>
        </p:txBody>
      </p:sp>
      <p:pic>
        <p:nvPicPr>
          <p:cNvPr id="5122" name="Picture 2" descr="Galerius Arch in Thessaloniki, Greece | Greeka"/>
          <p:cNvPicPr>
            <a:picLocks noChangeAspect="1" noChangeArrowheads="1"/>
          </p:cNvPicPr>
          <p:nvPr/>
        </p:nvPicPr>
        <p:blipFill>
          <a:blip r:embed="rId2" cstate="print"/>
          <a:srcRect/>
          <a:stretch>
            <a:fillRect/>
          </a:stretch>
        </p:blipFill>
        <p:spPr bwMode="auto">
          <a:xfrm>
            <a:off x="7572396" y="0"/>
            <a:ext cx="1142976" cy="1714464"/>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dirty="0" smtClean="0"/>
              <a:t>Η ΔΙΑΧΡΟΝΙΚΗΧΡΗΣΗ ΤΗΣ ΚΑΜΑΡΑΣ</a:t>
            </a:r>
            <a:endParaRPr lang="el-GR" sz="4000" dirty="0"/>
          </a:p>
        </p:txBody>
      </p:sp>
      <p:sp>
        <p:nvSpPr>
          <p:cNvPr id="3" name="2 - Θέση περιεχομένου"/>
          <p:cNvSpPr>
            <a:spLocks noGrp="1"/>
          </p:cNvSpPr>
          <p:nvPr>
            <p:ph sz="quarter" idx="1"/>
          </p:nvPr>
        </p:nvSpPr>
        <p:spPr/>
        <p:txBody>
          <a:bodyPr>
            <a:normAutofit/>
          </a:bodyPr>
          <a:lstStyle/>
          <a:p>
            <a:pPr>
              <a:buNone/>
            </a:pPr>
            <a:r>
              <a:rPr lang="el-GR" sz="2400" dirty="0" smtClean="0"/>
              <a:t>Η Καμάρα της Θεσσαλονίκης έχει μια πλούσια διαχρονική ιστορία χρήσης που αντικατοπτρίζει τις αλλαγές στην πόλη και στην κοινωνία μέσα στους αιώνες. Αρχικά, κατασκευάστηκε στις αρχές του 4ου αιώνα </a:t>
            </a:r>
            <a:r>
              <a:rPr lang="el-GR" sz="2400" dirty="0" err="1" smtClean="0"/>
              <a:t>μ.Χ</a:t>
            </a:r>
            <a:r>
              <a:rPr lang="el-GR" sz="2400" dirty="0" smtClean="0"/>
              <a:t>. ως θριαμβευτική αψίδα για να τιμήσει τις νίκες του Ρωμαίου αυτοκράτορα </a:t>
            </a:r>
            <a:r>
              <a:rPr lang="el-GR" sz="2400" dirty="0" err="1" smtClean="0"/>
              <a:t>Γαλέριου</a:t>
            </a:r>
            <a:r>
              <a:rPr lang="el-GR" sz="2400" dirty="0" smtClean="0"/>
              <a:t> και λειτουργούσε ως σημείο διέλευσης για επίσημες πομπές και δημόσιες τελετές. Μετά την πτώση της Ρωμαϊκής Αυτοκρατορίας και την εξάπλωση του χριστιανισμού, η Καμάρα διατήρησε τον συμβολικό της χαρακτήρα, παραμένοντας μνημείο που προβάλλει τη δύναμη και τη συνέχεια της πόλης.</a:t>
            </a:r>
            <a:endParaRPr lang="el-GR" sz="2400" dirty="0"/>
          </a:p>
        </p:txBody>
      </p:sp>
      <p:pic>
        <p:nvPicPr>
          <p:cNvPr id="4098" name="Picture 2" descr="Thessaloniki - Kamara"/>
          <p:cNvPicPr>
            <a:picLocks noChangeAspect="1" noChangeArrowheads="1"/>
          </p:cNvPicPr>
          <p:nvPr/>
        </p:nvPicPr>
        <p:blipFill>
          <a:blip r:embed="rId2" cstate="print"/>
          <a:srcRect/>
          <a:stretch>
            <a:fillRect/>
          </a:stretch>
        </p:blipFill>
        <p:spPr bwMode="auto">
          <a:xfrm>
            <a:off x="7215206" y="0"/>
            <a:ext cx="1601952" cy="200026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dirty="0" smtClean="0"/>
              <a:t>Η ΚΑΜΑΡΑ ΣΤΗΝ ΣΥΓΧΡΟΝΗ ΕΠΟΧΗ</a:t>
            </a:r>
            <a:endParaRPr lang="el-GR" sz="4000" dirty="0"/>
          </a:p>
        </p:txBody>
      </p:sp>
      <p:sp>
        <p:nvSpPr>
          <p:cNvPr id="3" name="2 - Θέση περιεχομένου"/>
          <p:cNvSpPr>
            <a:spLocks noGrp="1"/>
          </p:cNvSpPr>
          <p:nvPr>
            <p:ph sz="quarter" idx="1"/>
          </p:nvPr>
        </p:nvSpPr>
        <p:spPr/>
        <p:txBody>
          <a:bodyPr>
            <a:normAutofit lnSpcReduction="10000"/>
          </a:bodyPr>
          <a:lstStyle/>
          <a:p>
            <a:pPr>
              <a:buNone/>
            </a:pPr>
            <a:r>
              <a:rPr lang="el-GR" sz="2400" dirty="0" smtClean="0"/>
              <a:t>Στη σύγχρονη εποχή, η Καμάρα έχει αποκτήσει έναν νέο ρόλο, πέρα από τον ιστορικό της χαρακτήρα. Αποτελεί κεντρικό σημείο συνάντησης και κοινωνικής ζωής για τους κατοίκους της Θεσσαλονίκης, ενώ είναι και κύριο αξιοθέατο για τους επισκέπτες της πόλης. Χρησιμοποιείται συχνά ως χώρος πολιτιστικών εκδηλώσεων, συναυλιών, φεστιβάλ και υπαίθριων δράσεων, ενσωματώνοντας το παρελθόν στο σύγχρονο αστικό περιβάλλον. Μέσα από τη διαχρονική της παρουσία, η Καμάρα συνδέει την αρχαία ιστορία με τη σύγχρονη ταυτότητα της Θεσσαλονίκης, αποτελώντας σύμβολο πολιτισμού, μνήμης και κοινωνικής ζωής.</a:t>
            </a:r>
          </a:p>
          <a:p>
            <a:pPr>
              <a:buNone/>
            </a:pPr>
            <a:endParaRPr lang="el-GR" dirty="0"/>
          </a:p>
        </p:txBody>
      </p:sp>
      <p:pic>
        <p:nvPicPr>
          <p:cNvPr id="3074" name="Picture 2" descr="Thessaloniki Tourism - Αψίδα Γαλέριου “Καμάρα”"/>
          <p:cNvPicPr>
            <a:picLocks noChangeAspect="1" noChangeArrowheads="1"/>
          </p:cNvPicPr>
          <p:nvPr/>
        </p:nvPicPr>
        <p:blipFill>
          <a:blip r:embed="rId2" cstate="print"/>
          <a:srcRect/>
          <a:stretch>
            <a:fillRect/>
          </a:stretch>
        </p:blipFill>
        <p:spPr bwMode="auto">
          <a:xfrm>
            <a:off x="6929454" y="714356"/>
            <a:ext cx="1713127" cy="981033"/>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ΣΗΜΕΙΟ ΤΗΣ ΚΑΜΑΡΑΣ</a:t>
            </a:r>
            <a:endParaRPr lang="el-GR" sz="4000" dirty="0"/>
          </a:p>
        </p:txBody>
      </p:sp>
      <p:sp>
        <p:nvSpPr>
          <p:cNvPr id="3" name="2 - Θέση περιεχομένου"/>
          <p:cNvSpPr>
            <a:spLocks noGrp="1"/>
          </p:cNvSpPr>
          <p:nvPr>
            <p:ph sz="quarter" idx="1"/>
          </p:nvPr>
        </p:nvSpPr>
        <p:spPr/>
        <p:txBody>
          <a:bodyPr>
            <a:normAutofit/>
          </a:bodyPr>
          <a:lstStyle/>
          <a:p>
            <a:pPr>
              <a:buNone/>
            </a:pPr>
            <a:r>
              <a:rPr lang="el-GR" sz="2400" dirty="0" smtClean="0"/>
              <a:t>Η Καμάρα βρίσκεται στο κέντρο της Θεσσαλονίκης, στην οδό Εγνατία, μία από τις κεντρικότερες και πιο πολυσύχναστες αρτηρίες της πόλης. Το μνημείο είναι εύκολα </a:t>
            </a:r>
            <a:r>
              <a:rPr lang="el-GR" sz="2400" dirty="0" err="1" smtClean="0"/>
              <a:t>προσβάσιμο</a:t>
            </a:r>
            <a:r>
              <a:rPr lang="el-GR" sz="2400" dirty="0" smtClean="0"/>
              <a:t> με τα πόδια, αλλά και με μέσα μαζικής μεταφοράς, καθώς περιβάλλεται από πλατείες, καφέ, καταστήματα και σημεία ενδιαφέροντος, γεγονός που το καθιστά φυσικό σημείο συνάντησης για ντόπιους και τουρίστες.</a:t>
            </a:r>
            <a:endParaRPr lang="el-GR" sz="2400" dirty="0"/>
          </a:p>
        </p:txBody>
      </p:sp>
      <p:pic>
        <p:nvPicPr>
          <p:cNvPr id="2050" name="Picture 2" descr="Ελληνικός Πολιτισμός, Η αψίδα του Γαλέριου, Εισαγωγή"/>
          <p:cNvPicPr>
            <a:picLocks noChangeAspect="1" noChangeArrowheads="1"/>
          </p:cNvPicPr>
          <p:nvPr/>
        </p:nvPicPr>
        <p:blipFill>
          <a:blip r:embed="rId2" cstate="print"/>
          <a:srcRect/>
          <a:stretch>
            <a:fillRect/>
          </a:stretch>
        </p:blipFill>
        <p:spPr bwMode="auto">
          <a:xfrm>
            <a:off x="5072066" y="4643446"/>
            <a:ext cx="2815718" cy="206110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dirty="0" smtClean="0"/>
              <a:t>ΑΞΙΖΕΙ ΜΙΑ ΕΠΙΣΚΕΨΗ ΣΤΗΝ ΚΑΜΑΡΑ;</a:t>
            </a:r>
            <a:endParaRPr lang="el-GR" sz="4000" dirty="0"/>
          </a:p>
        </p:txBody>
      </p:sp>
      <p:sp>
        <p:nvSpPr>
          <p:cNvPr id="3" name="2 - Θέση περιεχομένου"/>
          <p:cNvSpPr>
            <a:spLocks noGrp="1"/>
          </p:cNvSpPr>
          <p:nvPr>
            <p:ph sz="quarter" idx="1"/>
          </p:nvPr>
        </p:nvSpPr>
        <p:spPr/>
        <p:txBody>
          <a:bodyPr>
            <a:normAutofit/>
          </a:bodyPr>
          <a:lstStyle/>
          <a:p>
            <a:pPr>
              <a:buNone/>
            </a:pPr>
            <a:r>
              <a:rPr lang="el-GR" sz="2400" dirty="0" smtClean="0"/>
              <a:t>Η επίσκεψη στην Καμάρα αξίζει σίγουρα, όχι μόνο για την ιστορική και αρχιτεκτονική της αξία, αλλά και για τη μοναδική εμπειρία που προσφέρει η παρουσία της στο σύγχρονο αστικό περιβάλλον. Εκτός από τη δυνατότητα να θαυμάσει κανείς τα ανάγλυφα και την εντυπωσιακή αρχιτεκτονική της, η Καμάρα αποτελεί ιδανικό σημείο για φωτογραφίες, περίπατο και εξερεύνηση της γύρω περιοχής. Επιπλέον, η κοντινή απόσταση από άλλα ιστορικά μνημεία, όπως η Ροτόντα, κάνει την επίσκεψη ακόμα πιο ενδιαφέρουσα και ολοκληρωμένη για όποιον θέλει να γνωρίσει την ιστορία της Θεσσαλονίκης. </a:t>
            </a:r>
            <a:endParaRPr lang="el-GR" sz="2400" dirty="0"/>
          </a:p>
        </p:txBody>
      </p:sp>
      <p:pic>
        <p:nvPicPr>
          <p:cNvPr id="1026" name="Picture 2" descr="Θριαμβική Αψίδα του Καίσαρα Γαλέριου (Καμάρα) - thessaloniki.travel"/>
          <p:cNvPicPr>
            <a:picLocks noChangeAspect="1" noChangeArrowheads="1"/>
          </p:cNvPicPr>
          <p:nvPr/>
        </p:nvPicPr>
        <p:blipFill>
          <a:blip r:embed="rId2" cstate="print"/>
          <a:srcRect/>
          <a:stretch>
            <a:fillRect/>
          </a:stretch>
        </p:blipFill>
        <p:spPr bwMode="auto">
          <a:xfrm flipH="1">
            <a:off x="11715749" y="5286388"/>
            <a:ext cx="4671051" cy="3505187"/>
          </a:xfrm>
          <a:prstGeom prst="rect">
            <a:avLst/>
          </a:prstGeom>
          <a:noFill/>
        </p:spPr>
      </p:pic>
      <p:pic>
        <p:nvPicPr>
          <p:cNvPr id="1028" name="Picture 4" descr="Θριαμβική Αψίδα του Καίσαρα Γαλέριου (Καμάρα) - thessaloniki.travel"/>
          <p:cNvPicPr>
            <a:picLocks noChangeAspect="1" noChangeArrowheads="1"/>
          </p:cNvPicPr>
          <p:nvPr/>
        </p:nvPicPr>
        <p:blipFill>
          <a:blip r:embed="rId3" cstate="print"/>
          <a:srcRect/>
          <a:stretch>
            <a:fillRect/>
          </a:stretch>
        </p:blipFill>
        <p:spPr bwMode="auto">
          <a:xfrm>
            <a:off x="7286644" y="714356"/>
            <a:ext cx="1339052" cy="1004833"/>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100</TotalTime>
  <Words>781</Words>
  <Application>Microsoft Office PowerPoint</Application>
  <PresentationFormat>Προβολή στην οθόνη (4:3)</PresentationFormat>
  <Paragraphs>18</Paragraphs>
  <Slides>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9</vt:i4>
      </vt:variant>
    </vt:vector>
  </HeadingPairs>
  <TitlesOfParts>
    <vt:vector size="10" baseType="lpstr">
      <vt:lpstr>Προεξοχή</vt:lpstr>
      <vt:lpstr>ΚΑΜΑΡΑ</vt:lpstr>
      <vt:lpstr>Η ΙΣΤΟΡΙΑ ΤΗΣ ΚΑΜΑΡΑΣ</vt:lpstr>
      <vt:lpstr>Η ΑΡΧΙΤΕΚΤΟΝΙΚΗ ΤΗΣ ΚΑΜΑΡΑΣ</vt:lpstr>
      <vt:lpstr>ΑΠΟΚΑΤΑΣΤΑΣΗ ΤΟΥ ΜΝΗΜΕΙΟΥ</vt:lpstr>
      <vt:lpstr>ΤΑ ΑΝΑΓΛΥΦΑ</vt:lpstr>
      <vt:lpstr>Η ΔΙΑΧΡΟΝΙΚΗΧΡΗΣΗ ΤΗΣ ΚΑΜΑΡΑΣ</vt:lpstr>
      <vt:lpstr>Η ΚΑΜΑΡΑ ΣΤΗΝ ΣΥΓΧΡΟΝΗ ΕΠΟΧΗ</vt:lpstr>
      <vt:lpstr>ΣΗΜΕΙΟ ΤΗΣ ΚΑΜΑΡΑΣ</vt:lpstr>
      <vt:lpstr>ΑΞΙΖΕΙ ΜΙΑ ΕΠΙΣΚΕΨΗ ΣΤΗΝ ΚΑΜΑΡΑ;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ΚΑΜΑΡΑ</dc:title>
  <dc:creator>Pc</dc:creator>
  <cp:lastModifiedBy>vasso michailidou</cp:lastModifiedBy>
  <cp:revision>11</cp:revision>
  <dcterms:created xsi:type="dcterms:W3CDTF">2026-01-14T17:31:51Z</dcterms:created>
  <dcterms:modified xsi:type="dcterms:W3CDTF">2026-05-12T08:23:39Z</dcterms:modified>
</cp:coreProperties>
</file>