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80D90E77-BC7A-4A7D-95C1-F0816F76C75E}" type="datetimeFigureOut">
              <a:rPr lang="el-GR" smtClean="0"/>
              <a:pPr/>
              <a:t>1/6/2014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577C112-123A-4D6F-A4B5-659F6605E019}" type="slidenum">
              <a:rPr lang="el-GR" smtClean="0"/>
              <a:pPr/>
              <a:t>‹#›</a:t>
            </a:fld>
            <a:endParaRPr lang="el-GR"/>
          </a:p>
        </p:txBody>
      </p:sp>
    </p:spTree>
    <p:extLst>
      <p:ext uri="{BB962C8B-B14F-4D97-AF65-F5344CB8AC3E}">
        <p14:creationId xmlns:p14="http://schemas.microsoft.com/office/powerpoint/2010/main" xmlns="" val="267380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0D90E77-BC7A-4A7D-95C1-F0816F76C75E}" type="datetimeFigureOut">
              <a:rPr lang="el-GR" smtClean="0"/>
              <a:pPr/>
              <a:t>1/6/2014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577C112-123A-4D6F-A4B5-659F6605E019}" type="slidenum">
              <a:rPr lang="el-GR" smtClean="0"/>
              <a:pPr/>
              <a:t>‹#›</a:t>
            </a:fld>
            <a:endParaRPr lang="el-GR"/>
          </a:p>
        </p:txBody>
      </p:sp>
    </p:spTree>
    <p:extLst>
      <p:ext uri="{BB962C8B-B14F-4D97-AF65-F5344CB8AC3E}">
        <p14:creationId xmlns:p14="http://schemas.microsoft.com/office/powerpoint/2010/main" xmlns="" val="3808058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0D90E77-BC7A-4A7D-95C1-F0816F76C75E}" type="datetimeFigureOut">
              <a:rPr lang="el-GR" smtClean="0"/>
              <a:pPr/>
              <a:t>1/6/2014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577C112-123A-4D6F-A4B5-659F6605E019}" type="slidenum">
              <a:rPr lang="el-GR" smtClean="0"/>
              <a:pPr/>
              <a:t>‹#›</a:t>
            </a:fld>
            <a:endParaRPr lang="el-GR"/>
          </a:p>
        </p:txBody>
      </p:sp>
    </p:spTree>
    <p:extLst>
      <p:ext uri="{BB962C8B-B14F-4D97-AF65-F5344CB8AC3E}">
        <p14:creationId xmlns:p14="http://schemas.microsoft.com/office/powerpoint/2010/main" xmlns="" val="188406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0D90E77-BC7A-4A7D-95C1-F0816F76C75E}" type="datetimeFigureOut">
              <a:rPr lang="el-GR" smtClean="0"/>
              <a:pPr/>
              <a:t>1/6/2014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577C112-123A-4D6F-A4B5-659F6605E019}" type="slidenum">
              <a:rPr lang="el-GR" smtClean="0"/>
              <a:pPr/>
              <a:t>‹#›</a:t>
            </a:fld>
            <a:endParaRPr lang="el-GR"/>
          </a:p>
        </p:txBody>
      </p:sp>
    </p:spTree>
    <p:extLst>
      <p:ext uri="{BB962C8B-B14F-4D97-AF65-F5344CB8AC3E}">
        <p14:creationId xmlns:p14="http://schemas.microsoft.com/office/powerpoint/2010/main" xmlns="" val="374166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80D90E77-BC7A-4A7D-95C1-F0816F76C75E}" type="datetimeFigureOut">
              <a:rPr lang="el-GR" smtClean="0"/>
              <a:pPr/>
              <a:t>1/6/2014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577C112-123A-4D6F-A4B5-659F6605E019}" type="slidenum">
              <a:rPr lang="el-GR" smtClean="0"/>
              <a:pPr/>
              <a:t>‹#›</a:t>
            </a:fld>
            <a:endParaRPr lang="el-GR"/>
          </a:p>
        </p:txBody>
      </p:sp>
    </p:spTree>
    <p:extLst>
      <p:ext uri="{BB962C8B-B14F-4D97-AF65-F5344CB8AC3E}">
        <p14:creationId xmlns:p14="http://schemas.microsoft.com/office/powerpoint/2010/main" xmlns="" val="184411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80D90E77-BC7A-4A7D-95C1-F0816F76C75E}" type="datetimeFigureOut">
              <a:rPr lang="el-GR" smtClean="0"/>
              <a:pPr/>
              <a:t>1/6/2014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577C112-123A-4D6F-A4B5-659F6605E019}" type="slidenum">
              <a:rPr lang="el-GR" smtClean="0"/>
              <a:pPr/>
              <a:t>‹#›</a:t>
            </a:fld>
            <a:endParaRPr lang="el-GR"/>
          </a:p>
        </p:txBody>
      </p:sp>
    </p:spTree>
    <p:extLst>
      <p:ext uri="{BB962C8B-B14F-4D97-AF65-F5344CB8AC3E}">
        <p14:creationId xmlns:p14="http://schemas.microsoft.com/office/powerpoint/2010/main" xmlns="" val="216731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80D90E77-BC7A-4A7D-95C1-F0816F76C75E}" type="datetimeFigureOut">
              <a:rPr lang="el-GR" smtClean="0"/>
              <a:pPr/>
              <a:t>1/6/2014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577C112-123A-4D6F-A4B5-659F6605E019}" type="slidenum">
              <a:rPr lang="el-GR" smtClean="0"/>
              <a:pPr/>
              <a:t>‹#›</a:t>
            </a:fld>
            <a:endParaRPr lang="el-GR"/>
          </a:p>
        </p:txBody>
      </p:sp>
    </p:spTree>
    <p:extLst>
      <p:ext uri="{BB962C8B-B14F-4D97-AF65-F5344CB8AC3E}">
        <p14:creationId xmlns:p14="http://schemas.microsoft.com/office/powerpoint/2010/main" xmlns="" val="4094843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80D90E77-BC7A-4A7D-95C1-F0816F76C75E}" type="datetimeFigureOut">
              <a:rPr lang="el-GR" smtClean="0"/>
              <a:pPr/>
              <a:t>1/6/2014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577C112-123A-4D6F-A4B5-659F6605E019}" type="slidenum">
              <a:rPr lang="el-GR" smtClean="0"/>
              <a:pPr/>
              <a:t>‹#›</a:t>
            </a:fld>
            <a:endParaRPr lang="el-GR"/>
          </a:p>
        </p:txBody>
      </p:sp>
    </p:spTree>
    <p:extLst>
      <p:ext uri="{BB962C8B-B14F-4D97-AF65-F5344CB8AC3E}">
        <p14:creationId xmlns:p14="http://schemas.microsoft.com/office/powerpoint/2010/main" xmlns="" val="414128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0D90E77-BC7A-4A7D-95C1-F0816F76C75E}" type="datetimeFigureOut">
              <a:rPr lang="el-GR" smtClean="0"/>
              <a:pPr/>
              <a:t>1/6/2014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577C112-123A-4D6F-A4B5-659F6605E019}" type="slidenum">
              <a:rPr lang="el-GR" smtClean="0"/>
              <a:pPr/>
              <a:t>‹#›</a:t>
            </a:fld>
            <a:endParaRPr lang="el-GR"/>
          </a:p>
        </p:txBody>
      </p:sp>
    </p:spTree>
    <p:extLst>
      <p:ext uri="{BB962C8B-B14F-4D97-AF65-F5344CB8AC3E}">
        <p14:creationId xmlns:p14="http://schemas.microsoft.com/office/powerpoint/2010/main" xmlns="" val="2810195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0D90E77-BC7A-4A7D-95C1-F0816F76C75E}" type="datetimeFigureOut">
              <a:rPr lang="el-GR" smtClean="0"/>
              <a:pPr/>
              <a:t>1/6/2014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577C112-123A-4D6F-A4B5-659F6605E019}" type="slidenum">
              <a:rPr lang="el-GR" smtClean="0"/>
              <a:pPr/>
              <a:t>‹#›</a:t>
            </a:fld>
            <a:endParaRPr lang="el-GR"/>
          </a:p>
        </p:txBody>
      </p:sp>
    </p:spTree>
    <p:extLst>
      <p:ext uri="{BB962C8B-B14F-4D97-AF65-F5344CB8AC3E}">
        <p14:creationId xmlns:p14="http://schemas.microsoft.com/office/powerpoint/2010/main" xmlns="" val="326699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0D90E77-BC7A-4A7D-95C1-F0816F76C75E}" type="datetimeFigureOut">
              <a:rPr lang="el-GR" smtClean="0"/>
              <a:pPr/>
              <a:t>1/6/2014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577C112-123A-4D6F-A4B5-659F6605E019}" type="slidenum">
              <a:rPr lang="el-GR" smtClean="0"/>
              <a:pPr/>
              <a:t>‹#›</a:t>
            </a:fld>
            <a:endParaRPr lang="el-GR"/>
          </a:p>
        </p:txBody>
      </p:sp>
    </p:spTree>
    <p:extLst>
      <p:ext uri="{BB962C8B-B14F-4D97-AF65-F5344CB8AC3E}">
        <p14:creationId xmlns:p14="http://schemas.microsoft.com/office/powerpoint/2010/main" xmlns="" val="49511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90E77-BC7A-4A7D-95C1-F0816F76C75E}" type="datetimeFigureOut">
              <a:rPr lang="el-GR" smtClean="0"/>
              <a:pPr/>
              <a:t>1/6/2014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C112-123A-4D6F-A4B5-659F6605E019}" type="slidenum">
              <a:rPr lang="el-GR" smtClean="0"/>
              <a:pPr/>
              <a:t>‹#›</a:t>
            </a:fld>
            <a:endParaRPr lang="el-GR"/>
          </a:p>
        </p:txBody>
      </p:sp>
    </p:spTree>
    <p:extLst>
      <p:ext uri="{BB962C8B-B14F-4D97-AF65-F5344CB8AC3E}">
        <p14:creationId xmlns:p14="http://schemas.microsoft.com/office/powerpoint/2010/main" xmlns="" val="2713208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hyperlink" Target="&#927;&#933;&#921;&#923;&#921;&#913;&#924;%20&#931;&#913;&#921;&#926;&#928;&#919;&#929;-&#914;&#921;&#927;&#915;&#929;&#913;&#934;&#921;&#913;.avi"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endParaRPr lang="el-GR"/>
          </a:p>
        </p:txBody>
      </p:sp>
      <p:sp>
        <p:nvSpPr>
          <p:cNvPr id="3" name="Υπότιτλος 2"/>
          <p:cNvSpPr>
            <a:spLocks noGrp="1"/>
          </p:cNvSpPr>
          <p:nvPr>
            <p:ph type="subTitle" idx="1"/>
          </p:nvPr>
        </p:nvSpPr>
        <p:spPr/>
        <p:txBody>
          <a:bodyPr/>
          <a:lstStyle/>
          <a:p>
            <a:endParaRPr lang="el-GR"/>
          </a:p>
        </p:txBody>
      </p:sp>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382836" cy="6858000"/>
          </a:xfrm>
          <a:prstGeom prst="rect">
            <a:avLst/>
          </a:prstGeom>
        </p:spPr>
      </p:pic>
      <p:sp>
        <p:nvSpPr>
          <p:cNvPr id="5" name="TextBox 4"/>
          <p:cNvSpPr txBox="1"/>
          <p:nvPr/>
        </p:nvSpPr>
        <p:spPr>
          <a:xfrm>
            <a:off x="1259632" y="2132856"/>
            <a:ext cx="6984776" cy="523220"/>
          </a:xfrm>
          <a:prstGeom prst="rect">
            <a:avLst/>
          </a:prstGeom>
          <a:noFill/>
        </p:spPr>
        <p:txBody>
          <a:bodyPr wrap="square" rtlCol="0">
            <a:spAutoFit/>
          </a:bodyPr>
          <a:lstStyle/>
          <a:p>
            <a:r>
              <a:rPr lang="el-GR" sz="2800" i="1" dirty="0" smtClean="0">
                <a:solidFill>
                  <a:schemeClr val="bg1">
                    <a:lumMod val="95000"/>
                  </a:schemeClr>
                </a:solidFill>
                <a:latin typeface="Batang" pitchFamily="18" charset="-127"/>
                <a:ea typeface="Batang" pitchFamily="18" charset="-127"/>
                <a:cs typeface="Arial" pitchFamily="34" charset="0"/>
              </a:rPr>
              <a:t>Η ΛΟΓΟΤΕΧΝΙΑ ΤΗΣ ΑΝΑΓΕΝΝΗΣΗΣ</a:t>
            </a:r>
            <a:endParaRPr lang="el-GR" sz="2800" i="1" dirty="0">
              <a:solidFill>
                <a:schemeClr val="bg1">
                  <a:lumMod val="95000"/>
                </a:schemeClr>
              </a:solidFill>
              <a:latin typeface="Batang" pitchFamily="18" charset="-127"/>
              <a:ea typeface="Batang" pitchFamily="18" charset="-127"/>
              <a:cs typeface="Arial" pitchFamily="34" charset="0"/>
            </a:endParaRPr>
          </a:p>
        </p:txBody>
      </p:sp>
    </p:spTree>
    <p:extLst>
      <p:ext uri="{BB962C8B-B14F-4D97-AF65-F5344CB8AC3E}">
        <p14:creationId xmlns:p14="http://schemas.microsoft.com/office/powerpoint/2010/main" xmlns="" val="65243159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0023873" cy="6858000"/>
          </a:xfrm>
          <a:prstGeom prst="rect">
            <a:avLst/>
          </a:prstGeom>
        </p:spPr>
      </p:pic>
      <p:sp>
        <p:nvSpPr>
          <p:cNvPr id="3" name="TextBox 2"/>
          <p:cNvSpPr txBox="1"/>
          <p:nvPr/>
        </p:nvSpPr>
        <p:spPr>
          <a:xfrm>
            <a:off x="323528" y="428178"/>
            <a:ext cx="4536504" cy="6001643"/>
          </a:xfrm>
          <a:prstGeom prst="rect">
            <a:avLst/>
          </a:prstGeom>
          <a:noFill/>
        </p:spPr>
        <p:txBody>
          <a:bodyPr wrap="square" rtlCol="0">
            <a:spAutoFit/>
          </a:bodyPr>
          <a:lstStyle/>
          <a:p>
            <a:r>
              <a:rPr lang="el-GR" sz="2400" dirty="0" smtClean="0">
                <a:solidFill>
                  <a:schemeClr val="tx1">
                    <a:lumMod val="50000"/>
                    <a:lumOff val="50000"/>
                  </a:schemeClr>
                </a:solidFill>
              </a:rPr>
              <a:t>Τα πρώτα του έργα είναι συναισθηματικού, ειδυλλιακού περιεχομένου, δροσερά κι ευχάριστα. Περίφημα είναι τα σονέτα του, 154 συνολικά. Εκείνο όμως που έκανε το Σαίξπηρ το μεγαλύτερο ποιητή της νεότερης εποχής, είναι τα μεγάλα θεατρικά του δραματικά έργα, μέσα στα οποία συνδυάζεται η εμπειρία της ζωής, το </a:t>
            </a:r>
            <a:r>
              <a:rPr lang="el-GR" sz="2400" dirty="0" smtClean="0">
                <a:solidFill>
                  <a:schemeClr val="tx1">
                    <a:lumMod val="50000"/>
                    <a:lumOff val="50000"/>
                  </a:schemeClr>
                </a:solidFill>
              </a:rPr>
              <a:t>σατυρικό </a:t>
            </a:r>
            <a:r>
              <a:rPr lang="el-GR" sz="2400" dirty="0" smtClean="0">
                <a:solidFill>
                  <a:schemeClr val="tx1">
                    <a:lumMod val="50000"/>
                    <a:lumOff val="50000"/>
                  </a:schemeClr>
                </a:solidFill>
              </a:rPr>
              <a:t>ύφος, με τη βαθιά τραγικότητα της ανθρώπινης φύσης, το καλό και το μεγάλο με το σκοτεινό, το υποχθόνιο, το κακό, η καλοσύνη με την αδικία.</a:t>
            </a:r>
            <a:endParaRPr lang="el-GR" sz="2400" dirty="0">
              <a:solidFill>
                <a:schemeClr val="tx1">
                  <a:lumMod val="50000"/>
                  <a:lumOff val="50000"/>
                </a:schemeClr>
              </a:solidFill>
            </a:endParaRPr>
          </a:p>
        </p:txBody>
      </p:sp>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18518" y="1412776"/>
            <a:ext cx="4377935" cy="3519860"/>
          </a:xfrm>
          <a:prstGeom prst="rect">
            <a:avLst/>
          </a:prstGeom>
        </p:spPr>
      </p:pic>
      <p:sp>
        <p:nvSpPr>
          <p:cNvPr id="6" name="TextBox 5"/>
          <p:cNvSpPr txBox="1"/>
          <p:nvPr/>
        </p:nvSpPr>
        <p:spPr>
          <a:xfrm>
            <a:off x="5148064" y="5301208"/>
            <a:ext cx="4320480" cy="369332"/>
          </a:xfrm>
          <a:prstGeom prst="rect">
            <a:avLst/>
          </a:prstGeom>
          <a:noFill/>
        </p:spPr>
        <p:txBody>
          <a:bodyPr wrap="square" rtlCol="0">
            <a:spAutoFit/>
          </a:bodyPr>
          <a:lstStyle/>
          <a:p>
            <a:r>
              <a:rPr lang="el-GR" dirty="0" smtClean="0">
                <a:hlinkClick r:id="rId4" action="ppaction://hlinkfile"/>
              </a:rPr>
              <a:t>ΟΥΙΛΙΑΜ ΣΑΙΞΠΗΡ-ΒΙΟΓΡΑΦΙΑ.</a:t>
            </a:r>
            <a:r>
              <a:rPr lang="en-US" dirty="0" err="1" smtClean="0">
                <a:hlinkClick r:id="rId4" action="ppaction://hlinkfile"/>
              </a:rPr>
              <a:t>avi</a:t>
            </a:r>
            <a:endParaRPr lang="el-GR" dirty="0"/>
          </a:p>
        </p:txBody>
      </p:sp>
    </p:spTree>
    <p:extLst>
      <p:ext uri="{BB962C8B-B14F-4D97-AF65-F5344CB8AC3E}">
        <p14:creationId xmlns:p14="http://schemas.microsoft.com/office/powerpoint/2010/main" xmlns="" val="311728472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0023873" cy="6858000"/>
          </a:xfrm>
          <a:prstGeom prst="rect">
            <a:avLst/>
          </a:prstGeom>
        </p:spPr>
      </p:pic>
      <p:sp>
        <p:nvSpPr>
          <p:cNvPr id="3" name="TextBox 2"/>
          <p:cNvSpPr txBox="1"/>
          <p:nvPr/>
        </p:nvSpPr>
        <p:spPr>
          <a:xfrm>
            <a:off x="1331640" y="188640"/>
            <a:ext cx="6768752" cy="923330"/>
          </a:xfrm>
          <a:prstGeom prst="rect">
            <a:avLst/>
          </a:prstGeom>
          <a:noFill/>
        </p:spPr>
        <p:txBody>
          <a:bodyPr wrap="square" rtlCol="0">
            <a:spAutoFit/>
          </a:bodyPr>
          <a:lstStyle/>
          <a:p>
            <a:r>
              <a:rPr lang="el-GR" sz="5400" dirty="0" smtClean="0">
                <a:solidFill>
                  <a:schemeClr val="bg1">
                    <a:lumMod val="65000"/>
                  </a:schemeClr>
                </a:solidFill>
                <a:latin typeface="Courier New" pitchFamily="49" charset="0"/>
                <a:cs typeface="Courier New" pitchFamily="49" charset="0"/>
              </a:rPr>
              <a:t>Ε</a:t>
            </a:r>
            <a:r>
              <a:rPr lang="el-GR" sz="5400" dirty="0" smtClean="0">
                <a:solidFill>
                  <a:schemeClr val="bg1">
                    <a:lumMod val="65000"/>
                  </a:schemeClr>
                </a:solidFill>
                <a:latin typeface="Courier New" pitchFamily="49" charset="0"/>
                <a:cs typeface="Courier New" pitchFamily="49" charset="0"/>
              </a:rPr>
              <a:t>ΡΓΑ ΤΟΥ ΣΑΙΞΠΗΡ</a:t>
            </a:r>
            <a:endParaRPr lang="el-GR" sz="5400" dirty="0">
              <a:solidFill>
                <a:schemeClr val="bg1">
                  <a:lumMod val="65000"/>
                </a:schemeClr>
              </a:solidFill>
              <a:latin typeface="Courier New" pitchFamily="49" charset="0"/>
              <a:cs typeface="Courier New" pitchFamily="49" charset="0"/>
            </a:endParaRPr>
          </a:p>
        </p:txBody>
      </p:sp>
      <p:sp>
        <p:nvSpPr>
          <p:cNvPr id="4" name="TextBox 3"/>
          <p:cNvSpPr txBox="1"/>
          <p:nvPr/>
        </p:nvSpPr>
        <p:spPr>
          <a:xfrm>
            <a:off x="251520" y="1181936"/>
            <a:ext cx="9217024" cy="4801314"/>
          </a:xfrm>
          <a:prstGeom prst="rect">
            <a:avLst/>
          </a:prstGeom>
          <a:noFill/>
        </p:spPr>
        <p:txBody>
          <a:bodyPr wrap="square" rtlCol="0">
            <a:spAutoFit/>
          </a:bodyPr>
          <a:lstStyle/>
          <a:p>
            <a:pPr marL="285750" indent="-285750">
              <a:buFont typeface="Arial" pitchFamily="34" charset="0"/>
              <a:buChar char="•"/>
            </a:pPr>
            <a:r>
              <a:rPr lang="el-GR" dirty="0" smtClean="0">
                <a:solidFill>
                  <a:schemeClr val="bg1">
                    <a:lumMod val="65000"/>
                  </a:schemeClr>
                </a:solidFill>
              </a:rPr>
              <a:t>Η δωδεκάτη νύχτα</a:t>
            </a:r>
          </a:p>
          <a:p>
            <a:pPr marL="285750" indent="-285750">
              <a:buFont typeface="Arial" pitchFamily="34" charset="0"/>
              <a:buChar char="•"/>
            </a:pPr>
            <a:r>
              <a:rPr lang="el-GR" dirty="0" smtClean="0">
                <a:solidFill>
                  <a:schemeClr val="bg1">
                    <a:lumMod val="65000"/>
                  </a:schemeClr>
                </a:solidFill>
              </a:rPr>
              <a:t>Τ</a:t>
            </a:r>
            <a:r>
              <a:rPr lang="el-GR" dirty="0" smtClean="0">
                <a:solidFill>
                  <a:schemeClr val="bg1">
                    <a:lumMod val="65000"/>
                  </a:schemeClr>
                </a:solidFill>
              </a:rPr>
              <a:t>ο </a:t>
            </a:r>
            <a:r>
              <a:rPr lang="el-GR" dirty="0" smtClean="0">
                <a:solidFill>
                  <a:schemeClr val="bg1">
                    <a:lumMod val="65000"/>
                  </a:schemeClr>
                </a:solidFill>
              </a:rPr>
              <a:t>Χειμωνιάτικο παραμύθι κωμωδία των εξηγήσεων</a:t>
            </a:r>
          </a:p>
          <a:p>
            <a:pPr marL="285750" indent="-285750">
              <a:buFont typeface="Arial" pitchFamily="34" charset="0"/>
              <a:buChar char="•"/>
            </a:pPr>
            <a:r>
              <a:rPr lang="el-GR" dirty="0" smtClean="0">
                <a:solidFill>
                  <a:schemeClr val="bg1">
                    <a:lumMod val="65000"/>
                  </a:schemeClr>
                </a:solidFill>
              </a:rPr>
              <a:t>Οι Δύο Άρχοντες της Βερόνα</a:t>
            </a:r>
            <a:endParaRPr lang="el-GR" dirty="0" smtClean="0">
              <a:solidFill>
                <a:schemeClr val="bg1">
                  <a:lumMod val="65000"/>
                </a:schemeClr>
              </a:solidFill>
            </a:endParaRPr>
          </a:p>
          <a:p>
            <a:pPr marL="285750" indent="-285750">
              <a:buFont typeface="Arial" pitchFamily="34" charset="0"/>
              <a:buChar char="•"/>
            </a:pPr>
            <a:r>
              <a:rPr lang="el-GR" dirty="0" smtClean="0">
                <a:solidFill>
                  <a:schemeClr val="bg1">
                    <a:lumMod val="65000"/>
                  </a:schemeClr>
                </a:solidFill>
              </a:rPr>
              <a:t>Αγάπης αγώνας άγονος</a:t>
            </a:r>
          </a:p>
          <a:p>
            <a:pPr marL="285750" indent="-285750">
              <a:buFont typeface="Arial" pitchFamily="34" charset="0"/>
              <a:buChar char="•"/>
            </a:pPr>
            <a:r>
              <a:rPr lang="el-GR" dirty="0" smtClean="0">
                <a:solidFill>
                  <a:schemeClr val="bg1">
                    <a:lumMod val="65000"/>
                  </a:schemeClr>
                </a:solidFill>
              </a:rPr>
              <a:t>Όπως σας αρέσει</a:t>
            </a:r>
          </a:p>
          <a:p>
            <a:pPr marL="285750" indent="-285750">
              <a:buFont typeface="Arial" pitchFamily="34" charset="0"/>
              <a:buChar char="•"/>
            </a:pPr>
            <a:r>
              <a:rPr lang="el-GR" dirty="0" smtClean="0">
                <a:solidFill>
                  <a:schemeClr val="bg1">
                    <a:lumMod val="65000"/>
                  </a:schemeClr>
                </a:solidFill>
              </a:rPr>
              <a:t>Το ημέρωμα της στρίγγλας</a:t>
            </a:r>
          </a:p>
          <a:p>
            <a:pPr marL="285750" indent="-285750">
              <a:buFont typeface="Arial" pitchFamily="34" charset="0"/>
              <a:buChar char="•"/>
            </a:pPr>
            <a:r>
              <a:rPr lang="el-GR" dirty="0" smtClean="0">
                <a:solidFill>
                  <a:schemeClr val="bg1">
                    <a:lumMod val="65000"/>
                  </a:schemeClr>
                </a:solidFill>
              </a:rPr>
              <a:t>Όνειρο θερινής νυκτός</a:t>
            </a:r>
          </a:p>
          <a:p>
            <a:pPr marL="285750" indent="-285750">
              <a:buFont typeface="Arial" pitchFamily="34" charset="0"/>
              <a:buChar char="•"/>
            </a:pPr>
            <a:r>
              <a:rPr lang="el-GR" dirty="0" smtClean="0">
                <a:solidFill>
                  <a:schemeClr val="bg1">
                    <a:lumMod val="65000"/>
                  </a:schemeClr>
                </a:solidFill>
              </a:rPr>
              <a:t>Η τρικυμία</a:t>
            </a:r>
          </a:p>
          <a:p>
            <a:pPr marL="285750" indent="-285750">
              <a:buFont typeface="Arial" pitchFamily="34" charset="0"/>
              <a:buChar char="•"/>
            </a:pPr>
            <a:r>
              <a:rPr lang="el-GR" dirty="0" smtClean="0">
                <a:solidFill>
                  <a:schemeClr val="bg1">
                    <a:lumMod val="65000"/>
                  </a:schemeClr>
                </a:solidFill>
              </a:rPr>
              <a:t>Οι εύθυμες κυράδες του </a:t>
            </a:r>
            <a:r>
              <a:rPr lang="el-GR" dirty="0" err="1" smtClean="0">
                <a:solidFill>
                  <a:schemeClr val="bg1">
                    <a:lumMod val="65000"/>
                  </a:schemeClr>
                </a:solidFill>
              </a:rPr>
              <a:t>Ουίντσορ</a:t>
            </a:r>
            <a:endParaRPr lang="el-GR" dirty="0" smtClean="0">
              <a:solidFill>
                <a:schemeClr val="bg1">
                  <a:lumMod val="65000"/>
                </a:schemeClr>
              </a:solidFill>
            </a:endParaRPr>
          </a:p>
          <a:p>
            <a:pPr marL="285750" indent="-285750">
              <a:buFont typeface="Arial" pitchFamily="34" charset="0"/>
              <a:buChar char="•"/>
            </a:pPr>
            <a:r>
              <a:rPr lang="el-GR" dirty="0" smtClean="0">
                <a:solidFill>
                  <a:schemeClr val="bg1">
                    <a:lumMod val="65000"/>
                  </a:schemeClr>
                </a:solidFill>
              </a:rPr>
              <a:t>Ο έμπορος της Βενετίας</a:t>
            </a:r>
          </a:p>
          <a:p>
            <a:pPr marL="285750" indent="-285750">
              <a:buFont typeface="Arial" pitchFamily="34" charset="0"/>
              <a:buChar char="•"/>
            </a:pPr>
            <a:r>
              <a:rPr lang="el-GR" dirty="0" smtClean="0">
                <a:solidFill>
                  <a:schemeClr val="bg1">
                    <a:lumMod val="65000"/>
                  </a:schemeClr>
                </a:solidFill>
              </a:rPr>
              <a:t>Πολύ κακό για το τίποτα</a:t>
            </a:r>
          </a:p>
          <a:p>
            <a:pPr marL="285750" indent="-285750">
              <a:buFont typeface="Arial" pitchFamily="34" charset="0"/>
              <a:buChar char="•"/>
            </a:pPr>
            <a:r>
              <a:rPr lang="el-GR" dirty="0" smtClean="0">
                <a:solidFill>
                  <a:schemeClr val="bg1">
                    <a:lumMod val="65000"/>
                  </a:schemeClr>
                </a:solidFill>
              </a:rPr>
              <a:t>Τέλος καλό όλα καλά</a:t>
            </a:r>
          </a:p>
          <a:p>
            <a:pPr marL="285750" indent="-285750">
              <a:buFont typeface="Arial" pitchFamily="34" charset="0"/>
              <a:buChar char="•"/>
            </a:pPr>
            <a:r>
              <a:rPr lang="el-GR" dirty="0" smtClean="0">
                <a:solidFill>
                  <a:schemeClr val="bg1">
                    <a:lumMod val="65000"/>
                  </a:schemeClr>
                </a:solidFill>
              </a:rPr>
              <a:t>Με το ίδιο μέτρο</a:t>
            </a:r>
          </a:p>
          <a:p>
            <a:pPr marL="285750" indent="-285750">
              <a:buFont typeface="Arial" pitchFamily="34" charset="0"/>
              <a:buChar char="•"/>
            </a:pPr>
            <a:r>
              <a:rPr lang="el-GR" dirty="0" smtClean="0">
                <a:solidFill>
                  <a:schemeClr val="bg1">
                    <a:lumMod val="65000"/>
                  </a:schemeClr>
                </a:solidFill>
              </a:rPr>
              <a:t>Περικλής</a:t>
            </a:r>
          </a:p>
          <a:p>
            <a:pPr marL="285750" indent="-285750">
              <a:buFont typeface="Arial" pitchFamily="34" charset="0"/>
              <a:buChar char="•"/>
            </a:pPr>
            <a:r>
              <a:rPr lang="el-GR" dirty="0" smtClean="0">
                <a:solidFill>
                  <a:schemeClr val="bg1">
                    <a:lumMod val="65000"/>
                  </a:schemeClr>
                </a:solidFill>
              </a:rPr>
              <a:t>Ριχάρδος ο Β’</a:t>
            </a:r>
          </a:p>
          <a:p>
            <a:pPr marL="285750" indent="-285750">
              <a:buFont typeface="Arial" pitchFamily="34" charset="0"/>
              <a:buChar char="•"/>
            </a:pPr>
            <a:r>
              <a:rPr lang="el-GR" dirty="0" smtClean="0">
                <a:solidFill>
                  <a:schemeClr val="bg1">
                    <a:lumMod val="65000"/>
                  </a:schemeClr>
                </a:solidFill>
              </a:rPr>
              <a:t>Βασιλιάς Ιωάννης</a:t>
            </a:r>
          </a:p>
          <a:p>
            <a:pPr marL="285750" indent="-285750">
              <a:buFont typeface="Arial" pitchFamily="34" charset="0"/>
              <a:buChar char="•"/>
            </a:pPr>
            <a:r>
              <a:rPr lang="el-GR" dirty="0" smtClean="0">
                <a:solidFill>
                  <a:schemeClr val="bg1">
                    <a:lumMod val="65000"/>
                  </a:schemeClr>
                </a:solidFill>
              </a:rPr>
              <a:t>Βασιλιάς Ερρίκος ο Δ’</a:t>
            </a:r>
            <a:endParaRPr lang="el-GR" dirty="0">
              <a:solidFill>
                <a:schemeClr val="bg1">
                  <a:lumMod val="65000"/>
                </a:schemeClr>
              </a:solidFill>
            </a:endParaRPr>
          </a:p>
        </p:txBody>
      </p:sp>
      <p:sp>
        <p:nvSpPr>
          <p:cNvPr id="5" name="TextBox 4"/>
          <p:cNvSpPr txBox="1"/>
          <p:nvPr/>
        </p:nvSpPr>
        <p:spPr>
          <a:xfrm>
            <a:off x="5580112" y="1181936"/>
            <a:ext cx="3888432" cy="3139321"/>
          </a:xfrm>
          <a:prstGeom prst="rect">
            <a:avLst/>
          </a:prstGeom>
          <a:noFill/>
        </p:spPr>
        <p:txBody>
          <a:bodyPr wrap="square" rtlCol="0">
            <a:spAutoFit/>
          </a:bodyPr>
          <a:lstStyle/>
          <a:p>
            <a:pPr marL="285750" indent="-285750">
              <a:buFont typeface="Arial" pitchFamily="34" charset="0"/>
              <a:buChar char="•"/>
            </a:pPr>
            <a:r>
              <a:rPr lang="el-GR" dirty="0" smtClean="0">
                <a:solidFill>
                  <a:schemeClr val="bg1">
                    <a:lumMod val="65000"/>
                  </a:schemeClr>
                </a:solidFill>
              </a:rPr>
              <a:t>Τίτος Ανδρόνικος</a:t>
            </a:r>
          </a:p>
          <a:p>
            <a:pPr marL="285750" indent="-285750">
              <a:buFont typeface="Arial" pitchFamily="34" charset="0"/>
              <a:buChar char="•"/>
            </a:pPr>
            <a:r>
              <a:rPr lang="el-GR" dirty="0" smtClean="0">
                <a:solidFill>
                  <a:schemeClr val="bg1">
                    <a:lumMod val="65000"/>
                  </a:schemeClr>
                </a:solidFill>
              </a:rPr>
              <a:t>Ρωμαίος και </a:t>
            </a:r>
            <a:r>
              <a:rPr lang="el-GR" dirty="0" err="1" smtClean="0">
                <a:solidFill>
                  <a:schemeClr val="bg1">
                    <a:lumMod val="65000"/>
                  </a:schemeClr>
                </a:solidFill>
              </a:rPr>
              <a:t>Ιουλιέττα</a:t>
            </a:r>
            <a:endParaRPr lang="el-GR" dirty="0" smtClean="0">
              <a:solidFill>
                <a:schemeClr val="bg1">
                  <a:lumMod val="65000"/>
                </a:schemeClr>
              </a:solidFill>
            </a:endParaRPr>
          </a:p>
          <a:p>
            <a:pPr marL="285750" indent="-285750">
              <a:buFont typeface="Arial" pitchFamily="34" charset="0"/>
              <a:buChar char="•"/>
            </a:pPr>
            <a:r>
              <a:rPr lang="el-GR" dirty="0">
                <a:solidFill>
                  <a:schemeClr val="bg1">
                    <a:lumMod val="65000"/>
                  </a:schemeClr>
                </a:solidFill>
              </a:rPr>
              <a:t>Ι</a:t>
            </a:r>
            <a:r>
              <a:rPr lang="el-GR" dirty="0" smtClean="0">
                <a:solidFill>
                  <a:schemeClr val="bg1">
                    <a:lumMod val="65000"/>
                  </a:schemeClr>
                </a:solidFill>
              </a:rPr>
              <a:t>ούλιος Καίσαρας</a:t>
            </a:r>
          </a:p>
          <a:p>
            <a:pPr marL="285750" indent="-285750">
              <a:buFont typeface="Arial" pitchFamily="34" charset="0"/>
              <a:buChar char="•"/>
            </a:pPr>
            <a:r>
              <a:rPr lang="el-GR" dirty="0" smtClean="0">
                <a:solidFill>
                  <a:schemeClr val="bg1">
                    <a:lumMod val="65000"/>
                  </a:schemeClr>
                </a:solidFill>
              </a:rPr>
              <a:t>Τρωίλος και Χρυσηίδα</a:t>
            </a:r>
          </a:p>
          <a:p>
            <a:pPr marL="285750" indent="-285750">
              <a:buFont typeface="Arial" pitchFamily="34" charset="0"/>
              <a:buChar char="•"/>
            </a:pPr>
            <a:r>
              <a:rPr lang="el-GR" dirty="0" smtClean="0">
                <a:solidFill>
                  <a:schemeClr val="bg1">
                    <a:lumMod val="65000"/>
                  </a:schemeClr>
                </a:solidFill>
              </a:rPr>
              <a:t>Άμλετ</a:t>
            </a:r>
          </a:p>
          <a:p>
            <a:pPr marL="285750" indent="-285750">
              <a:buFont typeface="Arial" pitchFamily="34" charset="0"/>
              <a:buChar char="•"/>
            </a:pPr>
            <a:r>
              <a:rPr lang="el-GR" dirty="0" err="1" smtClean="0">
                <a:solidFill>
                  <a:schemeClr val="bg1">
                    <a:lumMod val="65000"/>
                  </a:schemeClr>
                </a:solidFill>
              </a:rPr>
              <a:t>Κυμβελίνος</a:t>
            </a:r>
            <a:r>
              <a:rPr lang="el-GR" dirty="0" smtClean="0">
                <a:solidFill>
                  <a:schemeClr val="bg1">
                    <a:lumMod val="65000"/>
                  </a:schemeClr>
                </a:solidFill>
              </a:rPr>
              <a:t> </a:t>
            </a:r>
          </a:p>
          <a:p>
            <a:pPr marL="285750" indent="-285750">
              <a:buFont typeface="Arial" pitchFamily="34" charset="0"/>
              <a:buChar char="•"/>
            </a:pPr>
            <a:r>
              <a:rPr lang="el-GR" dirty="0" smtClean="0">
                <a:solidFill>
                  <a:schemeClr val="bg1">
                    <a:lumMod val="65000"/>
                  </a:schemeClr>
                </a:solidFill>
              </a:rPr>
              <a:t>Τίμων ο Αθηναίος</a:t>
            </a:r>
          </a:p>
          <a:p>
            <a:pPr marL="285750" indent="-285750">
              <a:buFont typeface="Arial" pitchFamily="34" charset="0"/>
              <a:buChar char="•"/>
            </a:pPr>
            <a:r>
              <a:rPr lang="el-GR" dirty="0" err="1" smtClean="0">
                <a:solidFill>
                  <a:schemeClr val="bg1">
                    <a:lumMod val="65000"/>
                  </a:schemeClr>
                </a:solidFill>
              </a:rPr>
              <a:t>Κοριολάνος</a:t>
            </a:r>
            <a:endParaRPr lang="el-GR" dirty="0" smtClean="0">
              <a:solidFill>
                <a:schemeClr val="bg1">
                  <a:lumMod val="65000"/>
                </a:schemeClr>
              </a:solidFill>
            </a:endParaRPr>
          </a:p>
          <a:p>
            <a:pPr marL="285750" indent="-285750">
              <a:buFont typeface="Arial" pitchFamily="34" charset="0"/>
              <a:buChar char="•"/>
            </a:pPr>
            <a:r>
              <a:rPr lang="el-GR" dirty="0" smtClean="0">
                <a:solidFill>
                  <a:schemeClr val="bg1">
                    <a:lumMod val="65000"/>
                  </a:schemeClr>
                </a:solidFill>
              </a:rPr>
              <a:t>Βασιλιάς </a:t>
            </a:r>
            <a:r>
              <a:rPr lang="el-GR" dirty="0" err="1" smtClean="0">
                <a:solidFill>
                  <a:schemeClr val="bg1">
                    <a:lumMod val="65000"/>
                  </a:schemeClr>
                </a:solidFill>
              </a:rPr>
              <a:t>Λήρ</a:t>
            </a:r>
            <a:endParaRPr lang="el-GR" dirty="0" smtClean="0">
              <a:solidFill>
                <a:schemeClr val="bg1">
                  <a:lumMod val="65000"/>
                </a:schemeClr>
              </a:solidFill>
            </a:endParaRPr>
          </a:p>
          <a:p>
            <a:pPr marL="285750" indent="-285750">
              <a:buFont typeface="Arial" pitchFamily="34" charset="0"/>
              <a:buChar char="•"/>
            </a:pPr>
            <a:r>
              <a:rPr lang="el-GR" dirty="0" smtClean="0">
                <a:solidFill>
                  <a:schemeClr val="bg1">
                    <a:lumMod val="65000"/>
                  </a:schemeClr>
                </a:solidFill>
              </a:rPr>
              <a:t>Αντώνιος και Κλεοπάτρα</a:t>
            </a:r>
          </a:p>
          <a:p>
            <a:pPr marL="285750" indent="-285750">
              <a:buFont typeface="Arial" pitchFamily="34" charset="0"/>
              <a:buChar char="•"/>
            </a:pPr>
            <a:r>
              <a:rPr lang="el-GR" dirty="0" err="1" smtClean="0">
                <a:solidFill>
                  <a:schemeClr val="bg1">
                    <a:lumMod val="65000"/>
                  </a:schemeClr>
                </a:solidFill>
              </a:rPr>
              <a:t>Μάκμπεθ</a:t>
            </a:r>
            <a:r>
              <a:rPr lang="el-GR" dirty="0" smtClean="0">
                <a:solidFill>
                  <a:schemeClr val="bg1">
                    <a:lumMod val="65000"/>
                  </a:schemeClr>
                </a:solidFill>
              </a:rPr>
              <a:t> </a:t>
            </a:r>
            <a:endParaRPr lang="el-GR" dirty="0">
              <a:solidFill>
                <a:schemeClr val="bg1">
                  <a:lumMod val="65000"/>
                </a:schemeClr>
              </a:solidFill>
            </a:endParaRPr>
          </a:p>
        </p:txBody>
      </p:sp>
      <p:sp>
        <p:nvSpPr>
          <p:cNvPr id="6" name="TextBox 5"/>
          <p:cNvSpPr txBox="1"/>
          <p:nvPr/>
        </p:nvSpPr>
        <p:spPr>
          <a:xfrm>
            <a:off x="5580112" y="4426915"/>
            <a:ext cx="6336704" cy="1754326"/>
          </a:xfrm>
          <a:prstGeom prst="rect">
            <a:avLst/>
          </a:prstGeom>
          <a:noFill/>
        </p:spPr>
        <p:txBody>
          <a:bodyPr wrap="square" rtlCol="0">
            <a:spAutoFit/>
          </a:bodyPr>
          <a:lstStyle/>
          <a:p>
            <a:r>
              <a:rPr lang="el-GR" b="1" dirty="0" smtClean="0">
                <a:solidFill>
                  <a:schemeClr val="bg1">
                    <a:lumMod val="65000"/>
                  </a:schemeClr>
                </a:solidFill>
              </a:rPr>
              <a:t>ΠΟΙΗΜΑΤΑ-ΣΟΝΕΤΑ</a:t>
            </a:r>
            <a:r>
              <a:rPr lang="el-GR" b="1" dirty="0" smtClean="0">
                <a:solidFill>
                  <a:schemeClr val="bg1">
                    <a:lumMod val="65000"/>
                  </a:schemeClr>
                </a:solidFill>
              </a:rPr>
              <a:t>:</a:t>
            </a:r>
            <a:endParaRPr lang="el-GR" dirty="0" smtClean="0">
              <a:solidFill>
                <a:schemeClr val="bg1">
                  <a:lumMod val="65000"/>
                </a:schemeClr>
              </a:solidFill>
            </a:endParaRPr>
          </a:p>
          <a:p>
            <a:pPr marL="285750" indent="-285750">
              <a:buFont typeface="Arial" pitchFamily="34" charset="0"/>
              <a:buChar char="•"/>
            </a:pPr>
            <a:r>
              <a:rPr lang="el-GR" dirty="0" smtClean="0">
                <a:solidFill>
                  <a:schemeClr val="bg1">
                    <a:lumMod val="65000"/>
                  </a:schemeClr>
                </a:solidFill>
              </a:rPr>
              <a:t>Αφροδίτη και Άδωνης</a:t>
            </a:r>
          </a:p>
          <a:p>
            <a:pPr marL="285750" indent="-285750">
              <a:buFont typeface="Arial" pitchFamily="34" charset="0"/>
              <a:buChar char="•"/>
            </a:pPr>
            <a:r>
              <a:rPr lang="el-GR" dirty="0" smtClean="0">
                <a:solidFill>
                  <a:schemeClr val="bg1">
                    <a:lumMod val="65000"/>
                  </a:schemeClr>
                </a:solidFill>
              </a:rPr>
              <a:t>Ο βιασμός της Λουκρητίας</a:t>
            </a:r>
          </a:p>
          <a:p>
            <a:pPr marL="285750" indent="-285750">
              <a:buFont typeface="Arial" pitchFamily="34" charset="0"/>
              <a:buChar char="•"/>
            </a:pPr>
            <a:r>
              <a:rPr lang="el-GR" dirty="0" smtClean="0">
                <a:solidFill>
                  <a:schemeClr val="bg1">
                    <a:lumMod val="65000"/>
                  </a:schemeClr>
                </a:solidFill>
              </a:rPr>
              <a:t>Ο περιπαθής προσκυνητής</a:t>
            </a:r>
          </a:p>
          <a:p>
            <a:pPr marL="285750" indent="-285750">
              <a:buFont typeface="Arial" pitchFamily="34" charset="0"/>
              <a:buChar char="•"/>
            </a:pPr>
            <a:r>
              <a:rPr lang="el-GR" dirty="0" smtClean="0">
                <a:solidFill>
                  <a:schemeClr val="bg1">
                    <a:lumMod val="65000"/>
                  </a:schemeClr>
                </a:solidFill>
              </a:rPr>
              <a:t>Ο φοίνικας και η τρυγόνα</a:t>
            </a:r>
          </a:p>
          <a:p>
            <a:pPr marL="285750" indent="-285750">
              <a:buFont typeface="Arial" pitchFamily="34" charset="0"/>
              <a:buChar char="•"/>
            </a:pPr>
            <a:r>
              <a:rPr lang="el-GR" dirty="0" smtClean="0">
                <a:solidFill>
                  <a:schemeClr val="bg1">
                    <a:lumMod val="65000"/>
                  </a:schemeClr>
                </a:solidFill>
              </a:rPr>
              <a:t>Το παράπονο ενός </a:t>
            </a:r>
            <a:r>
              <a:rPr lang="el-GR" dirty="0" smtClean="0">
                <a:solidFill>
                  <a:schemeClr val="bg1">
                    <a:lumMod val="65000"/>
                  </a:schemeClr>
                </a:solidFill>
              </a:rPr>
              <a:t>εραστή</a:t>
            </a:r>
            <a:endParaRPr lang="el-GR" dirty="0">
              <a:solidFill>
                <a:schemeClr val="bg1">
                  <a:lumMod val="65000"/>
                </a:schemeClr>
              </a:solidFill>
            </a:endParaRPr>
          </a:p>
        </p:txBody>
      </p:sp>
    </p:spTree>
    <p:extLst>
      <p:ext uri="{BB962C8B-B14F-4D97-AF65-F5344CB8AC3E}">
        <p14:creationId xmlns:p14="http://schemas.microsoft.com/office/powerpoint/2010/main" xmlns="" val="4015319160"/>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5896"/>
            <a:ext cx="10061724" cy="6883896"/>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260648"/>
            <a:ext cx="2414902" cy="3600400"/>
          </a:xfrm>
          <a:prstGeom prst="rect">
            <a:avLst/>
          </a:prstGeom>
        </p:spPr>
      </p:pic>
      <p:pic>
        <p:nvPicPr>
          <p:cNvPr id="4" name="Εικόνα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75000" y="260648"/>
            <a:ext cx="2405112" cy="2962661"/>
          </a:xfrm>
          <a:prstGeom prst="rect">
            <a:avLst/>
          </a:prstGeom>
        </p:spPr>
      </p:pic>
      <p:pic>
        <p:nvPicPr>
          <p:cNvPr id="6" name="Εικόνα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84168" y="260649"/>
            <a:ext cx="2691299" cy="3312368"/>
          </a:xfrm>
          <a:prstGeom prst="rect">
            <a:avLst/>
          </a:prstGeom>
        </p:spPr>
      </p:pic>
      <p:pic>
        <p:nvPicPr>
          <p:cNvPr id="7" name="Εικόνα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95536" y="4293096"/>
            <a:ext cx="5335979" cy="2236246"/>
          </a:xfrm>
          <a:prstGeom prst="rect">
            <a:avLst/>
          </a:prstGeom>
        </p:spPr>
      </p:pic>
      <p:pic>
        <p:nvPicPr>
          <p:cNvPr id="8"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868144" y="4005064"/>
            <a:ext cx="3275856" cy="2350390"/>
          </a:xfrm>
          <a:prstGeom prst="rect">
            <a:avLst/>
          </a:prstGeom>
        </p:spPr>
      </p:pic>
    </p:spTree>
    <p:extLst>
      <p:ext uri="{BB962C8B-B14F-4D97-AF65-F5344CB8AC3E}">
        <p14:creationId xmlns:p14="http://schemas.microsoft.com/office/powerpoint/2010/main" xmlns="" val="2053235260"/>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9144000"/>
          </a:xfrm>
          <a:prstGeom prst="rect">
            <a:avLst/>
          </a:prstGeom>
        </p:spPr>
      </p:pic>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5698" y="332656"/>
            <a:ext cx="4852365" cy="6240984"/>
          </a:xfrm>
          <a:prstGeom prst="rect">
            <a:avLst/>
          </a:prstGeom>
        </p:spPr>
      </p:pic>
      <p:sp>
        <p:nvSpPr>
          <p:cNvPr id="6" name="TextBox 5"/>
          <p:cNvSpPr txBox="1"/>
          <p:nvPr/>
        </p:nvSpPr>
        <p:spPr>
          <a:xfrm>
            <a:off x="5364088" y="548680"/>
            <a:ext cx="3456384" cy="1446550"/>
          </a:xfrm>
          <a:prstGeom prst="rect">
            <a:avLst/>
          </a:prstGeom>
          <a:noFill/>
        </p:spPr>
        <p:txBody>
          <a:bodyPr wrap="square" rtlCol="0">
            <a:spAutoFit/>
          </a:bodyPr>
          <a:lstStyle/>
          <a:p>
            <a:r>
              <a:rPr lang="el-GR" sz="4400" dirty="0" smtClean="0">
                <a:solidFill>
                  <a:schemeClr val="tx1">
                    <a:lumMod val="95000"/>
                    <a:lumOff val="5000"/>
                  </a:schemeClr>
                </a:solidFill>
                <a:latin typeface="Century Schoolbook" pitchFamily="18" charset="0"/>
              </a:rPr>
              <a:t>Νικολό Μακιαβέλι</a:t>
            </a:r>
            <a:endParaRPr lang="el-GR" sz="4400" dirty="0">
              <a:solidFill>
                <a:schemeClr val="tx1">
                  <a:lumMod val="95000"/>
                  <a:lumOff val="5000"/>
                </a:schemeClr>
              </a:solidFill>
              <a:latin typeface="Century Schoolbook" pitchFamily="18" charset="0"/>
            </a:endParaRPr>
          </a:p>
        </p:txBody>
      </p:sp>
      <p:sp>
        <p:nvSpPr>
          <p:cNvPr id="7" name="TextBox 6"/>
          <p:cNvSpPr txBox="1"/>
          <p:nvPr/>
        </p:nvSpPr>
        <p:spPr>
          <a:xfrm>
            <a:off x="5868144" y="2132856"/>
            <a:ext cx="2736304" cy="461665"/>
          </a:xfrm>
          <a:prstGeom prst="rect">
            <a:avLst/>
          </a:prstGeom>
          <a:noFill/>
        </p:spPr>
        <p:txBody>
          <a:bodyPr wrap="square" rtlCol="0">
            <a:spAutoFit/>
          </a:bodyPr>
          <a:lstStyle/>
          <a:p>
            <a:r>
              <a:rPr lang="el-GR" sz="2400" dirty="0" smtClean="0"/>
              <a:t>(1469-1527)</a:t>
            </a:r>
            <a:endParaRPr lang="el-GR" sz="2400" dirty="0"/>
          </a:p>
        </p:txBody>
      </p:sp>
    </p:spTree>
    <p:extLst>
      <p:ext uri="{BB962C8B-B14F-4D97-AF65-F5344CB8AC3E}">
        <p14:creationId xmlns:p14="http://schemas.microsoft.com/office/powerpoint/2010/main" xmlns="" val="426918154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90" y="-1"/>
            <a:ext cx="9147689" cy="9147689"/>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520" y="260648"/>
            <a:ext cx="3379695" cy="4536504"/>
          </a:xfrm>
          <a:prstGeom prst="rect">
            <a:avLst/>
          </a:prstGeom>
        </p:spPr>
      </p:pic>
      <p:sp>
        <p:nvSpPr>
          <p:cNvPr id="4" name="TextBox 3"/>
          <p:cNvSpPr txBox="1"/>
          <p:nvPr/>
        </p:nvSpPr>
        <p:spPr>
          <a:xfrm>
            <a:off x="3779912" y="260648"/>
            <a:ext cx="5112568" cy="5016758"/>
          </a:xfrm>
          <a:prstGeom prst="rect">
            <a:avLst/>
          </a:prstGeom>
          <a:noFill/>
        </p:spPr>
        <p:txBody>
          <a:bodyPr wrap="square" rtlCol="0">
            <a:spAutoFit/>
          </a:bodyPr>
          <a:lstStyle/>
          <a:p>
            <a:r>
              <a:rPr lang="el-GR" sz="2000" u="sng" dirty="0" smtClean="0"/>
              <a:t>Μακιαβελισμός</a:t>
            </a:r>
            <a:r>
              <a:rPr lang="el-GR" sz="2000" dirty="0" smtClean="0"/>
              <a:t>: </a:t>
            </a:r>
            <a:endParaRPr lang="el-GR" sz="2000" dirty="0" smtClean="0"/>
          </a:p>
          <a:p>
            <a:r>
              <a:rPr lang="el-GR" sz="2000" dirty="0" smtClean="0"/>
              <a:t>Π</a:t>
            </a:r>
            <a:r>
              <a:rPr lang="el-GR" sz="2000" dirty="0" smtClean="0"/>
              <a:t>ολιτικό </a:t>
            </a:r>
            <a:r>
              <a:rPr lang="el-GR" sz="2000" dirty="0" smtClean="0"/>
              <a:t>δόγμα που διατύπωσε και υποστήριξε ο Ιταλός πολιτικός Νικολό Μακιαβέλι, σύμφωνα με το οποίο η άσκηση της εξουσίας από τον ηγεμόνα γίνεται με κάθε δυνατό μέσο και χωρίς κανέναν ηθικό φραγμό, προκειμένου να κρατηθεί στην εξουσία». Αυτό τον ορισμό δίνει το Λεξικό της Νέας Ελληνικής Γλώσσας στο λήμμα «μακιαβελισμός». Τη δε ετυμολογία του αποδίδει ως εξής: «Από το όνομα του Ιταλού πολιτικού N. </a:t>
            </a:r>
            <a:r>
              <a:rPr lang="el-GR" sz="2000" dirty="0" err="1" smtClean="0"/>
              <a:t>Machiavelli</a:t>
            </a:r>
            <a:r>
              <a:rPr lang="el-GR" sz="2000" dirty="0" smtClean="0"/>
              <a:t>, γνωστού για τις διπλωματικές του ικανότητες και για την πολιτική θεωρία που διατύπωσε στο έργο του "Ο ηγεμών", το οποίο αποτελεί δοκίμιο πολιτικής τέχνης χαρακτηριζόμενο από πολιτικό κυνισμό».</a:t>
            </a:r>
            <a:endParaRPr lang="el-GR" sz="2000" dirty="0"/>
          </a:p>
        </p:txBody>
      </p:sp>
      <p:sp>
        <p:nvSpPr>
          <p:cNvPr id="5" name="TextBox 4"/>
          <p:cNvSpPr txBox="1"/>
          <p:nvPr/>
        </p:nvSpPr>
        <p:spPr>
          <a:xfrm>
            <a:off x="1" y="5157192"/>
            <a:ext cx="9143999" cy="646331"/>
          </a:xfrm>
          <a:prstGeom prst="rect">
            <a:avLst/>
          </a:prstGeom>
          <a:noFill/>
        </p:spPr>
        <p:txBody>
          <a:bodyPr wrap="square" rtlCol="0">
            <a:spAutoFit/>
          </a:bodyPr>
          <a:lstStyle/>
          <a:p>
            <a:r>
              <a:rPr lang="el-GR" dirty="0" smtClean="0"/>
              <a:t>Κυνισμός, λοιπόν. Διότι, στο βάθος, όταν κάποιος μιλά για «μακιαβελικές κινήσεις», λίγο πολύ εννοεί κάτι «διαβολικό».</a:t>
            </a:r>
            <a:endParaRPr lang="el-GR" dirty="0"/>
          </a:p>
        </p:txBody>
      </p:sp>
    </p:spTree>
    <p:extLst>
      <p:ext uri="{BB962C8B-B14F-4D97-AF65-F5344CB8AC3E}">
        <p14:creationId xmlns:p14="http://schemas.microsoft.com/office/powerpoint/2010/main" xmlns="" val="47521970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82" y="-1"/>
            <a:ext cx="9137817" cy="9137817"/>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8" y="260648"/>
            <a:ext cx="2808312" cy="3616765"/>
          </a:xfrm>
          <a:prstGeom prst="rect">
            <a:avLst/>
          </a:prstGeom>
        </p:spPr>
      </p:pic>
      <p:sp>
        <p:nvSpPr>
          <p:cNvPr id="4" name="TextBox 3"/>
          <p:cNvSpPr txBox="1"/>
          <p:nvPr/>
        </p:nvSpPr>
        <p:spPr>
          <a:xfrm>
            <a:off x="3168353" y="260648"/>
            <a:ext cx="5796135" cy="3647152"/>
          </a:xfrm>
          <a:prstGeom prst="rect">
            <a:avLst/>
          </a:prstGeom>
          <a:noFill/>
        </p:spPr>
        <p:txBody>
          <a:bodyPr wrap="square" rtlCol="0">
            <a:spAutoFit/>
          </a:bodyPr>
          <a:lstStyle/>
          <a:p>
            <a:r>
              <a:rPr lang="el-GR" sz="2100" dirty="0" smtClean="0"/>
              <a:t>Γεννήθηκε σε μία φτωχή οικογένεια της Φλωρεντίας και ήταν γιος του </a:t>
            </a:r>
            <a:r>
              <a:rPr lang="el-GR" sz="2100" dirty="0" err="1" smtClean="0"/>
              <a:t>Μπερνάρντο</a:t>
            </a:r>
            <a:r>
              <a:rPr lang="el-GR" sz="2100" dirty="0" smtClean="0"/>
              <a:t> Μακιαβέλι και της </a:t>
            </a:r>
            <a:r>
              <a:rPr lang="el-GR" sz="2100" dirty="0" err="1" smtClean="0"/>
              <a:t>Μπαρτολομέα</a:t>
            </a:r>
            <a:r>
              <a:rPr lang="el-GR" sz="2100" dirty="0" smtClean="0"/>
              <a:t> </a:t>
            </a:r>
            <a:r>
              <a:rPr lang="el-GR" sz="2100" dirty="0" err="1" smtClean="0"/>
              <a:t>Νέλι</a:t>
            </a:r>
            <a:r>
              <a:rPr lang="el-GR" sz="2100" dirty="0" smtClean="0"/>
              <a:t>. Ο πατέρας του μερίμνησε ώστε ο νεαρός Νικολό να λάβει ουμανιστική εκπαίδευση. Η εκπαίδευση αυτή και η σχέση του με </a:t>
            </a:r>
            <a:r>
              <a:rPr lang="el-GR" sz="2100" dirty="0" err="1" smtClean="0"/>
              <a:t>Φλωρεντίνους</a:t>
            </a:r>
            <a:r>
              <a:rPr lang="el-GR" sz="2100" dirty="0" smtClean="0"/>
              <a:t> ουμανιστές είχαν ως αποτέλεσμα να λάβει το 1498 το αξίωμα δεύτερου καγκελαρίου της φλωρεντινής δημοκρατίας. Από τη θέση αυτή ο Μακιαβέλι ασχολούνταν με τη διοίκηση των περιοχών υπό τον έλεγχο της Φλωρεντίας και ήταν επίσης ένας από τους έξι</a:t>
            </a:r>
            <a:endParaRPr lang="el-GR" sz="2100" dirty="0"/>
          </a:p>
        </p:txBody>
      </p:sp>
      <p:sp>
        <p:nvSpPr>
          <p:cNvPr id="5" name="TextBox 4"/>
          <p:cNvSpPr txBox="1"/>
          <p:nvPr/>
        </p:nvSpPr>
        <p:spPr>
          <a:xfrm>
            <a:off x="179512" y="3847337"/>
            <a:ext cx="8964488" cy="2677656"/>
          </a:xfrm>
          <a:prstGeom prst="rect">
            <a:avLst/>
          </a:prstGeom>
          <a:noFill/>
        </p:spPr>
        <p:txBody>
          <a:bodyPr wrap="square" rtlCol="0">
            <a:spAutoFit/>
          </a:bodyPr>
          <a:lstStyle/>
          <a:p>
            <a:r>
              <a:rPr lang="el-GR" sz="2100" dirty="0" smtClean="0"/>
              <a:t>γραμματείς του πρώτου καγκελάριου και μέλος του συμβουλίου των "Δέκα</a:t>
            </a:r>
          </a:p>
          <a:p>
            <a:r>
              <a:rPr lang="el-GR" sz="2100" dirty="0" smtClean="0"/>
              <a:t>του Πολέμου" που συνεπαγόταν τη συμμετοχή του σε διπλωματικές αποστολές. Οι αποστολές του τον έφεραν σε επαφή με αρκετές από τις ισχυρότερες πολιτικές προσωπικότητες της εποχής του στην Ευρώπη. Το 1512, με τη βοήθεια των ισπανικών στρατευμάτων του Φερδινάνδου, οι Μέδικοι επέστρεψαν στη Φλωρεντία και κατέλυσαν τη δημοκρατία. . Ο Μακιαβέλι αποπέμφθηκε από τη θέση του και λίγους μήνες αργότερα υπέστη βασανιστήρια και φυλακίστηκε για μικρό διάστημα, ως ύποπτος συμμετοχής σε συνωμοσία εναντίον των Μεδίκων.</a:t>
            </a:r>
            <a:endParaRPr lang="el-GR" sz="2100" dirty="0"/>
          </a:p>
        </p:txBody>
      </p:sp>
    </p:spTree>
    <p:extLst>
      <p:ext uri="{BB962C8B-B14F-4D97-AF65-F5344CB8AC3E}">
        <p14:creationId xmlns:p14="http://schemas.microsoft.com/office/powerpoint/2010/main" xmlns="" val="304682131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9144000"/>
          </a:xfrm>
          <a:prstGeom prst="rect">
            <a:avLst/>
          </a:prstGeom>
        </p:spPr>
      </p:pic>
      <p:sp>
        <p:nvSpPr>
          <p:cNvPr id="3" name="TextBox 2"/>
          <p:cNvSpPr txBox="1"/>
          <p:nvPr/>
        </p:nvSpPr>
        <p:spPr>
          <a:xfrm>
            <a:off x="179512" y="332656"/>
            <a:ext cx="8640960" cy="4893647"/>
          </a:xfrm>
          <a:prstGeom prst="rect">
            <a:avLst/>
          </a:prstGeom>
          <a:noFill/>
        </p:spPr>
        <p:txBody>
          <a:bodyPr wrap="square" rtlCol="0">
            <a:spAutoFit/>
          </a:bodyPr>
          <a:lstStyle/>
          <a:p>
            <a:r>
              <a:rPr lang="el-GR" dirty="0" smtClean="0"/>
              <a:t> </a:t>
            </a:r>
            <a:r>
              <a:rPr lang="el-GR" sz="2400" dirty="0" smtClean="0"/>
              <a:t>Αποσύρθηκε στο πατρικό του κτήμα στην περιοχή Σαντ' Αντρέα και εκεί το δεύτερο μισό του 1513 συνέγραψε τον Ηγεμόνα, σε μια αποτυχημένη προσπάθεια να αποκτήσει την εύνοια των Μεδίκων. Τα επόμενα χρόνια ο Μακιαβέλι συνέγραψε μία κωμωδία, τον Μανδραγόρα (1518),την Τέχνη του Πολέμου (1521) και τις Διατριβές για τα πρώτα δέκα βιβλία της Ιστορίας του Τίτου </a:t>
            </a:r>
            <a:r>
              <a:rPr lang="el-GR" sz="2400" dirty="0" err="1" smtClean="0"/>
              <a:t>Λίβιου</a:t>
            </a:r>
            <a:r>
              <a:rPr lang="el-GR" sz="2400" dirty="0" smtClean="0"/>
              <a:t>.</a:t>
            </a:r>
          </a:p>
          <a:p>
            <a:r>
              <a:rPr lang="el-GR" sz="2400" dirty="0" smtClean="0"/>
              <a:t>Λίγο μετά την ολοκλήρωση των Διατριβών, ο Μακιαβέλι κατάφερε να επιστρέψει στη Φλωρεντία και το 1520 του ανατέθηκε η συγγραφή της ιστορίας της Φλωρεντίας. Το καθεστώς των Μεδίκων, όμως, ανατράπηκε το Μάιο του 1527, η δημοκρατία παλινορθώθηκε και ο Μακιαβέλι έχασε τη θέση του. Απογοητευμένος πέθανε λίγο αργότερα στη Φλωρεντία από πάθηση του στομάχου.</a:t>
            </a:r>
            <a:endParaRPr lang="el-GR" sz="2400" dirty="0"/>
          </a:p>
        </p:txBody>
      </p:sp>
    </p:spTree>
    <p:extLst>
      <p:ext uri="{BB962C8B-B14F-4D97-AF65-F5344CB8AC3E}">
        <p14:creationId xmlns:p14="http://schemas.microsoft.com/office/powerpoint/2010/main" xmlns="" val="173694504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8560" y="0"/>
            <a:ext cx="10293036" cy="6856543"/>
          </a:xfrm>
          <a:prstGeom prst="rect">
            <a:avLst/>
          </a:prstGeom>
        </p:spPr>
      </p:pic>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2380781"/>
            <a:ext cx="6960773" cy="4176464"/>
          </a:xfrm>
          <a:prstGeom prst="rect">
            <a:avLst/>
          </a:prstGeom>
        </p:spPr>
      </p:pic>
      <p:sp>
        <p:nvSpPr>
          <p:cNvPr id="5" name="TextBox 4"/>
          <p:cNvSpPr txBox="1"/>
          <p:nvPr/>
        </p:nvSpPr>
        <p:spPr>
          <a:xfrm>
            <a:off x="875589" y="332656"/>
            <a:ext cx="6480720" cy="769441"/>
          </a:xfrm>
          <a:prstGeom prst="rect">
            <a:avLst/>
          </a:prstGeom>
          <a:noFill/>
        </p:spPr>
        <p:txBody>
          <a:bodyPr wrap="square" rtlCol="0">
            <a:spAutoFit/>
          </a:bodyPr>
          <a:lstStyle/>
          <a:p>
            <a:r>
              <a:rPr lang="el-GR" sz="4400" dirty="0" smtClean="0">
                <a:solidFill>
                  <a:schemeClr val="accent2">
                    <a:lumMod val="75000"/>
                  </a:schemeClr>
                </a:solidFill>
                <a:latin typeface="Century Schoolbook" pitchFamily="18" charset="0"/>
              </a:rPr>
              <a:t>Μισέλ ντε </a:t>
            </a:r>
            <a:r>
              <a:rPr lang="el-GR" sz="4400" dirty="0" err="1" smtClean="0">
                <a:solidFill>
                  <a:schemeClr val="accent2">
                    <a:lumMod val="75000"/>
                  </a:schemeClr>
                </a:solidFill>
                <a:latin typeface="Century Schoolbook" pitchFamily="18" charset="0"/>
              </a:rPr>
              <a:t>Μονταίν</a:t>
            </a:r>
            <a:r>
              <a:rPr lang="el-GR" sz="4400" dirty="0" smtClean="0">
                <a:solidFill>
                  <a:schemeClr val="accent2">
                    <a:lumMod val="75000"/>
                  </a:schemeClr>
                </a:solidFill>
                <a:latin typeface="Century Schoolbook" pitchFamily="18" charset="0"/>
              </a:rPr>
              <a:t> </a:t>
            </a:r>
            <a:endParaRPr lang="el-GR" sz="4400" dirty="0">
              <a:solidFill>
                <a:schemeClr val="accent2">
                  <a:lumMod val="75000"/>
                </a:schemeClr>
              </a:solidFill>
              <a:latin typeface="Century Schoolbook" pitchFamily="18" charset="0"/>
            </a:endParaRPr>
          </a:p>
        </p:txBody>
      </p:sp>
      <p:sp>
        <p:nvSpPr>
          <p:cNvPr id="6" name="TextBox 5"/>
          <p:cNvSpPr txBox="1"/>
          <p:nvPr/>
        </p:nvSpPr>
        <p:spPr>
          <a:xfrm>
            <a:off x="1955709" y="1109685"/>
            <a:ext cx="4320480" cy="523220"/>
          </a:xfrm>
          <a:prstGeom prst="rect">
            <a:avLst/>
          </a:prstGeom>
          <a:noFill/>
        </p:spPr>
        <p:txBody>
          <a:bodyPr wrap="square" rtlCol="0">
            <a:spAutoFit/>
          </a:bodyPr>
          <a:lstStyle/>
          <a:p>
            <a:r>
              <a:rPr lang="el-GR" sz="2800" dirty="0" smtClean="0">
                <a:solidFill>
                  <a:schemeClr val="accent2">
                    <a:lumMod val="75000"/>
                  </a:schemeClr>
                </a:solidFill>
              </a:rPr>
              <a:t>(1533-1592)</a:t>
            </a:r>
            <a:endParaRPr lang="el-GR" sz="2800" dirty="0">
              <a:solidFill>
                <a:schemeClr val="accent2">
                  <a:lumMod val="75000"/>
                </a:schemeClr>
              </a:solidFill>
            </a:endParaRPr>
          </a:p>
        </p:txBody>
      </p:sp>
    </p:spTree>
    <p:extLst>
      <p:ext uri="{BB962C8B-B14F-4D97-AF65-F5344CB8AC3E}">
        <p14:creationId xmlns:p14="http://schemas.microsoft.com/office/powerpoint/2010/main" xmlns="" val="181835192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2576" y="-25896"/>
            <a:ext cx="10334098" cy="6883896"/>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520" y="260648"/>
            <a:ext cx="2952328" cy="4044074"/>
          </a:xfrm>
          <a:prstGeom prst="rect">
            <a:avLst/>
          </a:prstGeom>
        </p:spPr>
      </p:pic>
      <p:sp>
        <p:nvSpPr>
          <p:cNvPr id="4" name="TextBox 3"/>
          <p:cNvSpPr txBox="1"/>
          <p:nvPr/>
        </p:nvSpPr>
        <p:spPr>
          <a:xfrm>
            <a:off x="3347864" y="260648"/>
            <a:ext cx="5688632" cy="4154984"/>
          </a:xfrm>
          <a:prstGeom prst="rect">
            <a:avLst/>
          </a:prstGeom>
          <a:noFill/>
        </p:spPr>
        <p:txBody>
          <a:bodyPr wrap="square" rtlCol="0">
            <a:spAutoFit/>
          </a:bodyPr>
          <a:lstStyle/>
          <a:p>
            <a:r>
              <a:rPr lang="el-GR" sz="2200" dirty="0" smtClean="0">
                <a:solidFill>
                  <a:schemeClr val="accent2">
                    <a:lumMod val="75000"/>
                  </a:schemeClr>
                </a:solidFill>
              </a:rPr>
              <a:t>Ο Μισέλ ντε </a:t>
            </a:r>
            <a:r>
              <a:rPr lang="el-GR" sz="2200" dirty="0" err="1" smtClean="0">
                <a:solidFill>
                  <a:schemeClr val="accent2">
                    <a:lumMod val="75000"/>
                  </a:schemeClr>
                </a:solidFill>
              </a:rPr>
              <a:t>Μονταίν</a:t>
            </a:r>
            <a:r>
              <a:rPr lang="el-GR" sz="2200" dirty="0" smtClean="0">
                <a:solidFill>
                  <a:schemeClr val="accent2">
                    <a:lumMod val="75000"/>
                  </a:schemeClr>
                </a:solidFill>
              </a:rPr>
              <a:t> ήταν Γάλλος δοκιμιογράφος. Θεωρείται ο τελευταίος ουμανιστής της Αναγέννησης αλλά και θεμελιωτής ενός ιδιόμορφου σκεπτικισμού επηρεασμένου από τον ακαδημαϊκό σκεπτικισμό του Πλάτωνα και του </a:t>
            </a:r>
            <a:r>
              <a:rPr lang="el-GR" sz="2200" dirty="0" err="1" smtClean="0">
                <a:solidFill>
                  <a:schemeClr val="accent2">
                    <a:lumMod val="75000"/>
                  </a:schemeClr>
                </a:solidFill>
              </a:rPr>
              <a:t>Πύρρωνα</a:t>
            </a:r>
            <a:r>
              <a:rPr lang="el-GR" sz="2200" dirty="0" smtClean="0">
                <a:solidFill>
                  <a:schemeClr val="accent2">
                    <a:lumMod val="75000"/>
                  </a:schemeClr>
                </a:solidFill>
              </a:rPr>
              <a:t>. Η ιδιομορφία του σκεπτικισμού του έγκειται στη διδασκαλία της </a:t>
            </a:r>
            <a:r>
              <a:rPr lang="el-GR" sz="2200" dirty="0" err="1" smtClean="0">
                <a:solidFill>
                  <a:schemeClr val="accent2">
                    <a:lumMod val="75000"/>
                  </a:schemeClr>
                </a:solidFill>
              </a:rPr>
              <a:t>πιστιοκρατίας</a:t>
            </a:r>
            <a:r>
              <a:rPr lang="el-GR" sz="2200" dirty="0" smtClean="0">
                <a:solidFill>
                  <a:schemeClr val="accent2">
                    <a:lumMod val="75000"/>
                  </a:schemeClr>
                </a:solidFill>
              </a:rPr>
              <a:t>, σύμφωνα με την οποία οι θεμελιώδεις αλήθειες δεν είναι δυνατόν να αποδειχτούν μέσω του ορθολογισμού, αλλά είναι δυνατόν να τις συλλάβει κανείς μέσω της πίστης. Ο </a:t>
            </a:r>
            <a:r>
              <a:rPr lang="el-GR" sz="2200" dirty="0" err="1" smtClean="0">
                <a:solidFill>
                  <a:schemeClr val="accent2">
                    <a:lumMod val="75000"/>
                  </a:schemeClr>
                </a:solidFill>
              </a:rPr>
              <a:t>Μονταίν</a:t>
            </a:r>
            <a:endParaRPr lang="el-GR" sz="2200" dirty="0">
              <a:solidFill>
                <a:schemeClr val="accent2">
                  <a:lumMod val="75000"/>
                </a:schemeClr>
              </a:solidFill>
            </a:endParaRPr>
          </a:p>
        </p:txBody>
      </p:sp>
      <p:sp>
        <p:nvSpPr>
          <p:cNvPr id="5" name="TextBox 4"/>
          <p:cNvSpPr txBox="1"/>
          <p:nvPr/>
        </p:nvSpPr>
        <p:spPr>
          <a:xfrm>
            <a:off x="251520" y="4314535"/>
            <a:ext cx="8784976" cy="1446550"/>
          </a:xfrm>
          <a:prstGeom prst="rect">
            <a:avLst/>
          </a:prstGeom>
          <a:noFill/>
        </p:spPr>
        <p:txBody>
          <a:bodyPr wrap="square" rtlCol="0">
            <a:spAutoFit/>
          </a:bodyPr>
          <a:lstStyle/>
          <a:p>
            <a:r>
              <a:rPr lang="el-GR" sz="2200" dirty="0" smtClean="0">
                <a:solidFill>
                  <a:schemeClr val="accent2">
                    <a:lumMod val="75000"/>
                  </a:schemeClr>
                </a:solidFill>
              </a:rPr>
              <a:t>υποστήριξε την αδυναμία του λόγου να αποκαλύψει την αλήθεια, κάτι που γίνεται μόνο με τη χάρη του θεού. </a:t>
            </a:r>
            <a:r>
              <a:rPr lang="el-GR" sz="2200" dirty="0" smtClean="0">
                <a:solidFill>
                  <a:schemeClr val="accent2">
                    <a:lumMod val="75000"/>
                  </a:schemeClr>
                </a:solidFill>
              </a:rPr>
              <a:t>Ο </a:t>
            </a:r>
            <a:r>
              <a:rPr lang="el-GR" sz="2200" dirty="0" err="1" smtClean="0">
                <a:solidFill>
                  <a:schemeClr val="accent2">
                    <a:lumMod val="75000"/>
                  </a:schemeClr>
                </a:solidFill>
              </a:rPr>
              <a:t>Μονταίν</a:t>
            </a:r>
            <a:r>
              <a:rPr lang="el-GR" sz="2200" dirty="0" smtClean="0">
                <a:solidFill>
                  <a:schemeClr val="accent2">
                    <a:lumMod val="75000"/>
                  </a:schemeClr>
                </a:solidFill>
              </a:rPr>
              <a:t> γεννήθηκε κοντά στο Μπορντώ και υπήρξε γόνος εύπορης οικογένειας. </a:t>
            </a:r>
            <a:r>
              <a:rPr lang="el-GR" sz="2200" dirty="0" err="1" smtClean="0">
                <a:solidFill>
                  <a:schemeClr val="accent2">
                    <a:lumMod val="75000"/>
                  </a:schemeClr>
                </a:solidFill>
              </a:rPr>
              <a:t>Tο</a:t>
            </a:r>
            <a:r>
              <a:rPr lang="el-GR" sz="2200" dirty="0" smtClean="0">
                <a:solidFill>
                  <a:schemeClr val="accent2">
                    <a:lumMod val="75000"/>
                  </a:schemeClr>
                </a:solidFill>
              </a:rPr>
              <a:t> 1539 στάλθηκε στο κολλέγιο της </a:t>
            </a:r>
            <a:r>
              <a:rPr lang="el-GR" sz="2200" dirty="0" err="1" smtClean="0">
                <a:solidFill>
                  <a:schemeClr val="accent2">
                    <a:lumMod val="75000"/>
                  </a:schemeClr>
                </a:solidFill>
              </a:rPr>
              <a:t>Γκυγιέν</a:t>
            </a:r>
            <a:r>
              <a:rPr lang="el-GR" sz="2200" dirty="0" smtClean="0">
                <a:solidFill>
                  <a:schemeClr val="accent2">
                    <a:lumMod val="75000"/>
                  </a:schemeClr>
                </a:solidFill>
              </a:rPr>
              <a:t> στο Μπορντώ. </a:t>
            </a:r>
            <a:endParaRPr lang="el-GR" sz="2200" dirty="0">
              <a:solidFill>
                <a:schemeClr val="accent2">
                  <a:lumMod val="75000"/>
                </a:schemeClr>
              </a:solidFill>
            </a:endParaRPr>
          </a:p>
        </p:txBody>
      </p:sp>
    </p:spTree>
    <p:extLst>
      <p:ext uri="{BB962C8B-B14F-4D97-AF65-F5344CB8AC3E}">
        <p14:creationId xmlns:p14="http://schemas.microsoft.com/office/powerpoint/2010/main" xmlns="" val="227079751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4584" y="-34280"/>
            <a:ext cx="10369152" cy="6907247"/>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260648"/>
            <a:ext cx="3456384" cy="3456384"/>
          </a:xfrm>
          <a:prstGeom prst="rect">
            <a:avLst/>
          </a:prstGeom>
        </p:spPr>
      </p:pic>
      <p:sp>
        <p:nvSpPr>
          <p:cNvPr id="4" name="TextBox 3"/>
          <p:cNvSpPr txBox="1"/>
          <p:nvPr/>
        </p:nvSpPr>
        <p:spPr>
          <a:xfrm>
            <a:off x="3707904" y="332656"/>
            <a:ext cx="5184576" cy="3477875"/>
          </a:xfrm>
          <a:prstGeom prst="rect">
            <a:avLst/>
          </a:prstGeom>
          <a:noFill/>
        </p:spPr>
        <p:txBody>
          <a:bodyPr wrap="square" rtlCol="0">
            <a:spAutoFit/>
          </a:bodyPr>
          <a:lstStyle/>
          <a:p>
            <a:r>
              <a:rPr lang="el-GR" sz="2200" dirty="0" smtClean="0">
                <a:solidFill>
                  <a:schemeClr val="accent2">
                    <a:lumMod val="75000"/>
                  </a:schemeClr>
                </a:solidFill>
              </a:rPr>
              <a:t>Οι </a:t>
            </a:r>
            <a:r>
              <a:rPr lang="el-GR" sz="2200" dirty="0" smtClean="0">
                <a:solidFill>
                  <a:schemeClr val="accent2">
                    <a:lumMod val="75000"/>
                  </a:schemeClr>
                </a:solidFill>
              </a:rPr>
              <a:t>εγκύκλιες σπουδές του συνεχίστηκαν στο πανεπιστήμιο της Τουλούζ, όπου ο νεαρός </a:t>
            </a:r>
            <a:r>
              <a:rPr lang="el-GR" sz="2200" dirty="0" err="1" smtClean="0">
                <a:solidFill>
                  <a:schemeClr val="accent2">
                    <a:lumMod val="75000"/>
                  </a:schemeClr>
                </a:solidFill>
              </a:rPr>
              <a:t>Μονταίν</a:t>
            </a:r>
            <a:r>
              <a:rPr lang="el-GR" sz="2200" dirty="0" smtClean="0">
                <a:solidFill>
                  <a:schemeClr val="accent2">
                    <a:lumMod val="75000"/>
                  </a:schemeClr>
                </a:solidFill>
              </a:rPr>
              <a:t> ξεκίνησε να μελετά Νομικά το 1546. Οκτώ χρόνια αργότερα, το 1554 έγινε σύμβουλος του κοινοβουλίου του Μπορντώ και άρχισε να ταξιδεύει συχνά στο Παρίσι, όπου ζούσε έντονα. Το 1565 νυμφεύτηκε την </a:t>
            </a:r>
            <a:r>
              <a:rPr lang="el-GR" sz="2200" dirty="0" err="1" smtClean="0">
                <a:solidFill>
                  <a:schemeClr val="accent2">
                    <a:lumMod val="75000"/>
                  </a:schemeClr>
                </a:solidFill>
              </a:rPr>
              <a:t>Φρανσουάζ</a:t>
            </a:r>
            <a:r>
              <a:rPr lang="el-GR" sz="2200" dirty="0" smtClean="0">
                <a:solidFill>
                  <a:schemeClr val="accent2">
                    <a:lumMod val="75000"/>
                  </a:schemeClr>
                </a:solidFill>
              </a:rPr>
              <a:t> ντε λα </a:t>
            </a:r>
            <a:r>
              <a:rPr lang="el-GR" sz="2200" dirty="0" err="1" smtClean="0">
                <a:solidFill>
                  <a:schemeClr val="accent2">
                    <a:lumMod val="75000"/>
                  </a:schemeClr>
                </a:solidFill>
              </a:rPr>
              <a:t>Σασσαίν</a:t>
            </a:r>
            <a:r>
              <a:rPr lang="el-GR" sz="2200" dirty="0" smtClean="0">
                <a:solidFill>
                  <a:schemeClr val="accent2">
                    <a:lumMod val="75000"/>
                  </a:schemeClr>
                </a:solidFill>
              </a:rPr>
              <a:t>. </a:t>
            </a:r>
            <a:r>
              <a:rPr lang="el-GR" sz="2200" dirty="0" err="1" smtClean="0">
                <a:solidFill>
                  <a:schemeClr val="accent2">
                    <a:lumMod val="75000"/>
                  </a:schemeClr>
                </a:solidFill>
              </a:rPr>
              <a:t>To</a:t>
            </a:r>
            <a:r>
              <a:rPr lang="el-GR" sz="2200" dirty="0" smtClean="0">
                <a:solidFill>
                  <a:schemeClr val="accent2">
                    <a:lumMod val="75000"/>
                  </a:schemeClr>
                </a:solidFill>
              </a:rPr>
              <a:t> 1571, απογοητευμένος από τις κοινωνικές και κυρίως τις θρησκευτικές</a:t>
            </a:r>
            <a:endParaRPr lang="el-GR" sz="2200" dirty="0">
              <a:solidFill>
                <a:schemeClr val="accent2">
                  <a:lumMod val="75000"/>
                </a:schemeClr>
              </a:solidFill>
            </a:endParaRPr>
          </a:p>
        </p:txBody>
      </p:sp>
      <p:sp>
        <p:nvSpPr>
          <p:cNvPr id="5" name="TextBox 4"/>
          <p:cNvSpPr txBox="1"/>
          <p:nvPr/>
        </p:nvSpPr>
        <p:spPr>
          <a:xfrm>
            <a:off x="179512" y="3717031"/>
            <a:ext cx="8712968" cy="2123658"/>
          </a:xfrm>
          <a:prstGeom prst="rect">
            <a:avLst/>
          </a:prstGeom>
          <a:noFill/>
        </p:spPr>
        <p:txBody>
          <a:bodyPr wrap="square" rtlCol="0">
            <a:spAutoFit/>
          </a:bodyPr>
          <a:lstStyle/>
          <a:p>
            <a:r>
              <a:rPr lang="el-GR" sz="2200" dirty="0" smtClean="0">
                <a:solidFill>
                  <a:schemeClr val="accent2">
                    <a:lumMod val="75000"/>
                  </a:schemeClr>
                </a:solidFill>
              </a:rPr>
              <a:t>εντάσεις και διαμάχες στη Γαλλία της εποχής του αποσύρθηκε στο </a:t>
            </a:r>
            <a:r>
              <a:rPr lang="el-GR" sz="2200" dirty="0" err="1" smtClean="0">
                <a:solidFill>
                  <a:schemeClr val="accent2">
                    <a:lumMod val="75000"/>
                  </a:schemeClr>
                </a:solidFill>
              </a:rPr>
              <a:t>Σατώ</a:t>
            </a:r>
            <a:r>
              <a:rPr lang="el-GR" sz="2200" dirty="0" smtClean="0">
                <a:solidFill>
                  <a:schemeClr val="accent2">
                    <a:lumMod val="75000"/>
                  </a:schemeClr>
                </a:solidFill>
              </a:rPr>
              <a:t> ντε </a:t>
            </a:r>
            <a:r>
              <a:rPr lang="el-GR" sz="2200" dirty="0" err="1" smtClean="0">
                <a:solidFill>
                  <a:schemeClr val="accent2">
                    <a:lumMod val="75000"/>
                  </a:schemeClr>
                </a:solidFill>
              </a:rPr>
              <a:t>Μονταίν</a:t>
            </a:r>
            <a:r>
              <a:rPr lang="el-GR" sz="2200" dirty="0" smtClean="0">
                <a:solidFill>
                  <a:schemeClr val="accent2">
                    <a:lumMod val="75000"/>
                  </a:schemeClr>
                </a:solidFill>
              </a:rPr>
              <a:t> για να αφιερωθεί στη μελέτη και την ενατένιση.</a:t>
            </a:r>
          </a:p>
          <a:p>
            <a:r>
              <a:rPr lang="el-GR" sz="2200" dirty="0" smtClean="0">
                <a:solidFill>
                  <a:schemeClr val="accent2">
                    <a:lumMod val="75000"/>
                  </a:schemeClr>
                </a:solidFill>
              </a:rPr>
              <a:t>  Το 1580 εξέδωσε τους δύο πρώτους τόμους των Δοκιμίων </a:t>
            </a:r>
            <a:r>
              <a:rPr lang="el-GR" sz="2200" dirty="0" err="1" smtClean="0">
                <a:solidFill>
                  <a:schemeClr val="accent2">
                    <a:lumMod val="75000"/>
                  </a:schemeClr>
                </a:solidFill>
              </a:rPr>
              <a:t>του.Το</a:t>
            </a:r>
            <a:r>
              <a:rPr lang="el-GR" sz="2200" dirty="0" smtClean="0">
                <a:solidFill>
                  <a:schemeClr val="accent2">
                    <a:lumMod val="75000"/>
                  </a:schemeClr>
                </a:solidFill>
              </a:rPr>
              <a:t> 1588 δημοσιεύθηκε η πλήρης έκδοση των δοκιμίων με την προσθήκη ενός τρίτου τόμου.</a:t>
            </a:r>
          </a:p>
          <a:p>
            <a:r>
              <a:rPr lang="el-GR" sz="2200" dirty="0" smtClean="0">
                <a:solidFill>
                  <a:schemeClr val="accent2">
                    <a:lumMod val="75000"/>
                  </a:schemeClr>
                </a:solidFill>
              </a:rPr>
              <a:t> </a:t>
            </a:r>
            <a:endParaRPr lang="el-GR" sz="2200" dirty="0">
              <a:solidFill>
                <a:schemeClr val="accent2">
                  <a:lumMod val="75000"/>
                </a:schemeClr>
              </a:solidFill>
            </a:endParaRPr>
          </a:p>
        </p:txBody>
      </p:sp>
    </p:spTree>
    <p:extLst>
      <p:ext uri="{BB962C8B-B14F-4D97-AF65-F5344CB8AC3E}">
        <p14:creationId xmlns:p14="http://schemas.microsoft.com/office/powerpoint/2010/main" xmlns="" val="201617640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0528" y="-16203"/>
            <a:ext cx="10081120" cy="6919145"/>
          </a:xfrm>
          <a:prstGeom prst="rect">
            <a:avLst/>
          </a:prstGeom>
        </p:spPr>
      </p:pic>
      <p:sp>
        <p:nvSpPr>
          <p:cNvPr id="5" name="TextBox 4"/>
          <p:cNvSpPr txBox="1"/>
          <p:nvPr/>
        </p:nvSpPr>
        <p:spPr>
          <a:xfrm>
            <a:off x="251520" y="235031"/>
            <a:ext cx="6264696" cy="4524315"/>
          </a:xfrm>
          <a:prstGeom prst="rect">
            <a:avLst/>
          </a:prstGeom>
          <a:noFill/>
        </p:spPr>
        <p:txBody>
          <a:bodyPr wrap="square" rtlCol="0">
            <a:spAutoFit/>
          </a:bodyPr>
          <a:lstStyle/>
          <a:p>
            <a:r>
              <a:rPr lang="el-GR" sz="2400" dirty="0" smtClean="0">
                <a:solidFill>
                  <a:schemeClr val="bg1"/>
                </a:solidFill>
                <a:latin typeface="Calibri Light" pitchFamily="34" charset="0"/>
              </a:rPr>
              <a:t>Η Αναγέννηση ως πολιτιστικό κίνημα άσκησε έντονη επίδραση στην πνευματική ζωή της Ευρώπης κατά την πρώιμη Σύγχρονη Εποχή. Με εφαλτήριο την Ιταλία, και έχοντας εξαπλωθεί στο σύνολο της ηπείρου μέχρι το 16ο αιώνα, άφησε το σημάδι της στη λογοτεχνία, τη φιλοσοφία, την τέχνη, την πολιτική, την επιστήμη, τη θρησκεία, και σε άλλες πτυχές της πνευματικής αναζήτησης. Οι λόγιοι της εποχής επιστράτευσαν την ουμανιστική μέθοδο μελέτης, επιδιώκοντας παράλληλα το ρεαλισμό και το συναίσθημα στην τέχνη.</a:t>
            </a:r>
            <a:endParaRPr lang="el-GR" sz="2400" dirty="0">
              <a:solidFill>
                <a:schemeClr val="bg1"/>
              </a:solidFill>
              <a:latin typeface="Calibri Light" pitchFamily="34" charset="0"/>
            </a:endParaRPr>
          </a:p>
        </p:txBody>
      </p:sp>
      <p:pic>
        <p:nvPicPr>
          <p:cNvPr id="9" name="Εικόνα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60232" y="2852934"/>
            <a:ext cx="2808312" cy="3812823"/>
          </a:xfrm>
          <a:prstGeom prst="rect">
            <a:avLst/>
          </a:prstGeom>
        </p:spPr>
      </p:pic>
    </p:spTree>
    <p:extLst>
      <p:ext uri="{BB962C8B-B14F-4D97-AF65-F5344CB8AC3E}">
        <p14:creationId xmlns:p14="http://schemas.microsoft.com/office/powerpoint/2010/main" xmlns="" val="2453559043"/>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1545"/>
            <a:ext cx="9144000" cy="9144000"/>
          </a:xfrm>
          <a:prstGeom prst="rect">
            <a:avLst/>
          </a:prstGeom>
        </p:spPr>
      </p:pic>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1600" y="2519702"/>
            <a:ext cx="7416824" cy="4101728"/>
          </a:xfrm>
          <a:prstGeom prst="rect">
            <a:avLst/>
          </a:prstGeom>
        </p:spPr>
      </p:pic>
      <p:sp>
        <p:nvSpPr>
          <p:cNvPr id="5" name="TextBox 4"/>
          <p:cNvSpPr txBox="1"/>
          <p:nvPr/>
        </p:nvSpPr>
        <p:spPr>
          <a:xfrm>
            <a:off x="1115616" y="332656"/>
            <a:ext cx="7128792" cy="1446550"/>
          </a:xfrm>
          <a:prstGeom prst="rect">
            <a:avLst/>
          </a:prstGeom>
          <a:noFill/>
        </p:spPr>
        <p:txBody>
          <a:bodyPr wrap="square" rtlCol="0">
            <a:spAutoFit/>
          </a:bodyPr>
          <a:lstStyle/>
          <a:p>
            <a:r>
              <a:rPr lang="el-GR" sz="4400" dirty="0" smtClean="0">
                <a:solidFill>
                  <a:schemeClr val="tx1">
                    <a:lumMod val="65000"/>
                    <a:lumOff val="35000"/>
                  </a:schemeClr>
                </a:solidFill>
                <a:latin typeface="Century Schoolbook" pitchFamily="18" charset="0"/>
              </a:rPr>
              <a:t>Μιγκέλ ντε Θερβάντες </a:t>
            </a:r>
            <a:r>
              <a:rPr lang="el-GR" sz="4400" dirty="0" err="1" smtClean="0">
                <a:solidFill>
                  <a:schemeClr val="tx1">
                    <a:lumMod val="65000"/>
                    <a:lumOff val="35000"/>
                  </a:schemeClr>
                </a:solidFill>
                <a:latin typeface="Century Schoolbook" pitchFamily="18" charset="0"/>
              </a:rPr>
              <a:t>Σααβέδρα</a:t>
            </a:r>
            <a:r>
              <a:rPr lang="el-GR" sz="4400" dirty="0" smtClean="0">
                <a:solidFill>
                  <a:schemeClr val="tx1">
                    <a:lumMod val="65000"/>
                    <a:lumOff val="35000"/>
                  </a:schemeClr>
                </a:solidFill>
                <a:latin typeface="Century Schoolbook" pitchFamily="18" charset="0"/>
              </a:rPr>
              <a:t> </a:t>
            </a:r>
            <a:endParaRPr lang="el-GR" sz="4400" dirty="0">
              <a:solidFill>
                <a:schemeClr val="tx1">
                  <a:lumMod val="65000"/>
                  <a:lumOff val="35000"/>
                </a:schemeClr>
              </a:solidFill>
              <a:latin typeface="Century Schoolbook" pitchFamily="18" charset="0"/>
            </a:endParaRPr>
          </a:p>
        </p:txBody>
      </p:sp>
    </p:spTree>
    <p:extLst>
      <p:ext uri="{BB962C8B-B14F-4D97-AF65-F5344CB8AC3E}">
        <p14:creationId xmlns:p14="http://schemas.microsoft.com/office/powerpoint/2010/main" xmlns="" val="256513490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9144000"/>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238975"/>
            <a:ext cx="3327441" cy="4365104"/>
          </a:xfrm>
          <a:prstGeom prst="rect">
            <a:avLst/>
          </a:prstGeom>
        </p:spPr>
      </p:pic>
      <p:sp>
        <p:nvSpPr>
          <p:cNvPr id="4" name="TextBox 3"/>
          <p:cNvSpPr txBox="1"/>
          <p:nvPr/>
        </p:nvSpPr>
        <p:spPr>
          <a:xfrm>
            <a:off x="3890392" y="255712"/>
            <a:ext cx="4824536" cy="4401205"/>
          </a:xfrm>
          <a:prstGeom prst="rect">
            <a:avLst/>
          </a:prstGeom>
          <a:noFill/>
        </p:spPr>
        <p:txBody>
          <a:bodyPr wrap="square" rtlCol="0">
            <a:spAutoFit/>
          </a:bodyPr>
          <a:lstStyle/>
          <a:p>
            <a:r>
              <a:rPr lang="el-GR" sz="2000" dirty="0" smtClean="0">
                <a:solidFill>
                  <a:schemeClr val="tx1">
                    <a:lumMod val="95000"/>
                    <a:lumOff val="5000"/>
                  </a:schemeClr>
                </a:solidFill>
              </a:rPr>
              <a:t>Ο Μιγκέλ ντε Θερβάντες </a:t>
            </a:r>
            <a:r>
              <a:rPr lang="el-GR" sz="2000" dirty="0" err="1" smtClean="0">
                <a:solidFill>
                  <a:schemeClr val="tx1">
                    <a:lumMod val="95000"/>
                    <a:lumOff val="5000"/>
                  </a:schemeClr>
                </a:solidFill>
              </a:rPr>
              <a:t>Σααβέδρα</a:t>
            </a:r>
            <a:r>
              <a:rPr lang="el-GR" sz="2000" dirty="0" smtClean="0">
                <a:solidFill>
                  <a:schemeClr val="tx1">
                    <a:lumMod val="95000"/>
                    <a:lumOff val="5000"/>
                  </a:schemeClr>
                </a:solidFill>
              </a:rPr>
              <a:t> ήταν Ισπανός λογοτέχνης, ποιητής και θεατρικός συγγραφέας. Το έργο του ανήκει χρονικά στη «χρυσή εποχή» της Ισπανίας, κατά την οποία παρατηρήθηκε μία εξαιρετική άνθηση στις τέχνες, ενώ ο ίδιος αποτελεί έναν από τους μείζονες λογοτέχνες παγκοσμίως. Το διασημότερο μυθιστόρημά του, ο Δον Κιχώτης, συγκαταλέγεται στα κλασικά έργα της παγκόσμιας λογοτεχνίας, μεταφρασμένο σε περισσότερες από εξήντα γλώσσες και έχοντας υποβληθεί σε συστηματική ανάλυση και κριτικό σχολιασμό από το 18ο αιώνα. </a:t>
            </a:r>
            <a:endParaRPr lang="el-GR" sz="2000" dirty="0">
              <a:solidFill>
                <a:schemeClr val="tx1">
                  <a:lumMod val="95000"/>
                  <a:lumOff val="5000"/>
                </a:schemeClr>
              </a:solidFill>
            </a:endParaRPr>
          </a:p>
        </p:txBody>
      </p:sp>
      <p:sp>
        <p:nvSpPr>
          <p:cNvPr id="5" name="TextBox 4"/>
          <p:cNvSpPr txBox="1"/>
          <p:nvPr/>
        </p:nvSpPr>
        <p:spPr>
          <a:xfrm>
            <a:off x="395536" y="4591882"/>
            <a:ext cx="8208912" cy="1323439"/>
          </a:xfrm>
          <a:prstGeom prst="rect">
            <a:avLst/>
          </a:prstGeom>
          <a:noFill/>
        </p:spPr>
        <p:txBody>
          <a:bodyPr wrap="square" rtlCol="0">
            <a:spAutoFit/>
          </a:bodyPr>
          <a:lstStyle/>
          <a:p>
            <a:r>
              <a:rPr lang="el-GR" sz="2000" dirty="0" smtClean="0"/>
              <a:t>  Ο Θερβάντες γεννήθηκε στο Αλκαλά ντε </a:t>
            </a:r>
            <a:r>
              <a:rPr lang="el-GR" sz="2000" dirty="0" err="1" smtClean="0"/>
              <a:t>Ενάρες</a:t>
            </a:r>
            <a:r>
              <a:rPr lang="el-GR" sz="2000" dirty="0" smtClean="0"/>
              <a:t>, </a:t>
            </a:r>
            <a:r>
              <a:rPr lang="el-GR" sz="2000" dirty="0" smtClean="0"/>
              <a:t>τέταρτος από τα συνολικά επτά παιδιά της οικογένειάς του. Τα νεανικά του χρόνια, για τα οποία διαθέτουμε ελάχιστες πληροφορίες, χαρακτηρίστηκαν από τις πολυάριθμες μετακινήσεις της οικογένειας σε διαφορετικές ισπανικές πόλεις</a:t>
            </a:r>
            <a:r>
              <a:rPr lang="el-GR" dirty="0" smtClean="0"/>
              <a:t>. </a:t>
            </a:r>
            <a:endParaRPr lang="el-GR" dirty="0"/>
          </a:p>
        </p:txBody>
      </p:sp>
    </p:spTree>
    <p:extLst>
      <p:ext uri="{BB962C8B-B14F-4D97-AF65-F5344CB8AC3E}">
        <p14:creationId xmlns:p14="http://schemas.microsoft.com/office/powerpoint/2010/main" xmlns="" val="393609660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98" y="-2540"/>
            <a:ext cx="9157498" cy="9157498"/>
          </a:xfrm>
          <a:prstGeom prst="rect">
            <a:avLst/>
          </a:prstGeom>
        </p:spPr>
      </p:pic>
      <p:pic>
        <p:nvPicPr>
          <p:cNvPr id="2" name="Εικόνα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520" y="116632"/>
            <a:ext cx="3384376" cy="4336908"/>
          </a:xfrm>
          <a:prstGeom prst="rect">
            <a:avLst/>
          </a:prstGeom>
        </p:spPr>
      </p:pic>
      <p:sp>
        <p:nvSpPr>
          <p:cNvPr id="4" name="TextBox 3"/>
          <p:cNvSpPr txBox="1"/>
          <p:nvPr/>
        </p:nvSpPr>
        <p:spPr>
          <a:xfrm>
            <a:off x="3779912" y="161991"/>
            <a:ext cx="4752528" cy="4524315"/>
          </a:xfrm>
          <a:prstGeom prst="rect">
            <a:avLst/>
          </a:prstGeom>
          <a:noFill/>
        </p:spPr>
        <p:txBody>
          <a:bodyPr wrap="square" rtlCol="0">
            <a:spAutoFit/>
          </a:bodyPr>
          <a:lstStyle/>
          <a:p>
            <a:r>
              <a:rPr lang="el-GR" sz="2400" dirty="0" smtClean="0"/>
              <a:t>Τα παλαιότερα λογοτεχνικά έργα του χρονολογούνται το 1568, ενώ το πρώτο μυθιστόρημα του, Γαλάτεια, εκδόθηκε το 1585. Από το 1570, και για αρκετά χρόνια, πρόσφερε τις υπηρεσίες του ως επαγγελματίας στρατιώτης, λαμβάνοντας μέρος στη Ναυμαχία της Ναυπάκτου ως υπαξιωματικός του πολεμικού πλοίου </a:t>
            </a:r>
            <a:r>
              <a:rPr lang="el-GR" sz="2400" dirty="0" err="1" smtClean="0"/>
              <a:t>Μαρκέσα</a:t>
            </a:r>
            <a:r>
              <a:rPr lang="el-GR" sz="2400" dirty="0" smtClean="0"/>
              <a:t>  καθώς και στην εκστρατεία της Τύνιδας. Κατά την επιστροφή του στην Ισπανία, </a:t>
            </a:r>
            <a:endParaRPr lang="el-GR" dirty="0"/>
          </a:p>
        </p:txBody>
      </p:sp>
      <p:sp>
        <p:nvSpPr>
          <p:cNvPr id="5" name="TextBox 4"/>
          <p:cNvSpPr txBox="1"/>
          <p:nvPr/>
        </p:nvSpPr>
        <p:spPr>
          <a:xfrm>
            <a:off x="265909" y="4576209"/>
            <a:ext cx="8280920" cy="1938992"/>
          </a:xfrm>
          <a:prstGeom prst="rect">
            <a:avLst/>
          </a:prstGeom>
          <a:noFill/>
        </p:spPr>
        <p:txBody>
          <a:bodyPr wrap="square" rtlCol="0">
            <a:spAutoFit/>
          </a:bodyPr>
          <a:lstStyle/>
          <a:p>
            <a:r>
              <a:rPr lang="el-GR" sz="2400" dirty="0" smtClean="0"/>
              <a:t>εργάστηκε στην Αυλή του Φιλίππου Β' ως φοροεισπράκτορας, ενώ λίγα χρόνια αργότερα εκδόθηκε ο πρώτος τόμος του Δον Κιχώτη (1605), έργο που τον καθιέρωσε στο λογοτεχνικό κόσμο. Το 1607 εγκαταστάθηκε στη Μαδρίτη και έζησε μέχρι το τέλος της ζωής του.</a:t>
            </a:r>
            <a:endParaRPr lang="el-GR" sz="2400" dirty="0"/>
          </a:p>
        </p:txBody>
      </p:sp>
    </p:spTree>
    <p:extLst>
      <p:ext uri="{BB962C8B-B14F-4D97-AF65-F5344CB8AC3E}">
        <p14:creationId xmlns:p14="http://schemas.microsoft.com/office/powerpoint/2010/main" xmlns="" val="170375399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9144000"/>
          </a:xfrm>
          <a:prstGeom prst="rect">
            <a:avLst/>
          </a:prstGeom>
        </p:spPr>
      </p:pic>
      <p:sp>
        <p:nvSpPr>
          <p:cNvPr id="3" name="TextBox 2"/>
          <p:cNvSpPr txBox="1"/>
          <p:nvPr/>
        </p:nvSpPr>
        <p:spPr>
          <a:xfrm>
            <a:off x="323528" y="332656"/>
            <a:ext cx="8496944" cy="830997"/>
          </a:xfrm>
          <a:prstGeom prst="rect">
            <a:avLst/>
          </a:prstGeom>
          <a:noFill/>
        </p:spPr>
        <p:txBody>
          <a:bodyPr wrap="square" rtlCol="0">
            <a:spAutoFit/>
          </a:bodyPr>
          <a:lstStyle/>
          <a:p>
            <a:r>
              <a:rPr lang="el-GR" sz="4800" dirty="0" smtClean="0">
                <a:latin typeface="Century Schoolbook" pitchFamily="18" charset="0"/>
              </a:rPr>
              <a:t>   </a:t>
            </a:r>
            <a:r>
              <a:rPr lang="el-GR" sz="4800" dirty="0" smtClean="0">
                <a:solidFill>
                  <a:schemeClr val="tx1">
                    <a:lumMod val="50000"/>
                    <a:lumOff val="50000"/>
                  </a:schemeClr>
                </a:solidFill>
                <a:latin typeface="Century Schoolbook" pitchFamily="18" charset="0"/>
              </a:rPr>
              <a:t>ΕΡΓΑ ΤΟΥ ΘΕΡΒΑΝΤΕΣ</a:t>
            </a:r>
            <a:endParaRPr lang="el-GR" sz="4800" dirty="0">
              <a:solidFill>
                <a:schemeClr val="tx1">
                  <a:lumMod val="50000"/>
                  <a:lumOff val="50000"/>
                </a:schemeClr>
              </a:solidFill>
              <a:latin typeface="Century Schoolbook" pitchFamily="18" charset="0"/>
            </a:endParaRPr>
          </a:p>
        </p:txBody>
      </p:sp>
      <p:sp>
        <p:nvSpPr>
          <p:cNvPr id="4" name="TextBox 3"/>
          <p:cNvSpPr txBox="1"/>
          <p:nvPr/>
        </p:nvSpPr>
        <p:spPr>
          <a:xfrm>
            <a:off x="467544" y="1302466"/>
            <a:ext cx="8064896" cy="3816429"/>
          </a:xfrm>
          <a:prstGeom prst="rect">
            <a:avLst/>
          </a:prstGeom>
          <a:noFill/>
        </p:spPr>
        <p:txBody>
          <a:bodyPr wrap="square" rtlCol="0">
            <a:spAutoFit/>
          </a:bodyPr>
          <a:lstStyle/>
          <a:p>
            <a:pPr marL="285750" indent="-285750">
              <a:buFont typeface="Arial" pitchFamily="34" charset="0"/>
              <a:buChar char="•"/>
            </a:pPr>
            <a:r>
              <a:rPr lang="en-US" sz="2200" dirty="0" smtClean="0">
                <a:solidFill>
                  <a:schemeClr val="tx1">
                    <a:lumMod val="50000"/>
                    <a:lumOff val="50000"/>
                  </a:schemeClr>
                </a:solidFill>
              </a:rPr>
              <a:t>El </a:t>
            </a:r>
            <a:r>
              <a:rPr lang="en-US" sz="2200" dirty="0" err="1" smtClean="0">
                <a:solidFill>
                  <a:schemeClr val="tx1">
                    <a:lumMod val="50000"/>
                    <a:lumOff val="50000"/>
                  </a:schemeClr>
                </a:solidFill>
              </a:rPr>
              <a:t>cerco</a:t>
            </a:r>
            <a:r>
              <a:rPr lang="en-US" sz="2200" dirty="0" smtClean="0">
                <a:solidFill>
                  <a:schemeClr val="tx1">
                    <a:lumMod val="50000"/>
                    <a:lumOff val="50000"/>
                  </a:schemeClr>
                </a:solidFill>
              </a:rPr>
              <a:t> de </a:t>
            </a:r>
            <a:r>
              <a:rPr lang="en-US" sz="2200" dirty="0" err="1" smtClean="0">
                <a:solidFill>
                  <a:schemeClr val="tx1">
                    <a:lumMod val="50000"/>
                    <a:lumOff val="50000"/>
                  </a:schemeClr>
                </a:solidFill>
              </a:rPr>
              <a:t>Numancia</a:t>
            </a:r>
            <a:r>
              <a:rPr lang="en-US" sz="2200" dirty="0" smtClean="0">
                <a:solidFill>
                  <a:schemeClr val="tx1">
                    <a:lumMod val="50000"/>
                    <a:lumOff val="50000"/>
                  </a:schemeClr>
                </a:solidFill>
              </a:rPr>
              <a:t> /</a:t>
            </a:r>
            <a:r>
              <a:rPr lang="el-GR" sz="2200" dirty="0" smtClean="0">
                <a:solidFill>
                  <a:schemeClr val="tx1">
                    <a:lumMod val="50000"/>
                    <a:lumOff val="50000"/>
                  </a:schemeClr>
                </a:solidFill>
              </a:rPr>
              <a:t>Η πολιορκία της </a:t>
            </a:r>
            <a:r>
              <a:rPr lang="el-GR" sz="2200" dirty="0" err="1" smtClean="0">
                <a:solidFill>
                  <a:schemeClr val="tx1">
                    <a:lumMod val="50000"/>
                    <a:lumOff val="50000"/>
                  </a:schemeClr>
                </a:solidFill>
              </a:rPr>
              <a:t>Νουμαντίας</a:t>
            </a:r>
            <a:endParaRPr lang="el-GR" sz="2200" dirty="0" smtClean="0">
              <a:solidFill>
                <a:schemeClr val="tx1">
                  <a:lumMod val="50000"/>
                  <a:lumOff val="50000"/>
                </a:schemeClr>
              </a:solidFill>
            </a:endParaRPr>
          </a:p>
          <a:p>
            <a:pPr marL="285750" indent="-285750">
              <a:buFont typeface="Arial" pitchFamily="34" charset="0"/>
              <a:buChar char="•"/>
            </a:pPr>
            <a:r>
              <a:rPr lang="en-US" sz="2200" dirty="0" smtClean="0">
                <a:solidFill>
                  <a:schemeClr val="tx1">
                    <a:lumMod val="50000"/>
                    <a:lumOff val="50000"/>
                  </a:schemeClr>
                </a:solidFill>
              </a:rPr>
              <a:t>La Galatea /</a:t>
            </a:r>
            <a:r>
              <a:rPr lang="el-GR" sz="2200" dirty="0" smtClean="0">
                <a:solidFill>
                  <a:schemeClr val="tx1">
                    <a:lumMod val="50000"/>
                    <a:lumOff val="50000"/>
                  </a:schemeClr>
                </a:solidFill>
              </a:rPr>
              <a:t>Γαλάτεια</a:t>
            </a:r>
          </a:p>
          <a:p>
            <a:pPr marL="285750" indent="-285750">
              <a:buFont typeface="Arial" pitchFamily="34" charset="0"/>
              <a:buChar char="•"/>
            </a:pPr>
            <a:r>
              <a:rPr lang="en-US" sz="2200" dirty="0" smtClean="0">
                <a:solidFill>
                  <a:schemeClr val="tx1">
                    <a:lumMod val="50000"/>
                    <a:lumOff val="50000"/>
                  </a:schemeClr>
                </a:solidFill>
              </a:rPr>
              <a:t>El </a:t>
            </a:r>
            <a:r>
              <a:rPr lang="en-US" sz="2200" dirty="0" err="1" smtClean="0">
                <a:solidFill>
                  <a:schemeClr val="tx1">
                    <a:lumMod val="50000"/>
                    <a:lumOff val="50000"/>
                  </a:schemeClr>
                </a:solidFill>
              </a:rPr>
              <a:t>ingenioso</a:t>
            </a:r>
            <a:r>
              <a:rPr lang="en-US" sz="2200" dirty="0" smtClean="0">
                <a:solidFill>
                  <a:schemeClr val="tx1">
                    <a:lumMod val="50000"/>
                    <a:lumOff val="50000"/>
                  </a:schemeClr>
                </a:solidFill>
              </a:rPr>
              <a:t> hidalgo </a:t>
            </a:r>
            <a:endParaRPr lang="el-GR" sz="2200" dirty="0" smtClean="0">
              <a:solidFill>
                <a:schemeClr val="tx1">
                  <a:lumMod val="50000"/>
                  <a:lumOff val="50000"/>
                </a:schemeClr>
              </a:solidFill>
            </a:endParaRPr>
          </a:p>
          <a:p>
            <a:pPr marL="285750" indent="-285750">
              <a:buFont typeface="Arial" pitchFamily="34" charset="0"/>
              <a:buChar char="•"/>
            </a:pPr>
            <a:r>
              <a:rPr lang="en-US" sz="2200" dirty="0" smtClean="0">
                <a:solidFill>
                  <a:schemeClr val="tx1">
                    <a:lumMod val="50000"/>
                    <a:lumOff val="50000"/>
                  </a:schemeClr>
                </a:solidFill>
              </a:rPr>
              <a:t>Don </a:t>
            </a:r>
            <a:r>
              <a:rPr lang="en-US" sz="2200" dirty="0" err="1" smtClean="0">
                <a:solidFill>
                  <a:schemeClr val="tx1">
                    <a:lumMod val="50000"/>
                    <a:lumOff val="50000"/>
                  </a:schemeClr>
                </a:solidFill>
              </a:rPr>
              <a:t>Quijote</a:t>
            </a:r>
            <a:r>
              <a:rPr lang="en-US" sz="2200" dirty="0" smtClean="0">
                <a:solidFill>
                  <a:schemeClr val="tx1">
                    <a:lumMod val="50000"/>
                    <a:lumOff val="50000"/>
                  </a:schemeClr>
                </a:solidFill>
              </a:rPr>
              <a:t> de la Mancha /</a:t>
            </a:r>
            <a:r>
              <a:rPr lang="el-GR" sz="2200" dirty="0" smtClean="0">
                <a:solidFill>
                  <a:schemeClr val="tx1">
                    <a:lumMod val="50000"/>
                    <a:lumOff val="50000"/>
                  </a:schemeClr>
                </a:solidFill>
              </a:rPr>
              <a:t>Ο μεγαλοφάνταστος ιδαλγός Δον Κιχώτης ντε λα Μάντσα</a:t>
            </a:r>
          </a:p>
          <a:p>
            <a:pPr marL="285750" indent="-285750">
              <a:buFont typeface="Arial" pitchFamily="34" charset="0"/>
              <a:buChar char="•"/>
            </a:pPr>
            <a:r>
              <a:rPr lang="en-US" sz="2200" dirty="0" err="1" smtClean="0">
                <a:solidFill>
                  <a:schemeClr val="tx1">
                    <a:lumMod val="50000"/>
                    <a:lumOff val="50000"/>
                  </a:schemeClr>
                </a:solidFill>
              </a:rPr>
              <a:t>Novelas</a:t>
            </a:r>
            <a:r>
              <a:rPr lang="en-US" sz="2200" dirty="0" smtClean="0">
                <a:solidFill>
                  <a:schemeClr val="tx1">
                    <a:lumMod val="50000"/>
                    <a:lumOff val="50000"/>
                  </a:schemeClr>
                </a:solidFill>
              </a:rPr>
              <a:t> </a:t>
            </a:r>
            <a:r>
              <a:rPr lang="en-US" sz="2200" dirty="0" err="1" smtClean="0">
                <a:solidFill>
                  <a:schemeClr val="tx1">
                    <a:lumMod val="50000"/>
                    <a:lumOff val="50000"/>
                  </a:schemeClr>
                </a:solidFill>
              </a:rPr>
              <a:t>exemplares</a:t>
            </a:r>
            <a:r>
              <a:rPr lang="en-US" sz="2200" dirty="0" smtClean="0">
                <a:solidFill>
                  <a:schemeClr val="tx1">
                    <a:lumMod val="50000"/>
                    <a:lumOff val="50000"/>
                  </a:schemeClr>
                </a:solidFill>
              </a:rPr>
              <a:t> /</a:t>
            </a:r>
            <a:r>
              <a:rPr lang="el-GR" sz="2200" dirty="0" smtClean="0">
                <a:solidFill>
                  <a:schemeClr val="tx1">
                    <a:lumMod val="50000"/>
                    <a:lumOff val="50000"/>
                  </a:schemeClr>
                </a:solidFill>
              </a:rPr>
              <a:t>Υποδειγματικές νουβέλες</a:t>
            </a:r>
          </a:p>
          <a:p>
            <a:pPr marL="285750" indent="-285750">
              <a:buFont typeface="Arial" pitchFamily="34" charset="0"/>
              <a:buChar char="•"/>
            </a:pPr>
            <a:r>
              <a:rPr lang="en-US" sz="2200" dirty="0" err="1" smtClean="0">
                <a:solidFill>
                  <a:schemeClr val="tx1">
                    <a:lumMod val="50000"/>
                    <a:lumOff val="50000"/>
                  </a:schemeClr>
                </a:solidFill>
              </a:rPr>
              <a:t>Viage</a:t>
            </a:r>
            <a:r>
              <a:rPr lang="en-US" sz="2200" dirty="0" smtClean="0">
                <a:solidFill>
                  <a:schemeClr val="tx1">
                    <a:lumMod val="50000"/>
                    <a:lumOff val="50000"/>
                  </a:schemeClr>
                </a:solidFill>
              </a:rPr>
              <a:t> del </a:t>
            </a:r>
            <a:r>
              <a:rPr lang="en-US" sz="2200" dirty="0" err="1" smtClean="0">
                <a:solidFill>
                  <a:schemeClr val="tx1">
                    <a:lumMod val="50000"/>
                    <a:lumOff val="50000"/>
                  </a:schemeClr>
                </a:solidFill>
              </a:rPr>
              <a:t>Parnaso</a:t>
            </a:r>
            <a:r>
              <a:rPr lang="en-US" sz="2200" dirty="0" smtClean="0">
                <a:solidFill>
                  <a:schemeClr val="tx1">
                    <a:lumMod val="50000"/>
                    <a:lumOff val="50000"/>
                  </a:schemeClr>
                </a:solidFill>
              </a:rPr>
              <a:t> /</a:t>
            </a:r>
            <a:r>
              <a:rPr lang="el-GR" sz="2200" dirty="0" smtClean="0">
                <a:solidFill>
                  <a:schemeClr val="tx1">
                    <a:lumMod val="50000"/>
                    <a:lumOff val="50000"/>
                  </a:schemeClr>
                </a:solidFill>
              </a:rPr>
              <a:t>Ταξίδι στον Παρνασσό</a:t>
            </a:r>
          </a:p>
          <a:p>
            <a:pPr marL="285750" indent="-285750">
              <a:buFont typeface="Arial" pitchFamily="34" charset="0"/>
              <a:buChar char="•"/>
            </a:pPr>
            <a:r>
              <a:rPr lang="en-US" sz="2200" dirty="0" err="1" smtClean="0">
                <a:solidFill>
                  <a:schemeClr val="tx1">
                    <a:lumMod val="50000"/>
                    <a:lumOff val="50000"/>
                  </a:schemeClr>
                </a:solidFill>
              </a:rPr>
              <a:t>Ocho</a:t>
            </a:r>
            <a:r>
              <a:rPr lang="en-US" sz="2200" dirty="0" smtClean="0">
                <a:solidFill>
                  <a:schemeClr val="tx1">
                    <a:lumMod val="50000"/>
                    <a:lumOff val="50000"/>
                  </a:schemeClr>
                </a:solidFill>
              </a:rPr>
              <a:t> </a:t>
            </a:r>
            <a:r>
              <a:rPr lang="en-US" sz="2200" dirty="0" err="1" smtClean="0">
                <a:solidFill>
                  <a:schemeClr val="tx1">
                    <a:lumMod val="50000"/>
                    <a:lumOff val="50000"/>
                  </a:schemeClr>
                </a:solidFill>
              </a:rPr>
              <a:t>comedias</a:t>
            </a:r>
            <a:endParaRPr lang="el-GR" sz="2200" dirty="0" smtClean="0">
              <a:solidFill>
                <a:schemeClr val="tx1">
                  <a:lumMod val="50000"/>
                  <a:lumOff val="50000"/>
                </a:schemeClr>
              </a:solidFill>
            </a:endParaRPr>
          </a:p>
          <a:p>
            <a:pPr marL="285750" indent="-285750">
              <a:buFont typeface="Arial" pitchFamily="34" charset="0"/>
              <a:buChar char="•"/>
            </a:pPr>
            <a:r>
              <a:rPr lang="en-US" sz="2200" dirty="0" smtClean="0">
                <a:solidFill>
                  <a:schemeClr val="tx1">
                    <a:lumMod val="50000"/>
                    <a:lumOff val="50000"/>
                  </a:schemeClr>
                </a:solidFill>
              </a:rPr>
              <a:t>y </a:t>
            </a:r>
            <a:r>
              <a:rPr lang="en-US" sz="2200" dirty="0" err="1" smtClean="0">
                <a:solidFill>
                  <a:schemeClr val="tx1">
                    <a:lumMod val="50000"/>
                    <a:lumOff val="50000"/>
                  </a:schemeClr>
                </a:solidFill>
              </a:rPr>
              <a:t>ocho</a:t>
            </a:r>
            <a:r>
              <a:rPr lang="en-US" sz="2200" dirty="0" smtClean="0">
                <a:solidFill>
                  <a:schemeClr val="tx1">
                    <a:lumMod val="50000"/>
                    <a:lumOff val="50000"/>
                  </a:schemeClr>
                </a:solidFill>
              </a:rPr>
              <a:t> </a:t>
            </a:r>
            <a:r>
              <a:rPr lang="en-US" sz="2200" dirty="0" err="1" smtClean="0">
                <a:solidFill>
                  <a:schemeClr val="tx1">
                    <a:lumMod val="50000"/>
                    <a:lumOff val="50000"/>
                  </a:schemeClr>
                </a:solidFill>
              </a:rPr>
              <a:t>entremeses</a:t>
            </a:r>
            <a:r>
              <a:rPr lang="en-US" sz="2200" dirty="0" smtClean="0">
                <a:solidFill>
                  <a:schemeClr val="tx1">
                    <a:lumMod val="50000"/>
                    <a:lumOff val="50000"/>
                  </a:schemeClr>
                </a:solidFill>
              </a:rPr>
              <a:t> </a:t>
            </a:r>
            <a:r>
              <a:rPr lang="en-US" sz="2200" dirty="0" err="1" smtClean="0">
                <a:solidFill>
                  <a:schemeClr val="tx1">
                    <a:lumMod val="50000"/>
                    <a:lumOff val="50000"/>
                  </a:schemeClr>
                </a:solidFill>
              </a:rPr>
              <a:t>nuevos</a:t>
            </a:r>
            <a:r>
              <a:rPr lang="en-US" sz="2200" dirty="0" smtClean="0">
                <a:solidFill>
                  <a:schemeClr val="tx1">
                    <a:lumMod val="50000"/>
                    <a:lumOff val="50000"/>
                  </a:schemeClr>
                </a:solidFill>
              </a:rPr>
              <a:t> /</a:t>
            </a:r>
            <a:r>
              <a:rPr lang="el-GR" sz="2200" dirty="0" smtClean="0">
                <a:solidFill>
                  <a:schemeClr val="tx1">
                    <a:lumMod val="50000"/>
                    <a:lumOff val="50000"/>
                  </a:schemeClr>
                </a:solidFill>
              </a:rPr>
              <a:t>Οκτώ κωμωδίες και οκτώ φάρσες</a:t>
            </a:r>
          </a:p>
          <a:p>
            <a:pPr marL="285750" indent="-285750">
              <a:buFont typeface="Arial" pitchFamily="34" charset="0"/>
              <a:buChar char="•"/>
            </a:pPr>
            <a:r>
              <a:rPr lang="en-US" sz="2200" dirty="0" smtClean="0">
                <a:solidFill>
                  <a:schemeClr val="tx1">
                    <a:lumMod val="50000"/>
                    <a:lumOff val="50000"/>
                  </a:schemeClr>
                </a:solidFill>
              </a:rPr>
              <a:t>Los </a:t>
            </a:r>
            <a:r>
              <a:rPr lang="en-US" sz="2200" dirty="0" err="1" smtClean="0">
                <a:solidFill>
                  <a:schemeClr val="tx1">
                    <a:lumMod val="50000"/>
                    <a:lumOff val="50000"/>
                  </a:schemeClr>
                </a:solidFill>
              </a:rPr>
              <a:t>trabaios</a:t>
            </a:r>
            <a:r>
              <a:rPr lang="en-US" sz="2200" dirty="0" smtClean="0">
                <a:solidFill>
                  <a:schemeClr val="tx1">
                    <a:lumMod val="50000"/>
                    <a:lumOff val="50000"/>
                  </a:schemeClr>
                </a:solidFill>
              </a:rPr>
              <a:t> de </a:t>
            </a:r>
            <a:r>
              <a:rPr lang="en-US" sz="2200" dirty="0" err="1" smtClean="0">
                <a:solidFill>
                  <a:schemeClr val="tx1">
                    <a:lumMod val="50000"/>
                    <a:lumOff val="50000"/>
                  </a:schemeClr>
                </a:solidFill>
              </a:rPr>
              <a:t>Persiles</a:t>
            </a:r>
            <a:r>
              <a:rPr lang="en-US" sz="2200" dirty="0" smtClean="0">
                <a:solidFill>
                  <a:schemeClr val="tx1">
                    <a:lumMod val="50000"/>
                    <a:lumOff val="50000"/>
                  </a:schemeClr>
                </a:solidFill>
              </a:rPr>
              <a:t> y </a:t>
            </a:r>
            <a:r>
              <a:rPr lang="en-US" sz="2200" dirty="0" err="1" smtClean="0">
                <a:solidFill>
                  <a:schemeClr val="tx1">
                    <a:lumMod val="50000"/>
                    <a:lumOff val="50000"/>
                  </a:schemeClr>
                </a:solidFill>
              </a:rPr>
              <a:t>Sigismunda</a:t>
            </a:r>
            <a:r>
              <a:rPr lang="en-US" sz="2200" dirty="0" smtClean="0">
                <a:solidFill>
                  <a:schemeClr val="tx1">
                    <a:lumMod val="50000"/>
                    <a:lumOff val="50000"/>
                  </a:schemeClr>
                </a:solidFill>
              </a:rPr>
              <a:t>, </a:t>
            </a:r>
            <a:r>
              <a:rPr lang="en-US" sz="2200" dirty="0" err="1" smtClean="0">
                <a:solidFill>
                  <a:schemeClr val="tx1">
                    <a:lumMod val="50000"/>
                    <a:lumOff val="50000"/>
                  </a:schemeClr>
                </a:solidFill>
              </a:rPr>
              <a:t>historia</a:t>
            </a:r>
            <a:r>
              <a:rPr lang="en-US" sz="2200" dirty="0" smtClean="0">
                <a:solidFill>
                  <a:schemeClr val="tx1">
                    <a:lumMod val="50000"/>
                    <a:lumOff val="50000"/>
                  </a:schemeClr>
                </a:solidFill>
              </a:rPr>
              <a:t> </a:t>
            </a:r>
            <a:r>
              <a:rPr lang="en-US" sz="2200" dirty="0" err="1" smtClean="0">
                <a:solidFill>
                  <a:schemeClr val="tx1">
                    <a:lumMod val="50000"/>
                    <a:lumOff val="50000"/>
                  </a:schemeClr>
                </a:solidFill>
              </a:rPr>
              <a:t>setentrional</a:t>
            </a:r>
            <a:r>
              <a:rPr lang="en-US" sz="2200" dirty="0" smtClean="0">
                <a:solidFill>
                  <a:schemeClr val="tx1">
                    <a:lumMod val="50000"/>
                    <a:lumOff val="50000"/>
                  </a:schemeClr>
                </a:solidFill>
              </a:rPr>
              <a:t> /</a:t>
            </a:r>
            <a:r>
              <a:rPr lang="el-GR" sz="2200" dirty="0" smtClean="0">
                <a:solidFill>
                  <a:schemeClr val="tx1">
                    <a:lumMod val="50000"/>
                    <a:lumOff val="50000"/>
                  </a:schemeClr>
                </a:solidFill>
              </a:rPr>
              <a:t>Οι μόχθοι του </a:t>
            </a:r>
            <a:r>
              <a:rPr lang="el-GR" sz="2200" dirty="0" err="1" smtClean="0">
                <a:solidFill>
                  <a:schemeClr val="tx1">
                    <a:lumMod val="50000"/>
                    <a:lumOff val="50000"/>
                  </a:schemeClr>
                </a:solidFill>
              </a:rPr>
              <a:t>Περσίλες</a:t>
            </a:r>
            <a:r>
              <a:rPr lang="el-GR" sz="2200" dirty="0" smtClean="0">
                <a:solidFill>
                  <a:schemeClr val="tx1">
                    <a:lumMod val="50000"/>
                    <a:lumOff val="50000"/>
                  </a:schemeClr>
                </a:solidFill>
              </a:rPr>
              <a:t> και της </a:t>
            </a:r>
            <a:r>
              <a:rPr lang="el-GR" sz="2200" dirty="0" err="1" smtClean="0">
                <a:solidFill>
                  <a:schemeClr val="tx1">
                    <a:lumMod val="50000"/>
                    <a:lumOff val="50000"/>
                  </a:schemeClr>
                </a:solidFill>
              </a:rPr>
              <a:t>Σιγισμούντα</a:t>
            </a:r>
            <a:r>
              <a:rPr lang="el-GR" sz="2200" dirty="0" smtClean="0">
                <a:solidFill>
                  <a:schemeClr val="tx1">
                    <a:lumMod val="50000"/>
                    <a:lumOff val="50000"/>
                  </a:schemeClr>
                </a:solidFill>
              </a:rPr>
              <a:t>, Ιστορία βορεινή</a:t>
            </a:r>
            <a:r>
              <a:rPr lang="el-GR" sz="2000" dirty="0" smtClean="0">
                <a:solidFill>
                  <a:schemeClr val="tx1">
                    <a:lumMod val="50000"/>
                    <a:lumOff val="50000"/>
                  </a:schemeClr>
                </a:solidFill>
              </a:rPr>
              <a:t>.</a:t>
            </a:r>
            <a:endParaRPr lang="el-GR" sz="2000" dirty="0">
              <a:solidFill>
                <a:schemeClr val="tx1">
                  <a:lumMod val="50000"/>
                  <a:lumOff val="50000"/>
                </a:schemeClr>
              </a:solidFill>
            </a:endParaRPr>
          </a:p>
        </p:txBody>
      </p:sp>
    </p:spTree>
    <p:extLst>
      <p:ext uri="{BB962C8B-B14F-4D97-AF65-F5344CB8AC3E}">
        <p14:creationId xmlns:p14="http://schemas.microsoft.com/office/powerpoint/2010/main" xmlns="" val="415530046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5797" y="0"/>
            <a:ext cx="10522873" cy="6884965"/>
          </a:xfrm>
          <a:prstGeom prst="rect">
            <a:avLst/>
          </a:prstGeom>
        </p:spPr>
      </p:pic>
      <p:sp>
        <p:nvSpPr>
          <p:cNvPr id="4" name="Ορθογώνιο 3"/>
          <p:cNvSpPr/>
          <p:nvPr/>
        </p:nvSpPr>
        <p:spPr>
          <a:xfrm>
            <a:off x="3495065" y="201414"/>
            <a:ext cx="2081147" cy="923330"/>
          </a:xfrm>
          <a:prstGeom prst="rect">
            <a:avLst/>
          </a:prstGeom>
          <a:noFill/>
        </p:spPr>
        <p:txBody>
          <a:bodyPr wrap="none" lIns="91440" tIns="45720" rIns="91440" bIns="45720">
            <a:spAutoFit/>
          </a:bodyPr>
          <a:lstStyle/>
          <a:p>
            <a:pPr algn="ctr"/>
            <a:r>
              <a:rPr lang="el-GR"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ΤΕΛΟΣ</a:t>
            </a:r>
            <a:endParaRPr lang="el-GR"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TextBox 4"/>
          <p:cNvSpPr txBox="1"/>
          <p:nvPr/>
        </p:nvSpPr>
        <p:spPr>
          <a:xfrm>
            <a:off x="6228184" y="4077072"/>
            <a:ext cx="3024336" cy="2585323"/>
          </a:xfrm>
          <a:prstGeom prst="rect">
            <a:avLst/>
          </a:prstGeom>
          <a:noFill/>
        </p:spPr>
        <p:txBody>
          <a:bodyPr wrap="square" rtlCol="0">
            <a:spAutoFit/>
          </a:bodyPr>
          <a:lstStyle/>
          <a:p>
            <a:r>
              <a:rPr lang="el-GR" b="1" dirty="0" smtClean="0">
                <a:solidFill>
                  <a:schemeClr val="accent6">
                    <a:lumMod val="60000"/>
                    <a:lumOff val="40000"/>
                  </a:schemeClr>
                </a:solidFill>
              </a:rPr>
              <a:t>Εργασία στην Ιστορία από τους:</a:t>
            </a:r>
          </a:p>
          <a:p>
            <a:pPr marL="285750" indent="-285750">
              <a:buFont typeface="Arial" pitchFamily="34" charset="0"/>
              <a:buChar char="•"/>
            </a:pPr>
            <a:r>
              <a:rPr lang="el-GR" b="1" dirty="0" err="1" smtClean="0">
                <a:solidFill>
                  <a:schemeClr val="accent6">
                    <a:lumMod val="60000"/>
                    <a:lumOff val="40000"/>
                  </a:schemeClr>
                </a:solidFill>
              </a:rPr>
              <a:t>Δισομιτζόγλου</a:t>
            </a:r>
            <a:r>
              <a:rPr lang="el-GR" b="1" dirty="0" smtClean="0">
                <a:solidFill>
                  <a:schemeClr val="accent6">
                    <a:lumMod val="60000"/>
                    <a:lumOff val="40000"/>
                  </a:schemeClr>
                </a:solidFill>
              </a:rPr>
              <a:t> Βασιλική</a:t>
            </a:r>
          </a:p>
          <a:p>
            <a:pPr marL="285750" indent="-285750">
              <a:buFont typeface="Arial" pitchFamily="34" charset="0"/>
              <a:buChar char="•"/>
            </a:pPr>
            <a:r>
              <a:rPr lang="el-GR" b="1" dirty="0" err="1" smtClean="0">
                <a:solidFill>
                  <a:schemeClr val="accent6">
                    <a:lumMod val="60000"/>
                    <a:lumOff val="40000"/>
                  </a:schemeClr>
                </a:solidFill>
              </a:rPr>
              <a:t>Ζαχαρής</a:t>
            </a:r>
            <a:r>
              <a:rPr lang="el-GR" b="1" dirty="0" smtClean="0">
                <a:solidFill>
                  <a:schemeClr val="accent6">
                    <a:lumMod val="60000"/>
                    <a:lumOff val="40000"/>
                  </a:schemeClr>
                </a:solidFill>
              </a:rPr>
              <a:t> Ραφαήλ-Νίκος</a:t>
            </a:r>
          </a:p>
          <a:p>
            <a:pPr marL="285750" indent="-285750">
              <a:buFont typeface="Arial" pitchFamily="34" charset="0"/>
              <a:buChar char="•"/>
            </a:pPr>
            <a:r>
              <a:rPr lang="el-GR" b="1" dirty="0" err="1" smtClean="0">
                <a:solidFill>
                  <a:schemeClr val="accent6">
                    <a:lumMod val="60000"/>
                    <a:lumOff val="40000"/>
                  </a:schemeClr>
                </a:solidFill>
              </a:rPr>
              <a:t>Ζιάβρα</a:t>
            </a:r>
            <a:r>
              <a:rPr lang="el-GR" b="1" dirty="0" smtClean="0">
                <a:solidFill>
                  <a:schemeClr val="accent6">
                    <a:lumMod val="60000"/>
                    <a:lumOff val="40000"/>
                  </a:schemeClr>
                </a:solidFill>
              </a:rPr>
              <a:t> Αναστασία</a:t>
            </a:r>
          </a:p>
          <a:p>
            <a:pPr marL="285750" indent="-285750">
              <a:buFont typeface="Arial" pitchFamily="34" charset="0"/>
              <a:buChar char="•"/>
            </a:pPr>
            <a:r>
              <a:rPr lang="el-GR" b="1" dirty="0" err="1" smtClean="0">
                <a:solidFill>
                  <a:schemeClr val="accent6">
                    <a:lumMod val="60000"/>
                    <a:lumOff val="40000"/>
                  </a:schemeClr>
                </a:solidFill>
              </a:rPr>
              <a:t>Κουτσοκώστας</a:t>
            </a:r>
            <a:r>
              <a:rPr lang="el-GR" b="1" dirty="0" smtClean="0">
                <a:solidFill>
                  <a:schemeClr val="accent6">
                    <a:lumMod val="60000"/>
                    <a:lumOff val="40000"/>
                  </a:schemeClr>
                </a:solidFill>
              </a:rPr>
              <a:t> </a:t>
            </a:r>
            <a:r>
              <a:rPr lang="el-GR" b="1" dirty="0" smtClean="0">
                <a:solidFill>
                  <a:schemeClr val="accent6">
                    <a:lumMod val="60000"/>
                    <a:lumOff val="40000"/>
                  </a:schemeClr>
                </a:solidFill>
              </a:rPr>
              <a:t>Μιχαήλ-Άγγελος</a:t>
            </a:r>
          </a:p>
          <a:p>
            <a:pPr marL="285750" indent="-285750"/>
            <a:r>
              <a:rPr lang="el-GR" b="1" dirty="0" smtClean="0">
                <a:solidFill>
                  <a:schemeClr val="accent6">
                    <a:lumMod val="60000"/>
                    <a:lumOff val="40000"/>
                  </a:schemeClr>
                </a:solidFill>
              </a:rPr>
              <a:t>Υπεύθυνη καθηγήτρια</a:t>
            </a:r>
            <a:r>
              <a:rPr lang="en-US" b="1" dirty="0" smtClean="0">
                <a:solidFill>
                  <a:schemeClr val="accent6">
                    <a:lumMod val="60000"/>
                    <a:lumOff val="40000"/>
                  </a:schemeClr>
                </a:solidFill>
              </a:rPr>
              <a:t>:</a:t>
            </a:r>
            <a:endParaRPr lang="el-GR" b="1" dirty="0" smtClean="0">
              <a:solidFill>
                <a:schemeClr val="accent6">
                  <a:lumMod val="60000"/>
                  <a:lumOff val="40000"/>
                </a:schemeClr>
              </a:solidFill>
            </a:endParaRPr>
          </a:p>
          <a:p>
            <a:pPr marL="285750" indent="-285750"/>
            <a:r>
              <a:rPr lang="el-GR" b="1" dirty="0" smtClean="0">
                <a:solidFill>
                  <a:schemeClr val="accent6">
                    <a:lumMod val="60000"/>
                    <a:lumOff val="40000"/>
                  </a:schemeClr>
                </a:solidFill>
              </a:rPr>
              <a:t>      Κωνσταντίνου Ευθαλία</a:t>
            </a:r>
            <a:endParaRPr lang="el-GR" b="1" dirty="0" smtClean="0">
              <a:solidFill>
                <a:schemeClr val="accent6">
                  <a:lumMod val="60000"/>
                  <a:lumOff val="40000"/>
                </a:schemeClr>
              </a:solidFill>
            </a:endParaRPr>
          </a:p>
        </p:txBody>
      </p:sp>
    </p:spTree>
    <p:extLst>
      <p:ext uri="{BB962C8B-B14F-4D97-AF65-F5344CB8AC3E}">
        <p14:creationId xmlns:p14="http://schemas.microsoft.com/office/powerpoint/2010/main" xmlns="" val="192691375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393"/>
            <a:ext cx="9144000" cy="9144000"/>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88024" y="2204864"/>
            <a:ext cx="3904272" cy="4653136"/>
          </a:xfrm>
          <a:prstGeom prst="rect">
            <a:avLst/>
          </a:prstGeom>
        </p:spPr>
      </p:pic>
      <p:sp>
        <p:nvSpPr>
          <p:cNvPr id="6" name="TextBox 5"/>
          <p:cNvSpPr txBox="1"/>
          <p:nvPr/>
        </p:nvSpPr>
        <p:spPr>
          <a:xfrm>
            <a:off x="4630525" y="1556792"/>
            <a:ext cx="3816424" cy="523220"/>
          </a:xfrm>
          <a:prstGeom prst="rect">
            <a:avLst/>
          </a:prstGeom>
          <a:noFill/>
        </p:spPr>
        <p:txBody>
          <a:bodyPr wrap="square" rtlCol="0">
            <a:spAutoFit/>
          </a:bodyPr>
          <a:lstStyle/>
          <a:p>
            <a:r>
              <a:rPr lang="el-GR" sz="2800" dirty="0" smtClean="0">
                <a:solidFill>
                  <a:schemeClr val="bg1"/>
                </a:solidFill>
                <a:latin typeface="Comic Sans MS" pitchFamily="66" charset="0"/>
              </a:rPr>
              <a:t>    Γιάκομπ </a:t>
            </a:r>
            <a:r>
              <a:rPr lang="el-GR" sz="2800" dirty="0" err="1" smtClean="0">
                <a:solidFill>
                  <a:schemeClr val="bg1"/>
                </a:solidFill>
                <a:latin typeface="Comic Sans MS" pitchFamily="66" charset="0"/>
              </a:rPr>
              <a:t>Μπέμε</a:t>
            </a:r>
            <a:endParaRPr lang="el-GR" sz="2800" dirty="0">
              <a:solidFill>
                <a:schemeClr val="bg1"/>
              </a:solidFill>
              <a:latin typeface="Comic Sans MS" pitchFamily="66" charset="0"/>
            </a:endParaRPr>
          </a:p>
        </p:txBody>
      </p:sp>
      <p:sp>
        <p:nvSpPr>
          <p:cNvPr id="7" name="Ορθογώνιο 6"/>
          <p:cNvSpPr/>
          <p:nvPr/>
        </p:nvSpPr>
        <p:spPr>
          <a:xfrm>
            <a:off x="-293209" y="2348880"/>
            <a:ext cx="5400600" cy="2585323"/>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l-GR" sz="5400" b="1" spc="150" dirty="0" smtClean="0">
                <a:ln w="11430"/>
                <a:solidFill>
                  <a:srgbClr val="F8F8F8"/>
                </a:solidFill>
                <a:effectLst>
                  <a:outerShdw blurRad="25400" algn="tl" rotWithShape="0">
                    <a:srgbClr val="000000">
                      <a:alpha val="43000"/>
                    </a:srgbClr>
                  </a:outerShdw>
                </a:effectLst>
              </a:rPr>
              <a:t>ΛΟΓΟΤΕΧΝΕΣ</a:t>
            </a:r>
          </a:p>
          <a:p>
            <a:pPr algn="ctr"/>
            <a:r>
              <a:rPr lang="el-GR" sz="5400" b="1" cap="none" spc="150" dirty="0" smtClean="0">
                <a:ln w="11430"/>
                <a:solidFill>
                  <a:srgbClr val="F8F8F8"/>
                </a:solidFill>
                <a:effectLst>
                  <a:outerShdw blurRad="25400" algn="tl" rotWithShape="0">
                    <a:srgbClr val="000000">
                      <a:alpha val="43000"/>
                    </a:srgbClr>
                  </a:outerShdw>
                </a:effectLst>
              </a:rPr>
              <a:t>ΤΗΣ ΑΝΑΓΕΝΝΗΣΗΣ </a:t>
            </a:r>
            <a:endParaRPr lang="el-GR" sz="54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xmlns="" val="1104234030"/>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440" y="-1"/>
            <a:ext cx="9168439" cy="9168439"/>
          </a:xfrm>
          <a:prstGeom prst="rect">
            <a:avLst/>
          </a:prstGeom>
        </p:spPr>
      </p:pic>
      <p:sp>
        <p:nvSpPr>
          <p:cNvPr id="5" name="TextBox 4"/>
          <p:cNvSpPr txBox="1"/>
          <p:nvPr/>
        </p:nvSpPr>
        <p:spPr>
          <a:xfrm>
            <a:off x="251520" y="476672"/>
            <a:ext cx="4176464" cy="523220"/>
          </a:xfrm>
          <a:prstGeom prst="rect">
            <a:avLst/>
          </a:prstGeom>
          <a:noFill/>
        </p:spPr>
        <p:txBody>
          <a:bodyPr wrap="square" rtlCol="0">
            <a:spAutoFit/>
          </a:bodyPr>
          <a:lstStyle/>
          <a:p>
            <a:r>
              <a:rPr lang="el-GR" sz="2800" dirty="0" smtClean="0">
                <a:solidFill>
                  <a:schemeClr val="bg1"/>
                </a:solidFill>
                <a:latin typeface="Comic Sans MS" pitchFamily="66" charset="0"/>
              </a:rPr>
              <a:t>Φραγκίσκος Πετράρχης </a:t>
            </a:r>
            <a:endParaRPr lang="el-GR" sz="2800" dirty="0">
              <a:solidFill>
                <a:schemeClr val="bg1"/>
              </a:solidFill>
              <a:latin typeface="Comic Sans MS" pitchFamily="66" charset="0"/>
            </a:endParaRPr>
          </a:p>
        </p:txBody>
      </p:sp>
      <p:sp>
        <p:nvSpPr>
          <p:cNvPr id="7" name="TextBox 6"/>
          <p:cNvSpPr txBox="1"/>
          <p:nvPr/>
        </p:nvSpPr>
        <p:spPr>
          <a:xfrm>
            <a:off x="5508104" y="476672"/>
            <a:ext cx="1981633" cy="523220"/>
          </a:xfrm>
          <a:prstGeom prst="rect">
            <a:avLst/>
          </a:prstGeom>
          <a:noFill/>
        </p:spPr>
        <p:txBody>
          <a:bodyPr wrap="none" rtlCol="0">
            <a:spAutoFit/>
          </a:bodyPr>
          <a:lstStyle/>
          <a:p>
            <a:r>
              <a:rPr lang="el-GR" sz="2800" dirty="0" smtClean="0">
                <a:solidFill>
                  <a:schemeClr val="bg1"/>
                </a:solidFill>
                <a:latin typeface="Comic Sans MS" pitchFamily="66" charset="0"/>
              </a:rPr>
              <a:t>Τόμας Μορ</a:t>
            </a:r>
            <a:endParaRPr lang="el-GR" sz="2800" dirty="0">
              <a:solidFill>
                <a:schemeClr val="bg1"/>
              </a:solidFill>
              <a:latin typeface="Comic Sans MS" pitchFamily="66" charset="0"/>
            </a:endParaRPr>
          </a:p>
        </p:txBody>
      </p:sp>
      <p:pic>
        <p:nvPicPr>
          <p:cNvPr id="8"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7337" y="1196752"/>
            <a:ext cx="3384376" cy="5252551"/>
          </a:xfrm>
          <a:prstGeom prst="rect">
            <a:avLst/>
          </a:prstGeom>
        </p:spPr>
      </p:pic>
      <p:pic>
        <p:nvPicPr>
          <p:cNvPr id="9" name="Εικόνα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58701" y="1196752"/>
            <a:ext cx="3768469" cy="5247612"/>
          </a:xfrm>
          <a:prstGeom prst="rect">
            <a:avLst/>
          </a:prstGeom>
        </p:spPr>
      </p:pic>
    </p:spTree>
    <p:extLst>
      <p:ext uri="{BB962C8B-B14F-4D97-AF65-F5344CB8AC3E}">
        <p14:creationId xmlns:p14="http://schemas.microsoft.com/office/powerpoint/2010/main" xmlns="" val="66064265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9144000"/>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6819" y="1630613"/>
            <a:ext cx="3672408" cy="3947839"/>
          </a:xfrm>
          <a:prstGeom prst="rect">
            <a:avLst/>
          </a:prstGeom>
        </p:spPr>
      </p:pic>
      <p:sp>
        <p:nvSpPr>
          <p:cNvPr id="4" name="TextBox 3"/>
          <p:cNvSpPr txBox="1"/>
          <p:nvPr/>
        </p:nvSpPr>
        <p:spPr>
          <a:xfrm>
            <a:off x="476818" y="580541"/>
            <a:ext cx="3447109" cy="523220"/>
          </a:xfrm>
          <a:prstGeom prst="rect">
            <a:avLst/>
          </a:prstGeom>
          <a:noFill/>
        </p:spPr>
        <p:txBody>
          <a:bodyPr wrap="square" rtlCol="0">
            <a:spAutoFit/>
          </a:bodyPr>
          <a:lstStyle/>
          <a:p>
            <a:r>
              <a:rPr lang="el-GR" sz="2800" dirty="0" smtClean="0">
                <a:solidFill>
                  <a:schemeClr val="bg1"/>
                </a:solidFill>
                <a:latin typeface="Comic Sans MS" pitchFamily="66" charset="0"/>
              </a:rPr>
              <a:t>Μαρτίνος Λούθηρος</a:t>
            </a:r>
            <a:endParaRPr lang="el-GR" sz="2800" dirty="0">
              <a:solidFill>
                <a:schemeClr val="bg1"/>
              </a:solidFill>
              <a:latin typeface="Comic Sans MS" pitchFamily="66" charset="0"/>
            </a:endParaRPr>
          </a:p>
        </p:txBody>
      </p:sp>
      <p:pic>
        <p:nvPicPr>
          <p:cNvPr id="5" name="Εικόνα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04048" y="1630613"/>
            <a:ext cx="3456384" cy="3926452"/>
          </a:xfrm>
          <a:prstGeom prst="rect">
            <a:avLst/>
          </a:prstGeom>
        </p:spPr>
      </p:pic>
      <p:sp>
        <p:nvSpPr>
          <p:cNvPr id="6" name="TextBox 5"/>
          <p:cNvSpPr txBox="1"/>
          <p:nvPr/>
        </p:nvSpPr>
        <p:spPr>
          <a:xfrm>
            <a:off x="5076056" y="580541"/>
            <a:ext cx="3463636" cy="523220"/>
          </a:xfrm>
          <a:prstGeom prst="rect">
            <a:avLst/>
          </a:prstGeom>
          <a:noFill/>
        </p:spPr>
        <p:txBody>
          <a:bodyPr wrap="square" rtlCol="0">
            <a:spAutoFit/>
          </a:bodyPr>
          <a:lstStyle/>
          <a:p>
            <a:r>
              <a:rPr lang="el-GR" sz="2800" dirty="0" smtClean="0">
                <a:solidFill>
                  <a:schemeClr val="bg1"/>
                </a:solidFill>
                <a:latin typeface="Comic Sans MS" pitchFamily="66" charset="0"/>
              </a:rPr>
              <a:t>Ιγνάτιος </a:t>
            </a:r>
            <a:r>
              <a:rPr lang="el-GR" sz="2800" dirty="0" err="1" smtClean="0">
                <a:solidFill>
                  <a:schemeClr val="bg1"/>
                </a:solidFill>
                <a:latin typeface="Comic Sans MS" pitchFamily="66" charset="0"/>
              </a:rPr>
              <a:t>Λογιόλα</a:t>
            </a:r>
            <a:endParaRPr lang="el-GR" sz="2800" dirty="0">
              <a:solidFill>
                <a:schemeClr val="bg1"/>
              </a:solidFill>
              <a:latin typeface="Comic Sans MS" pitchFamily="66" charset="0"/>
            </a:endParaRPr>
          </a:p>
        </p:txBody>
      </p:sp>
    </p:spTree>
    <p:extLst>
      <p:ext uri="{BB962C8B-B14F-4D97-AF65-F5344CB8AC3E}">
        <p14:creationId xmlns:p14="http://schemas.microsoft.com/office/powerpoint/2010/main" xmlns="" val="105599066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9144000"/>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8" y="1340768"/>
            <a:ext cx="3816424" cy="5094926"/>
          </a:xfrm>
          <a:prstGeom prst="rect">
            <a:avLst/>
          </a:prstGeom>
        </p:spPr>
      </p:pic>
      <p:sp>
        <p:nvSpPr>
          <p:cNvPr id="5" name="TextBox 4"/>
          <p:cNvSpPr txBox="1"/>
          <p:nvPr/>
        </p:nvSpPr>
        <p:spPr>
          <a:xfrm>
            <a:off x="901196" y="543178"/>
            <a:ext cx="7847268" cy="523220"/>
          </a:xfrm>
          <a:prstGeom prst="rect">
            <a:avLst/>
          </a:prstGeom>
          <a:noFill/>
        </p:spPr>
        <p:txBody>
          <a:bodyPr wrap="square" rtlCol="0">
            <a:spAutoFit/>
          </a:bodyPr>
          <a:lstStyle/>
          <a:p>
            <a:r>
              <a:rPr lang="el-GR" sz="2800" dirty="0" smtClean="0">
                <a:solidFill>
                  <a:schemeClr val="bg1"/>
                </a:solidFill>
                <a:latin typeface="Comic Sans MS" pitchFamily="66" charset="0"/>
              </a:rPr>
              <a:t>Παράκελσος                    </a:t>
            </a:r>
            <a:r>
              <a:rPr lang="el-GR" sz="2800" dirty="0" err="1" smtClean="0">
                <a:solidFill>
                  <a:schemeClr val="bg1"/>
                </a:solidFill>
                <a:latin typeface="Comic Sans MS" pitchFamily="66" charset="0"/>
              </a:rPr>
              <a:t>Τζορντάνο</a:t>
            </a:r>
            <a:r>
              <a:rPr lang="el-GR" sz="2800" dirty="0" smtClean="0">
                <a:solidFill>
                  <a:schemeClr val="bg1"/>
                </a:solidFill>
                <a:latin typeface="Comic Sans MS" pitchFamily="66" charset="0"/>
              </a:rPr>
              <a:t> </a:t>
            </a:r>
            <a:r>
              <a:rPr lang="el-GR" sz="2800" dirty="0" err="1" smtClean="0">
                <a:solidFill>
                  <a:schemeClr val="bg1"/>
                </a:solidFill>
                <a:latin typeface="Comic Sans MS" pitchFamily="66" charset="0"/>
              </a:rPr>
              <a:t>Μπρούνο</a:t>
            </a:r>
            <a:r>
              <a:rPr lang="el-GR" sz="2800" dirty="0" smtClean="0">
                <a:solidFill>
                  <a:schemeClr val="bg1"/>
                </a:solidFill>
                <a:latin typeface="Comic Sans MS" pitchFamily="66" charset="0"/>
              </a:rPr>
              <a:t>                        </a:t>
            </a:r>
            <a:endParaRPr lang="el-GR" sz="2800" dirty="0">
              <a:solidFill>
                <a:schemeClr val="bg1"/>
              </a:solidFill>
              <a:latin typeface="Comic Sans MS" pitchFamily="66" charset="0"/>
            </a:endParaRPr>
          </a:p>
        </p:txBody>
      </p:sp>
      <p:pic>
        <p:nvPicPr>
          <p:cNvPr id="6" name="Εικόνα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67556" y="1538970"/>
            <a:ext cx="4176464" cy="4698522"/>
          </a:xfrm>
          <a:prstGeom prst="rect">
            <a:avLst/>
          </a:prstGeom>
        </p:spPr>
      </p:pic>
    </p:spTree>
    <p:extLst>
      <p:ext uri="{BB962C8B-B14F-4D97-AF65-F5344CB8AC3E}">
        <p14:creationId xmlns:p14="http://schemas.microsoft.com/office/powerpoint/2010/main" xmlns="" val="99162982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9144000"/>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8" y="1484784"/>
            <a:ext cx="3888432" cy="4724445"/>
          </a:xfrm>
          <a:prstGeom prst="rect">
            <a:avLst/>
          </a:prstGeom>
        </p:spPr>
      </p:pic>
      <p:sp>
        <p:nvSpPr>
          <p:cNvPr id="4" name="TextBox 3"/>
          <p:cNvSpPr txBox="1"/>
          <p:nvPr/>
        </p:nvSpPr>
        <p:spPr>
          <a:xfrm>
            <a:off x="467544" y="732229"/>
            <a:ext cx="7992888" cy="523220"/>
          </a:xfrm>
          <a:prstGeom prst="rect">
            <a:avLst/>
          </a:prstGeom>
          <a:noFill/>
        </p:spPr>
        <p:txBody>
          <a:bodyPr wrap="square" rtlCol="0">
            <a:spAutoFit/>
          </a:bodyPr>
          <a:lstStyle/>
          <a:p>
            <a:r>
              <a:rPr lang="el-GR" sz="2800" dirty="0" smtClean="0">
                <a:solidFill>
                  <a:schemeClr val="bg1"/>
                </a:solidFill>
                <a:latin typeface="Comic Sans MS" pitchFamily="66" charset="0"/>
              </a:rPr>
              <a:t>Νικόλαος </a:t>
            </a:r>
            <a:r>
              <a:rPr lang="el-GR" sz="2800" dirty="0" err="1" smtClean="0">
                <a:solidFill>
                  <a:schemeClr val="bg1"/>
                </a:solidFill>
                <a:latin typeface="Comic Sans MS" pitchFamily="66" charset="0"/>
              </a:rPr>
              <a:t>Κουζάνος</a:t>
            </a:r>
            <a:r>
              <a:rPr lang="el-GR" sz="2800" dirty="0" smtClean="0">
                <a:solidFill>
                  <a:schemeClr val="bg1"/>
                </a:solidFill>
                <a:latin typeface="Comic Sans MS" pitchFamily="66" charset="0"/>
              </a:rPr>
              <a:t>             </a:t>
            </a:r>
            <a:r>
              <a:rPr lang="el-GR" sz="2800" dirty="0" err="1" smtClean="0">
                <a:solidFill>
                  <a:schemeClr val="bg1"/>
                </a:solidFill>
                <a:latin typeface="Comic Sans MS" pitchFamily="66" charset="0"/>
              </a:rPr>
              <a:t>Τομάζο</a:t>
            </a:r>
            <a:r>
              <a:rPr lang="el-GR" sz="2800" dirty="0" smtClean="0">
                <a:solidFill>
                  <a:schemeClr val="bg1"/>
                </a:solidFill>
                <a:latin typeface="Comic Sans MS" pitchFamily="66" charset="0"/>
              </a:rPr>
              <a:t> Καμπανέλα</a:t>
            </a:r>
            <a:endParaRPr lang="el-GR" sz="2800" dirty="0">
              <a:solidFill>
                <a:schemeClr val="bg1"/>
              </a:solidFill>
              <a:latin typeface="Comic Sans MS" pitchFamily="66" charset="0"/>
            </a:endParaRPr>
          </a:p>
        </p:txBody>
      </p:sp>
      <p:pic>
        <p:nvPicPr>
          <p:cNvPr id="5" name="Εικόνα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32040" y="1484783"/>
            <a:ext cx="3384376" cy="4697513"/>
          </a:xfrm>
          <a:prstGeom prst="rect">
            <a:avLst/>
          </a:prstGeom>
        </p:spPr>
      </p:pic>
    </p:spTree>
    <p:extLst>
      <p:ext uri="{BB962C8B-B14F-4D97-AF65-F5344CB8AC3E}">
        <p14:creationId xmlns:p14="http://schemas.microsoft.com/office/powerpoint/2010/main" xmlns="" val="63223409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0023873" cy="6858000"/>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5668"/>
            <a:ext cx="5143500" cy="6858000"/>
          </a:xfrm>
          <a:prstGeom prst="rect">
            <a:avLst/>
          </a:prstGeom>
        </p:spPr>
      </p:pic>
      <p:sp>
        <p:nvSpPr>
          <p:cNvPr id="4" name="TextBox 3"/>
          <p:cNvSpPr txBox="1"/>
          <p:nvPr/>
        </p:nvSpPr>
        <p:spPr>
          <a:xfrm>
            <a:off x="5724128" y="620688"/>
            <a:ext cx="4104456" cy="1754326"/>
          </a:xfrm>
          <a:prstGeom prst="rect">
            <a:avLst/>
          </a:prstGeom>
          <a:noFill/>
        </p:spPr>
        <p:txBody>
          <a:bodyPr wrap="square" rtlCol="0">
            <a:spAutoFit/>
          </a:bodyPr>
          <a:lstStyle/>
          <a:p>
            <a:r>
              <a:rPr lang="el-GR" sz="5400" dirty="0" err="1" smtClean="0">
                <a:solidFill>
                  <a:schemeClr val="tx1">
                    <a:lumMod val="50000"/>
                    <a:lumOff val="50000"/>
                  </a:schemeClr>
                </a:solidFill>
                <a:latin typeface="Century Schoolbook" pitchFamily="18" charset="0"/>
              </a:rPr>
              <a:t>Ουίλλιαμ</a:t>
            </a:r>
            <a:r>
              <a:rPr lang="el-GR" sz="5400" dirty="0" smtClean="0">
                <a:solidFill>
                  <a:schemeClr val="tx1">
                    <a:lumMod val="50000"/>
                    <a:lumOff val="50000"/>
                  </a:schemeClr>
                </a:solidFill>
                <a:latin typeface="Century Schoolbook" pitchFamily="18" charset="0"/>
              </a:rPr>
              <a:t> Σαίξπηρ </a:t>
            </a:r>
            <a:endParaRPr lang="el-GR" sz="5400" dirty="0">
              <a:solidFill>
                <a:schemeClr val="tx1">
                  <a:lumMod val="50000"/>
                  <a:lumOff val="50000"/>
                </a:schemeClr>
              </a:solidFill>
              <a:latin typeface="Century Schoolbook" pitchFamily="18" charset="0"/>
            </a:endParaRPr>
          </a:p>
        </p:txBody>
      </p:sp>
      <p:sp>
        <p:nvSpPr>
          <p:cNvPr id="5" name="TextBox 4"/>
          <p:cNvSpPr txBox="1"/>
          <p:nvPr/>
        </p:nvSpPr>
        <p:spPr>
          <a:xfrm>
            <a:off x="6030416" y="2505811"/>
            <a:ext cx="3491880" cy="523220"/>
          </a:xfrm>
          <a:prstGeom prst="rect">
            <a:avLst/>
          </a:prstGeom>
          <a:noFill/>
        </p:spPr>
        <p:txBody>
          <a:bodyPr wrap="square" rtlCol="0">
            <a:spAutoFit/>
          </a:bodyPr>
          <a:lstStyle/>
          <a:p>
            <a:r>
              <a:rPr lang="el-GR" sz="2800" dirty="0" smtClean="0">
                <a:solidFill>
                  <a:schemeClr val="tx1">
                    <a:lumMod val="50000"/>
                    <a:lumOff val="50000"/>
                  </a:schemeClr>
                </a:solidFill>
              </a:rPr>
              <a:t>(1564 -1616)</a:t>
            </a:r>
            <a:endParaRPr lang="el-GR" sz="2800" dirty="0">
              <a:solidFill>
                <a:schemeClr val="tx1">
                  <a:lumMod val="50000"/>
                  <a:lumOff val="50000"/>
                </a:schemeClr>
              </a:solidFill>
            </a:endParaRPr>
          </a:p>
        </p:txBody>
      </p:sp>
    </p:spTree>
    <p:extLst>
      <p:ext uri="{BB962C8B-B14F-4D97-AF65-F5344CB8AC3E}">
        <p14:creationId xmlns:p14="http://schemas.microsoft.com/office/powerpoint/2010/main" xmlns="" val="175523085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014"/>
            <a:ext cx="10029740" cy="6862014"/>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5902" y="404664"/>
            <a:ext cx="3312368" cy="3478743"/>
          </a:xfrm>
          <a:prstGeom prst="rect">
            <a:avLst/>
          </a:prstGeom>
        </p:spPr>
      </p:pic>
      <p:sp>
        <p:nvSpPr>
          <p:cNvPr id="4" name="TextBox 3"/>
          <p:cNvSpPr txBox="1"/>
          <p:nvPr/>
        </p:nvSpPr>
        <p:spPr>
          <a:xfrm>
            <a:off x="4139952" y="348674"/>
            <a:ext cx="5256584" cy="3785652"/>
          </a:xfrm>
          <a:prstGeom prst="rect">
            <a:avLst/>
          </a:prstGeom>
          <a:noFill/>
        </p:spPr>
        <p:txBody>
          <a:bodyPr wrap="square" rtlCol="0">
            <a:spAutoFit/>
          </a:bodyPr>
          <a:lstStyle/>
          <a:p>
            <a:r>
              <a:rPr lang="el-GR" sz="2400" dirty="0" smtClean="0">
                <a:solidFill>
                  <a:schemeClr val="tx1">
                    <a:lumMod val="50000"/>
                    <a:lumOff val="50000"/>
                  </a:schemeClr>
                </a:solidFill>
              </a:rPr>
              <a:t>Ο </a:t>
            </a:r>
            <a:r>
              <a:rPr lang="el-GR" sz="2400" dirty="0" err="1" smtClean="0">
                <a:solidFill>
                  <a:schemeClr val="tx1">
                    <a:lumMod val="50000"/>
                    <a:lumOff val="50000"/>
                  </a:schemeClr>
                </a:solidFill>
              </a:rPr>
              <a:t>Ουίλλιαμ</a:t>
            </a:r>
            <a:r>
              <a:rPr lang="el-GR" sz="2400" dirty="0" smtClean="0">
                <a:solidFill>
                  <a:schemeClr val="tx1">
                    <a:lumMod val="50000"/>
                    <a:lumOff val="50000"/>
                  </a:schemeClr>
                </a:solidFill>
              </a:rPr>
              <a:t> Σαίξπηρ ήταν Άγγλος θεατρικός συγγραφέας. Θεωρείται ο μεγαλύτερος ποιητής των νεότερων χρόνων</a:t>
            </a:r>
            <a:r>
              <a:rPr lang="el-GR" sz="2400" dirty="0" smtClean="0">
                <a:solidFill>
                  <a:schemeClr val="tx1">
                    <a:lumMod val="50000"/>
                    <a:lumOff val="50000"/>
                  </a:schemeClr>
                </a:solidFill>
              </a:rPr>
              <a:t>.</a:t>
            </a:r>
            <a:r>
              <a:rPr lang="en-US" sz="2400" dirty="0" smtClean="0">
                <a:solidFill>
                  <a:schemeClr val="tx1">
                    <a:lumMod val="50000"/>
                    <a:lumOff val="50000"/>
                  </a:schemeClr>
                </a:solidFill>
              </a:rPr>
              <a:t> </a:t>
            </a:r>
            <a:r>
              <a:rPr lang="el-GR" sz="2400" dirty="0" smtClean="0">
                <a:solidFill>
                  <a:schemeClr val="tx1">
                    <a:lumMod val="50000"/>
                    <a:lumOff val="50000"/>
                  </a:schemeClr>
                </a:solidFill>
              </a:rPr>
              <a:t>Είναι </a:t>
            </a:r>
            <a:r>
              <a:rPr lang="el-GR" sz="2400" dirty="0" smtClean="0">
                <a:solidFill>
                  <a:schemeClr val="tx1">
                    <a:lumMod val="50000"/>
                    <a:lumOff val="50000"/>
                  </a:schemeClr>
                </a:solidFill>
              </a:rPr>
              <a:t>ο περισσότερο διαβασμένος από όλους τους ανθρώπους, ο περισσότερο παιγμένος στα θέατρα όλων των χωρών. Γεννήθηκε στο </a:t>
            </a:r>
            <a:r>
              <a:rPr lang="el-GR" sz="2400" dirty="0" smtClean="0">
                <a:solidFill>
                  <a:schemeClr val="tx1">
                    <a:lumMod val="50000"/>
                    <a:lumOff val="50000"/>
                  </a:schemeClr>
                </a:solidFill>
              </a:rPr>
              <a:t>Στράτφορντ</a:t>
            </a:r>
            <a:r>
              <a:rPr lang="el-GR" sz="2400" dirty="0" smtClean="0">
                <a:solidFill>
                  <a:schemeClr val="tx1">
                    <a:lumMod val="50000"/>
                    <a:lumOff val="50000"/>
                  </a:schemeClr>
                </a:solidFill>
              </a:rPr>
              <a:t>, έμαθε εκεί τα πρώτα γράμματα, δε σπούδασε, γιατί παντρεύτηκε μικρός (18 χρονών) και</a:t>
            </a:r>
            <a:endParaRPr lang="el-GR" sz="2400" dirty="0">
              <a:solidFill>
                <a:schemeClr val="tx1">
                  <a:lumMod val="50000"/>
                  <a:lumOff val="50000"/>
                </a:schemeClr>
              </a:solidFill>
            </a:endParaRPr>
          </a:p>
        </p:txBody>
      </p:sp>
      <p:sp>
        <p:nvSpPr>
          <p:cNvPr id="6" name="TextBox 5"/>
          <p:cNvSpPr txBox="1"/>
          <p:nvPr/>
        </p:nvSpPr>
        <p:spPr>
          <a:xfrm>
            <a:off x="268466" y="4005064"/>
            <a:ext cx="9577064" cy="1569660"/>
          </a:xfrm>
          <a:prstGeom prst="rect">
            <a:avLst/>
          </a:prstGeom>
          <a:noFill/>
        </p:spPr>
        <p:txBody>
          <a:bodyPr wrap="square" rtlCol="0">
            <a:spAutoFit/>
          </a:bodyPr>
          <a:lstStyle/>
          <a:p>
            <a:r>
              <a:rPr lang="el-GR" sz="2400" dirty="0" smtClean="0">
                <a:solidFill>
                  <a:schemeClr val="tx1">
                    <a:lumMod val="50000"/>
                    <a:lumOff val="50000"/>
                  </a:schemeClr>
                </a:solidFill>
              </a:rPr>
              <a:t>ρίχτηκε στη βιοπάλη. Πέρασε τη ζωή του μέσα στους θιάσους, που την εποχή εκείνη ταξίδευαν από πόλη σε πόλη και διασκέδαζαν την ανώτερη κοινωνία. Ο ίδιος έπαιζε θέατρο, </a:t>
            </a:r>
            <a:r>
              <a:rPr lang="el-GR" sz="2400" dirty="0" smtClean="0">
                <a:solidFill>
                  <a:schemeClr val="tx1">
                    <a:lumMod val="50000"/>
                    <a:lumOff val="50000"/>
                  </a:schemeClr>
                </a:solidFill>
              </a:rPr>
              <a:t>μα </a:t>
            </a:r>
            <a:r>
              <a:rPr lang="el-GR" sz="2400" dirty="0" smtClean="0">
                <a:solidFill>
                  <a:schemeClr val="tx1">
                    <a:lumMod val="50000"/>
                    <a:lumOff val="50000"/>
                  </a:schemeClr>
                </a:solidFill>
              </a:rPr>
              <a:t>το μεγάλο του μεράκι ήταν το γράψιμο. </a:t>
            </a:r>
            <a:endParaRPr lang="el-GR" sz="2400" dirty="0">
              <a:solidFill>
                <a:schemeClr val="tx1">
                  <a:lumMod val="50000"/>
                  <a:lumOff val="50000"/>
                </a:schemeClr>
              </a:solidFill>
            </a:endParaRPr>
          </a:p>
        </p:txBody>
      </p:sp>
    </p:spTree>
    <p:extLst>
      <p:ext uri="{BB962C8B-B14F-4D97-AF65-F5344CB8AC3E}">
        <p14:creationId xmlns:p14="http://schemas.microsoft.com/office/powerpoint/2010/main" xmlns="" val="242626480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1425</Words>
  <Application>Microsoft Office PowerPoint</Application>
  <PresentationFormat>Προβολή στην οθόνη (4:3)</PresentationFormat>
  <Paragraphs>93</Paragraphs>
  <Slides>24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Hp</dc:creator>
  <cp:lastModifiedBy>EFI</cp:lastModifiedBy>
  <cp:revision>18</cp:revision>
  <dcterms:created xsi:type="dcterms:W3CDTF">2014-05-08T17:36:41Z</dcterms:created>
  <dcterms:modified xsi:type="dcterms:W3CDTF">2014-06-01T06:00:01Z</dcterms:modified>
</cp:coreProperties>
</file>