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9" r:id="rId8"/>
    <p:sldId id="271" r:id="rId9"/>
    <p:sldId id="272" r:id="rId10"/>
    <p:sldId id="273" r:id="rId11"/>
    <p:sldId id="274" r:id="rId12"/>
    <p:sldId id="275" r:id="rId1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89"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7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12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3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Kλικ για επεξεργασία του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fld id="{60E2BCFC-8C1B-48AA-875D-37E32F031E5B}" type="datetimeFigureOut">
              <a:rPr lang="el-GR"/>
              <a:pPr>
                <a:defRPr/>
              </a:pPr>
              <a:t>27/5/2014</a:t>
            </a:fld>
            <a:endParaRPr lang="el-GR"/>
          </a:p>
        </p:txBody>
      </p:sp>
      <p:sp>
        <p:nvSpPr>
          <p:cNvPr id="8" name="15 - Θέση αριθμού διαφάνειας"/>
          <p:cNvSpPr>
            <a:spLocks noGrp="1"/>
          </p:cNvSpPr>
          <p:nvPr>
            <p:ph type="sldNum" sz="quarter" idx="11"/>
          </p:nvPr>
        </p:nvSpPr>
        <p:spPr/>
        <p:txBody>
          <a:bodyPr/>
          <a:lstStyle>
            <a:lvl1pPr>
              <a:defRPr/>
            </a:lvl1pPr>
          </a:lstStyle>
          <a:p>
            <a:pPr>
              <a:defRPr/>
            </a:pPr>
            <a:fld id="{3969D376-679C-47E4-B1B9-22871F58EC52}" type="slidenum">
              <a:rPr lang="el-GR"/>
              <a:pPr>
                <a:defRPr/>
              </a:pPr>
              <a:t>‹#›</a:t>
            </a:fld>
            <a:endParaRPr lang="el-GR"/>
          </a:p>
        </p:txBody>
      </p:sp>
      <p:sp>
        <p:nvSpPr>
          <p:cNvPr id="10" name="16 - Θέση υποσέλιδου"/>
          <p:cNvSpPr>
            <a:spLocks noGrp="1"/>
          </p:cNvSpPr>
          <p:nvPr>
            <p:ph type="ftr" sz="quarter" idx="12"/>
          </p:nvPr>
        </p:nvSpPr>
        <p:spPr/>
        <p:txBody>
          <a:bodyPr/>
          <a:lstStyle>
            <a:lvl1pPr>
              <a:defRPr/>
            </a:lvl1pPr>
          </a:lstStyle>
          <a:p>
            <a:pPr>
              <a:defRPr/>
            </a:pP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E669ABC9-6E8E-4269-BF46-7B3C4655E7F0}" type="datetimeFigureOut">
              <a:rPr lang="el-GR"/>
              <a:pPr>
                <a:defRPr/>
              </a:pPr>
              <a:t>27/5/2014</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E44432EE-63C4-4DEE-A7A7-02F01358A7DF}"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1DCD4CB3-DE66-47AD-8781-BE541EA834C4}" type="datetimeFigureOut">
              <a:rPr lang="el-GR"/>
              <a:pPr>
                <a:defRPr/>
              </a:pPr>
              <a:t>27/5/2014</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AAF082E6-A475-4029-8FB4-9BC7CAEEED2F}"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Kλικ για επεξεργασία του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C5E36A32-4524-4676-AC34-C35BB250CC79}" type="datetimeFigureOut">
              <a:rPr lang="el-GR"/>
              <a:pPr>
                <a:defRPr/>
              </a:pPr>
              <a:t>27/5/2014</a:t>
            </a:fld>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845AFD82-3E6D-4210-9C8C-AF789738650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C99EE13-9BF3-47C2-A4F6-7B64A95FD5AE}" type="datetimeFigureOut">
              <a:rPr lang="el-GR"/>
              <a:pPr>
                <a:defRPr/>
              </a:pPr>
              <a:t>27/5/2014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9CEC3EB-AE6B-43CD-A46C-FA6CE23E2865}"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3C8B5B18-CFEE-437E-BE7D-8A0EDB8D5D15}" type="datetimeFigureOut">
              <a:rPr lang="el-GR"/>
              <a:pPr>
                <a:defRPr/>
              </a:pPr>
              <a:t>27/5/2014</a:t>
            </a:fld>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70D7E69D-01C1-4AE8-82AC-9144C52EEFEE}"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9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16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Kλικ για επεξεργασία του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9" name="8 - Θέση αριθμού διαφάνειας"/>
          <p:cNvSpPr>
            <a:spLocks noGrp="1"/>
          </p:cNvSpPr>
          <p:nvPr>
            <p:ph type="sldNum" sz="quarter" idx="10"/>
          </p:nvPr>
        </p:nvSpPr>
        <p:spPr/>
        <p:txBody>
          <a:bodyPr/>
          <a:lstStyle>
            <a:lvl1pPr>
              <a:defRPr/>
            </a:lvl1pPr>
          </a:lstStyle>
          <a:p>
            <a:pPr>
              <a:defRPr/>
            </a:pPr>
            <a:fld id="{BBF4F6F3-1897-4F11-9D60-48159A78B709}" type="slidenum">
              <a:rPr lang="el-GR"/>
              <a:pPr>
                <a:defRPr/>
              </a:pPr>
              <a:t>‹#›</a:t>
            </a:fld>
            <a:endParaRPr lang="el-GR"/>
          </a:p>
        </p:txBody>
      </p:sp>
      <p:sp>
        <p:nvSpPr>
          <p:cNvPr id="10" name="7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ημερομηνίας"/>
          <p:cNvSpPr>
            <a:spLocks noGrp="1"/>
          </p:cNvSpPr>
          <p:nvPr>
            <p:ph type="dt" sz="half" idx="12"/>
          </p:nvPr>
        </p:nvSpPr>
        <p:spPr/>
        <p:txBody>
          <a:bodyPr/>
          <a:lstStyle>
            <a:lvl1pPr>
              <a:defRPr/>
            </a:lvl1pPr>
          </a:lstStyle>
          <a:p>
            <a:pPr>
              <a:defRPr/>
            </a:pPr>
            <a:fld id="{256CE798-2016-4F24-954F-8CCBF5856263}" type="datetimeFigureOut">
              <a:rPr lang="el-GR"/>
              <a:pPr>
                <a:defRPr/>
              </a:pPr>
              <a:t>27/5/2014</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BCD4C951-A5B5-402A-9C65-54DFD9AB0851}" type="datetimeFigureOut">
              <a:rPr lang="el-GR"/>
              <a:pPr>
                <a:defRPr/>
              </a:pPr>
              <a:t>27/5/2014</a:t>
            </a:fld>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B02E0C19-816E-427B-97C2-D1E079A1EB0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fld id="{35CC994C-30D5-4918-9E94-81BFAC1A32BF}" type="datetimeFigureOut">
              <a:rPr lang="el-GR"/>
              <a:pPr>
                <a:defRPr/>
              </a:pPr>
              <a:t>27/5/2014</a:t>
            </a:fld>
            <a:endParaRPr lang="el-GR"/>
          </a:p>
        </p:txBody>
      </p:sp>
      <p:sp>
        <p:nvSpPr>
          <p:cNvPr id="3" name="9 - Θέση υποσέλιδου"/>
          <p:cNvSpPr>
            <a:spLocks noGrp="1"/>
          </p:cNvSpPr>
          <p:nvPr>
            <p:ph type="ftr" sz="quarter" idx="11"/>
          </p:nvPr>
        </p:nvSpPr>
        <p:spPr/>
        <p:txBody>
          <a:bodyPr/>
          <a:lstStyle>
            <a:lvl1pPr>
              <a:defRPr/>
            </a:lvl1pPr>
          </a:lstStyle>
          <a:p>
            <a:pPr>
              <a:defRPr/>
            </a:pPr>
            <a:endParaRPr lang="el-GR"/>
          </a:p>
        </p:txBody>
      </p:sp>
      <p:sp>
        <p:nvSpPr>
          <p:cNvPr id="4" name="21 - Θέση αριθμού διαφάνειας"/>
          <p:cNvSpPr>
            <a:spLocks noGrp="1"/>
          </p:cNvSpPr>
          <p:nvPr>
            <p:ph type="sldNum" sz="quarter" idx="12"/>
          </p:nvPr>
        </p:nvSpPr>
        <p:spPr/>
        <p:txBody>
          <a:bodyPr/>
          <a:lstStyle>
            <a:lvl1pPr>
              <a:defRPr/>
            </a:lvl1pPr>
          </a:lstStyle>
          <a:p>
            <a:pPr>
              <a:defRPr/>
            </a:pPr>
            <a:fld id="{FEFCDA02-FCD9-421C-AB7B-D56DEDE99C0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Kλικ για επεξεργασία του τίτλου</a:t>
            </a:r>
            <a:endParaRPr lang="en-US"/>
          </a:p>
        </p:txBody>
      </p:sp>
      <p:sp>
        <p:nvSpPr>
          <p:cNvPr id="5" name="7 - Θέση ημερομηνίας"/>
          <p:cNvSpPr>
            <a:spLocks noGrp="1"/>
          </p:cNvSpPr>
          <p:nvPr>
            <p:ph type="dt" sz="half" idx="10"/>
          </p:nvPr>
        </p:nvSpPr>
        <p:spPr/>
        <p:txBody>
          <a:bodyPr/>
          <a:lstStyle>
            <a:lvl1pPr>
              <a:defRPr/>
            </a:lvl1pPr>
          </a:lstStyle>
          <a:p>
            <a:pPr>
              <a:defRPr/>
            </a:pPr>
            <a:fld id="{285DB00A-7739-420E-80B2-AF8CA71A4DB4}" type="datetimeFigureOut">
              <a:rPr lang="el-GR"/>
              <a:pPr>
                <a:defRPr/>
              </a:pPr>
              <a:t>27/5/2014</a:t>
            </a:fld>
            <a:endParaRPr lang="el-GR"/>
          </a:p>
        </p:txBody>
      </p:sp>
      <p:sp>
        <p:nvSpPr>
          <p:cNvPr id="6" name="8 - Θέση αριθμού διαφάνειας"/>
          <p:cNvSpPr>
            <a:spLocks noGrp="1"/>
          </p:cNvSpPr>
          <p:nvPr>
            <p:ph type="sldNum" sz="quarter" idx="11"/>
          </p:nvPr>
        </p:nvSpPr>
        <p:spPr/>
        <p:txBody>
          <a:bodyPr/>
          <a:lstStyle>
            <a:lvl1pPr>
              <a:defRPr/>
            </a:lvl1pPr>
          </a:lstStyle>
          <a:p>
            <a:pPr>
              <a:defRPr/>
            </a:pPr>
            <a:fld id="{AF65C1CC-845A-47A4-9BAA-F7CE6B63FBB2}" type="slidenum">
              <a:rPr lang="el-GR"/>
              <a:pPr>
                <a:defRPr/>
              </a:pPr>
              <a:t>‹#›</a:t>
            </a:fld>
            <a:endParaRPr lang="el-GR"/>
          </a:p>
        </p:txBody>
      </p:sp>
      <p:sp>
        <p:nvSpPr>
          <p:cNvPr id="7" name="9 - Θέση υποσέλιδου"/>
          <p:cNvSpPr>
            <a:spLocks noGrp="1"/>
          </p:cNvSpPr>
          <p:nvPr>
            <p:ph type="ftr" sz="quarter" idx="12"/>
          </p:nvPr>
        </p:nvSpPr>
        <p:spPr/>
        <p:txBody>
          <a:bodyPr/>
          <a:lstStyle>
            <a:lvl1pPr>
              <a:defRPr/>
            </a:lvl1pPr>
          </a:lstStyle>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5" name="7 - Θέση ημερομηνίας"/>
          <p:cNvSpPr>
            <a:spLocks noGrp="1"/>
          </p:cNvSpPr>
          <p:nvPr>
            <p:ph type="dt" sz="half" idx="10"/>
          </p:nvPr>
        </p:nvSpPr>
        <p:spPr/>
        <p:txBody>
          <a:bodyPr/>
          <a:lstStyle>
            <a:lvl1pPr>
              <a:defRPr/>
            </a:lvl1pPr>
          </a:lstStyle>
          <a:p>
            <a:pPr>
              <a:defRPr/>
            </a:pPr>
            <a:fld id="{CEB240B3-335C-44A7-B453-EC809B9522DD}" type="datetimeFigureOut">
              <a:rPr lang="el-GR"/>
              <a:pPr>
                <a:defRPr/>
              </a:pPr>
              <a:t>27/5/2014</a:t>
            </a:fld>
            <a:endParaRPr lang="el-GR"/>
          </a:p>
        </p:txBody>
      </p:sp>
      <p:sp>
        <p:nvSpPr>
          <p:cNvPr id="6" name="8 - Θέση αριθμού διαφάνειας"/>
          <p:cNvSpPr>
            <a:spLocks noGrp="1"/>
          </p:cNvSpPr>
          <p:nvPr>
            <p:ph type="sldNum" sz="quarter" idx="11"/>
          </p:nvPr>
        </p:nvSpPr>
        <p:spPr/>
        <p:txBody>
          <a:bodyPr/>
          <a:lstStyle>
            <a:lvl1pPr>
              <a:defRPr/>
            </a:lvl1pPr>
          </a:lstStyle>
          <a:p>
            <a:pPr>
              <a:defRPr/>
            </a:pPr>
            <a:fld id="{A2F59255-781E-4209-820B-D39E219A0603}" type="slidenum">
              <a:rPr lang="el-GR"/>
              <a:pPr>
                <a:defRPr/>
              </a:pPr>
              <a:t>‹#›</a:t>
            </a:fld>
            <a:endParaRPr lang="el-GR"/>
          </a:p>
        </p:txBody>
      </p:sp>
      <p:sp>
        <p:nvSpPr>
          <p:cNvPr id="7" name="9 - Θέση υποσέλιδου"/>
          <p:cNvSpPr>
            <a:spLocks noGrp="1"/>
          </p:cNvSpPr>
          <p:nvPr>
            <p:ph type="ftr" sz="quarter" idx="12"/>
          </p:nvPr>
        </p:nvSpPr>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8 - Θέση κειμένου"/>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3F831C18-37F9-4160-9133-2F47CAD7462A}" type="datetimeFigureOut">
              <a:rPr lang="el-GR"/>
              <a:pPr>
                <a:defRPr/>
              </a:pPr>
              <a:t>27/5/2014</a:t>
            </a:fld>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E62A652D-4828-4A31-A107-915C72E3E1C8}"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3696" r:id="rId1"/>
    <p:sldLayoutId id="2147483690" r:id="rId2"/>
    <p:sldLayoutId id="2147483697" r:id="rId3"/>
    <p:sldLayoutId id="2147483691" r:id="rId4"/>
    <p:sldLayoutId id="2147483698" r:id="rId5"/>
    <p:sldLayoutId id="2147483692" r:id="rId6"/>
    <p:sldLayoutId id="2147483693" r:id="rId7"/>
    <p:sldLayoutId id="2147483699" r:id="rId8"/>
    <p:sldLayoutId id="2147483700" r:id="rId9"/>
    <p:sldLayoutId id="2147483694" r:id="rId10"/>
    <p:sldLayoutId id="2147483695"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idx="1"/>
          </p:nvPr>
        </p:nvSpPr>
        <p:spPr>
          <a:xfrm>
            <a:off x="457200" y="2143116"/>
            <a:ext cx="7972452" cy="3983047"/>
          </a:xfrm>
        </p:spPr>
        <p:txBody>
          <a:bodyPr>
            <a:normAutofit/>
          </a:bodyPr>
          <a:lstStyle/>
          <a:p>
            <a:pPr marL="274320" indent="-274320" algn="r" fontAlgn="auto">
              <a:spcAft>
                <a:spcPts val="0"/>
              </a:spcAft>
              <a:buFont typeface="Wingdings 2"/>
              <a:buNone/>
              <a:defRPr/>
            </a:pPr>
            <a:r>
              <a:rPr lang="el-GR" sz="2400" dirty="0" smtClean="0"/>
              <a:t>Εργασία από τους μαθητές: </a:t>
            </a:r>
          </a:p>
          <a:p>
            <a:pPr marL="274320" indent="-274320" algn="r" fontAlgn="auto">
              <a:spcAft>
                <a:spcPts val="0"/>
              </a:spcAft>
              <a:buFont typeface="Wingdings 2"/>
              <a:buNone/>
              <a:defRPr/>
            </a:pPr>
            <a:endParaRPr lang="el-GR" sz="2000" dirty="0"/>
          </a:p>
          <a:p>
            <a:pPr marL="274320" indent="-274320" algn="r" fontAlgn="auto">
              <a:spcAft>
                <a:spcPts val="0"/>
              </a:spcAft>
              <a:buFont typeface="Wingdings 2"/>
              <a:buNone/>
              <a:defRPr/>
            </a:pPr>
            <a:endParaRPr lang="el-GR" sz="2000" dirty="0" smtClean="0"/>
          </a:p>
          <a:p>
            <a:pPr marL="274320" indent="-274320" algn="r" fontAlgn="auto">
              <a:spcAft>
                <a:spcPts val="0"/>
              </a:spcAft>
              <a:buFont typeface="Wingdings 2"/>
              <a:buChar char=""/>
              <a:defRPr/>
            </a:pPr>
            <a:endParaRPr lang="el-GR" sz="1800" dirty="0" smtClean="0"/>
          </a:p>
          <a:p>
            <a:pPr lvl="8" algn="r">
              <a:defRPr/>
            </a:pPr>
            <a:r>
              <a:rPr lang="el-GR" sz="1800" dirty="0" smtClean="0"/>
              <a:t>Διαμαντής Κανέλλης</a:t>
            </a:r>
          </a:p>
          <a:p>
            <a:pPr marL="274320" indent="-274320" algn="r" fontAlgn="auto">
              <a:spcAft>
                <a:spcPts val="0"/>
              </a:spcAft>
              <a:buFont typeface="Wingdings 2"/>
              <a:buChar char=""/>
              <a:defRPr/>
            </a:pPr>
            <a:r>
              <a:rPr lang="el-GR" sz="1800" dirty="0" smtClean="0"/>
              <a:t>Χριστίνα </a:t>
            </a:r>
            <a:r>
              <a:rPr lang="el-GR" sz="1800" dirty="0" err="1" smtClean="0"/>
              <a:t>Κομίτη</a:t>
            </a:r>
            <a:endParaRPr lang="el-GR" sz="1800" dirty="0" smtClean="0"/>
          </a:p>
          <a:p>
            <a:pPr marL="274320" indent="-274320" algn="r" fontAlgn="auto">
              <a:spcAft>
                <a:spcPts val="0"/>
              </a:spcAft>
              <a:buFont typeface="Wingdings 2"/>
              <a:buChar char=""/>
              <a:defRPr/>
            </a:pPr>
            <a:r>
              <a:rPr lang="el-GR" sz="1800" dirty="0" smtClean="0"/>
              <a:t>Γιάννης </a:t>
            </a:r>
            <a:r>
              <a:rPr lang="el-GR" sz="1800" dirty="0" err="1" smtClean="0"/>
              <a:t>Δίνας</a:t>
            </a:r>
            <a:r>
              <a:rPr lang="el-GR" sz="1800" dirty="0" smtClean="0"/>
              <a:t> </a:t>
            </a:r>
          </a:p>
          <a:p>
            <a:pPr marL="274320" indent="-274320" algn="r" fontAlgn="auto">
              <a:spcAft>
                <a:spcPts val="0"/>
              </a:spcAft>
              <a:buFont typeface="Wingdings 2"/>
              <a:buChar char=""/>
              <a:defRPr/>
            </a:pPr>
            <a:r>
              <a:rPr lang="el-GR" sz="1800" dirty="0" smtClean="0"/>
              <a:t>Μιχάλης </a:t>
            </a:r>
            <a:r>
              <a:rPr lang="el-GR" sz="1800" dirty="0" err="1" smtClean="0"/>
              <a:t>Καράμανλης</a:t>
            </a:r>
            <a:endParaRPr lang="el-GR" sz="1800" dirty="0" smtClean="0"/>
          </a:p>
          <a:p>
            <a:pPr marL="274320" indent="-274320" algn="r" fontAlgn="auto">
              <a:spcAft>
                <a:spcPts val="0"/>
              </a:spcAft>
              <a:buFont typeface="Wingdings 2"/>
              <a:buChar char=""/>
              <a:defRPr/>
            </a:pPr>
            <a:r>
              <a:rPr lang="el-GR" sz="1800" dirty="0" err="1" smtClean="0"/>
              <a:t>Πένια</a:t>
            </a:r>
            <a:r>
              <a:rPr lang="el-GR" sz="1800" dirty="0" smtClean="0"/>
              <a:t> Ιωάννου</a:t>
            </a:r>
            <a:endParaRPr lang="el-GR" sz="1800" dirty="0"/>
          </a:p>
        </p:txBody>
      </p:sp>
      <p:sp>
        <p:nvSpPr>
          <p:cNvPr id="4" name="3 - Τίτλος"/>
          <p:cNvSpPr>
            <a:spLocks noGrp="1"/>
          </p:cNvSpPr>
          <p:nvPr>
            <p:ph type="title"/>
          </p:nvPr>
        </p:nvSpPr>
        <p:spPr/>
        <p:txBody>
          <a:bodyPr anchor="t">
            <a:noAutofit/>
          </a:bodyPr>
          <a:lstStyle/>
          <a:p>
            <a:pPr fontAlgn="auto">
              <a:spcAft>
                <a:spcPts val="0"/>
              </a:spcAft>
              <a:defRPr/>
            </a:pPr>
            <a:r>
              <a:rPr lang="el-GR" sz="4000" smtClean="0"/>
              <a:t>Οι Ιταλοί καλλιτέχνες τις Αναγέννησης</a:t>
            </a:r>
            <a:endParaRPr lang="el-GR" sz="4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a:p>
        </p:txBody>
      </p:sp>
      <p:pic>
        <p:nvPicPr>
          <p:cNvPr id="5" name="4 - Θέση εικόνας" descr="αρχείο λήψης.jpg"/>
          <p:cNvPicPr>
            <a:picLocks noGrp="1" noChangeAspect="1"/>
          </p:cNvPicPr>
          <p:nvPr>
            <p:ph type="pic" idx="1"/>
          </p:nvPr>
        </p:nvPicPr>
        <p:blipFill>
          <a:blip r:embed="rId2"/>
          <a:srcRect t="15965" b="15965"/>
          <a:stretch>
            <a:fillRect/>
          </a:stretch>
        </p:blipFill>
        <p:spPr>
          <a:xfrm>
            <a:off x="357158" y="1357298"/>
            <a:ext cx="4929222" cy="4554850"/>
          </a:xfrm>
        </p:spPr>
      </p:pic>
      <p:sp>
        <p:nvSpPr>
          <p:cNvPr id="22531" name="3 - Θέση κειμένου"/>
          <p:cNvSpPr>
            <a:spLocks noGrp="1"/>
          </p:cNvSpPr>
          <p:nvPr>
            <p:ph type="body" sz="half" idx="2"/>
          </p:nvPr>
        </p:nvSpPr>
        <p:spPr>
          <a:xfrm>
            <a:off x="5286375" y="642938"/>
            <a:ext cx="3400425" cy="5591175"/>
          </a:xfrm>
        </p:spPr>
        <p:txBody>
          <a:bodyPr/>
          <a:lstStyle/>
          <a:p>
            <a:r>
              <a:rPr lang="el-GR" smtClean="0"/>
              <a:t>O Τιτσιάνο Βετσέλλιο ευρύτερα γνωστός και ως Τισιανός ή Τιτσιάνο, ήταν Ιταλός ζωγράφος της Αναγέννησης. Ανήκει στη σχολή της Βενετίας και θεωρείται ένας από τους σπουδαιότερους ζωγράφους της,</a:t>
            </a:r>
            <a:r>
              <a:rPr lang="en-US" smtClean="0"/>
              <a:t> </a:t>
            </a:r>
            <a:r>
              <a:rPr lang="el-GR" smtClean="0"/>
              <a:t>του οποίου το έργο αντιπροσωπεύει τη μετάβαση από την παράδοση του 15ου αιώνα στην τεχνοτροπία που υιοθετήθηκε κατά τον 16ο. Επηρέασε σημαντικούς ζωγράφους του επόμενου αιώνα, όπως τον Ρούμπενς και τον Βελάσκεθ.</a:t>
            </a:r>
            <a:r>
              <a:rPr lang="en-US" smtClean="0"/>
              <a:t> </a:t>
            </a:r>
            <a:r>
              <a:rPr lang="el-GR" smtClean="0"/>
              <a:t>Διακρίθηκε εξίσου σε ένα ευρύ φάσμα θεμάτων, φιλοτεχνώντας προσωπογραφίες, αλληγορίες, θρησκευτικά έργα, ιστορικές και μυθολογικές σκηνές.</a:t>
            </a:r>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t"/>
          <a:lstStyle/>
          <a:p>
            <a:pPr algn="ctr" fontAlgn="auto">
              <a:spcAft>
                <a:spcPts val="0"/>
              </a:spcAft>
              <a:defRPr/>
            </a:pPr>
            <a:r>
              <a:rPr lang="el-GR" sz="3200" smtClean="0"/>
              <a:t>Έργα του…</a:t>
            </a:r>
            <a:endParaRPr lang="el-GR" sz="3200"/>
          </a:p>
        </p:txBody>
      </p:sp>
      <p:pic>
        <p:nvPicPr>
          <p:cNvPr id="5" name="4 - Θέση περιεχομένου" descr="Αφροδίτη.jpg"/>
          <p:cNvPicPr>
            <a:picLocks noGrp="1" noChangeAspect="1"/>
          </p:cNvPicPr>
          <p:nvPr>
            <p:ph sz="half" idx="1"/>
          </p:nvPr>
        </p:nvPicPr>
        <p:blipFill>
          <a:blip r:embed="rId2" cstate="print"/>
          <a:stretch>
            <a:fillRect/>
          </a:stretch>
        </p:blipFill>
        <p:spPr>
          <a:xfrm>
            <a:off x="642910" y="928670"/>
            <a:ext cx="4286280" cy="2935755"/>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5 - Θέση περιεχομένου" descr="photo-wwwnationalgalleryorguk.n.jpg"/>
          <p:cNvPicPr>
            <a:picLocks noGrp="1" noChangeAspect="1"/>
          </p:cNvPicPr>
          <p:nvPr>
            <p:ph sz="half" idx="2"/>
          </p:nvPr>
        </p:nvPicPr>
        <p:blipFill>
          <a:blip r:embed="rId3"/>
          <a:stretch>
            <a:fillRect/>
          </a:stretch>
        </p:blipFill>
        <p:spPr>
          <a:xfrm>
            <a:off x="4071934" y="4000504"/>
            <a:ext cx="4414634" cy="2476502"/>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3133724"/>
          </a:xfrm>
        </p:spPr>
        <p:txBody>
          <a:bodyPr/>
          <a:lstStyle/>
          <a:p>
            <a:pPr algn="ctr" fontAlgn="auto">
              <a:spcAft>
                <a:spcPts val="0"/>
              </a:spcAft>
              <a:defRPr/>
            </a:pPr>
            <a:r>
              <a:rPr lang="el-GR" b="1" smtClean="0"/>
              <a:t>ΤΕΛΟΣ!!!</a:t>
            </a:r>
            <a:endParaRPr lang="el-GR"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pPr fontAlgn="auto">
              <a:spcAft>
                <a:spcPts val="0"/>
              </a:spcAft>
              <a:defRPr/>
            </a:pPr>
            <a:endParaRPr lang="el-GR" dirty="0"/>
          </a:p>
        </p:txBody>
      </p:sp>
      <p:pic>
        <p:nvPicPr>
          <p:cNvPr id="10" name="9 - Θέση εικόνας" descr="5330_5681.jpg"/>
          <p:cNvPicPr>
            <a:picLocks noGrp="1" noChangeAspect="1"/>
          </p:cNvPicPr>
          <p:nvPr>
            <p:ph type="pic" idx="1"/>
          </p:nvPr>
        </p:nvPicPr>
        <p:blipFill>
          <a:blip r:embed="rId2"/>
          <a:srcRect t="15126" b="15126"/>
          <a:stretch>
            <a:fillRect/>
          </a:stretch>
        </p:blipFill>
        <p:spPr>
          <a:xfrm>
            <a:off x="214282" y="1214422"/>
            <a:ext cx="4841902" cy="4474163"/>
          </a:xfrm>
        </p:spPr>
      </p:pic>
      <p:sp>
        <p:nvSpPr>
          <p:cNvPr id="14339" name="8 - Θέση κειμένου"/>
          <p:cNvSpPr>
            <a:spLocks noGrp="1"/>
          </p:cNvSpPr>
          <p:nvPr>
            <p:ph type="body" sz="half" idx="2"/>
          </p:nvPr>
        </p:nvSpPr>
        <p:spPr>
          <a:xfrm>
            <a:off x="5148263" y="333375"/>
            <a:ext cx="3786187" cy="6000750"/>
          </a:xfrm>
        </p:spPr>
        <p:txBody>
          <a:bodyPr/>
          <a:lstStyle/>
          <a:p>
            <a:r>
              <a:rPr lang="el-GR" smtClean="0"/>
              <a:t>Ο </a:t>
            </a:r>
            <a:r>
              <a:rPr lang="el-GR" b="1" smtClean="0"/>
              <a:t>Μικελάντζελο ντι Λοντοβίκο Μπουοναρότι Σιμόνι,</a:t>
            </a:r>
            <a:r>
              <a:rPr lang="el-GR" smtClean="0"/>
              <a:t> γνωστός περισσότερο ως </a:t>
            </a:r>
            <a:r>
              <a:rPr lang="el-GR" b="1" smtClean="0"/>
              <a:t>Μιχαήλ Άγγελος</a:t>
            </a:r>
            <a:r>
              <a:rPr lang="el-GR" smtClean="0"/>
              <a:t>, ήταν γλύπτης, ζωγράφος, αρχιτέκτονας και ποιητής της Αναγέννησης. Σήμερα αναγνωρίζεται ως ένας από τους σπουδαιότερους δημιουργούς στην ιστορία της τέχνης. Υπήρξε ο μοναδικός καλλιτέχνης της εποχής, του οποίου η βιογραφία εκδόθηκε πριν το θάνατό του, στους</a:t>
            </a:r>
            <a:r>
              <a:rPr lang="en-US" smtClean="0"/>
              <a:t> </a:t>
            </a:r>
            <a:r>
              <a:rPr lang="el-GR" i="1" smtClean="0"/>
              <a:t>Βίους</a:t>
            </a:r>
            <a:r>
              <a:rPr lang="el-GR" smtClean="0"/>
              <a:t> του Τζόρτζιο Βαζάρι, ο οποίος επέλεξε να τον τοποθετήσει στην κορυφή των καλλιτεχνών, χρησιμοποιώντας για τον Μιχαήλ Άγγελο το προσωνύμιο </a:t>
            </a:r>
            <a:r>
              <a:rPr lang="el-GR" i="1" smtClean="0"/>
              <a:t>ο θεϊκός.</a:t>
            </a:r>
            <a:r>
              <a:rPr lang="el-GR" smtClean="0"/>
              <a:t> Στα δημοφιλέστερα έργα του ανήκουν οι νωπογραφίες που φιλοτέχνησε για το Παπικό παρεκκλήσιο του Βατικανού,  το άγαλμα του Δαβίδ και η Πιετά</a:t>
            </a:r>
            <a:r>
              <a:rPr lang="el-GR" i="1" smtClean="0"/>
              <a:t> </a:t>
            </a:r>
            <a:r>
              <a:rPr lang="el-GR" smtClean="0"/>
              <a:t>(</a:t>
            </a:r>
            <a:r>
              <a:rPr lang="el-GR" i="1" smtClean="0"/>
              <a:t>αποκαθήλωση</a:t>
            </a:r>
            <a:r>
              <a:rPr lang="el-GR" smtClean="0"/>
              <a:t>) στην Βασιλική του Αγίου Πέτρου, στη Ρώμη.</a:t>
            </a: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chor="t">
            <a:noAutofit/>
          </a:bodyPr>
          <a:lstStyle/>
          <a:p>
            <a:pPr algn="ctr" fontAlgn="auto">
              <a:lnSpc>
                <a:spcPct val="150000"/>
              </a:lnSpc>
              <a:spcAft>
                <a:spcPts val="0"/>
              </a:spcAft>
              <a:defRPr/>
            </a:pPr>
            <a:r>
              <a:rPr lang="el-GR" sz="3200" smtClean="0"/>
              <a:t>Έργα του…</a:t>
            </a:r>
            <a:br>
              <a:rPr lang="el-GR" sz="3200" smtClean="0"/>
            </a:br>
            <a:endParaRPr lang="el-GR" sz="3200"/>
          </a:p>
        </p:txBody>
      </p:sp>
      <p:pic>
        <p:nvPicPr>
          <p:cNvPr id="7" name="6 - Θέση περιεχομένου" descr="Creación_de_Adán_(Miguel_Ángel).jpg"/>
          <p:cNvPicPr>
            <a:picLocks noGrp="1" noChangeAspect="1"/>
          </p:cNvPicPr>
          <p:nvPr>
            <p:ph sz="half" idx="1"/>
          </p:nvPr>
        </p:nvPicPr>
        <p:blipFill>
          <a:blip r:embed="rId2" cstate="print"/>
          <a:stretch>
            <a:fillRect/>
          </a:stretch>
        </p:blipFill>
        <p:spPr>
          <a:xfrm>
            <a:off x="1000100" y="1285860"/>
            <a:ext cx="5229022" cy="2374043"/>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8" name="7 - Θέση περιεχομένου" descr="Το προπατορικό Αμάρτημα και η Εκδίωξη από τον Παράδεισο.jpg"/>
          <p:cNvPicPr>
            <a:picLocks noGrp="1" noChangeAspect="1"/>
          </p:cNvPicPr>
          <p:nvPr>
            <p:ph sz="half" idx="2"/>
          </p:nvPr>
        </p:nvPicPr>
        <p:blipFill>
          <a:blip r:embed="rId3"/>
          <a:stretch>
            <a:fillRect/>
          </a:stretch>
        </p:blipFill>
        <p:spPr>
          <a:xfrm>
            <a:off x="4214810" y="3786190"/>
            <a:ext cx="4000500" cy="207645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fontAlgn="auto">
              <a:spcAft>
                <a:spcPts val="0"/>
              </a:spcAft>
              <a:defRPr/>
            </a:pPr>
            <a:endParaRPr lang="el-GR"/>
          </a:p>
        </p:txBody>
      </p:sp>
      <p:pic>
        <p:nvPicPr>
          <p:cNvPr id="7" name="6 - Θέση εικόνας" descr="LEONARDO-DA-VINCI-2.jpg"/>
          <p:cNvPicPr>
            <a:picLocks noGrp="1" noChangeAspect="1"/>
          </p:cNvPicPr>
          <p:nvPr>
            <p:ph type="pic" idx="1"/>
          </p:nvPr>
        </p:nvPicPr>
        <p:blipFill>
          <a:blip r:embed="rId2"/>
          <a:srcRect t="15978" b="15978"/>
          <a:stretch>
            <a:fillRect/>
          </a:stretch>
        </p:blipFill>
        <p:spPr>
          <a:xfrm>
            <a:off x="285720" y="1071546"/>
            <a:ext cx="5000660" cy="4620863"/>
          </a:xfrm>
        </p:spPr>
      </p:pic>
      <p:sp>
        <p:nvSpPr>
          <p:cNvPr id="16387" name="5 - Θέση κειμένου"/>
          <p:cNvSpPr>
            <a:spLocks noGrp="1"/>
          </p:cNvSpPr>
          <p:nvPr>
            <p:ph type="body" sz="half" idx="2"/>
          </p:nvPr>
        </p:nvSpPr>
        <p:spPr>
          <a:xfrm>
            <a:off x="5429250" y="428625"/>
            <a:ext cx="3328988" cy="5929313"/>
          </a:xfrm>
        </p:spPr>
        <p:txBody>
          <a:bodyPr/>
          <a:lstStyle/>
          <a:p>
            <a:r>
              <a:rPr lang="el-GR" smtClean="0"/>
              <a:t>Ο Λεονάρντο ντα Βίντσι  ήταν Ιταλός αρχιτέκτονας, ζωγράφος, γλύπτης, μουσικός, εφευρέτης, μηχανικός, ανατόμος, γεωμέτρης και επιστήμονας που έζησε την περίοδο της Αναγέννησης.</a:t>
            </a:r>
            <a:r>
              <a:rPr lang="en-US" smtClean="0"/>
              <a:t> </a:t>
            </a:r>
            <a:r>
              <a:rPr lang="el-GR" smtClean="0"/>
              <a:t>Υπήρξε ακόμα σημαντικός εφευρέτης και επιστήμονας, με σημαντική συνεισφορά στην ανατομία, και την αστρονομία.</a:t>
            </a:r>
            <a:r>
              <a:rPr lang="en-US" smtClean="0"/>
              <a:t> </a:t>
            </a:r>
            <a:r>
              <a:rPr lang="el-GR" smtClean="0"/>
              <a:t>Γεννήθηκε στο Βίντσι της Ιταλίας στις 15 Απριλίου του 1452. Το πλήρες όνομά του ήταν "Leonardo di ser Piero da Vinci", αν και υπέγραφε τα έργα του ως "Leonardo" ή "Io, Leonardo" (= «Εγώ, ο Λεονάρντο»). Μεγάλωσε με τον πατέρα του στην πόλη της Φλωρεντίας</a:t>
            </a:r>
          </a:p>
          <a:p>
            <a:endParaRPr lang="el-GR" smtClean="0"/>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fontAlgn="auto">
              <a:spcAft>
                <a:spcPts val="0"/>
              </a:spcAft>
              <a:defRPr/>
            </a:pPr>
            <a:r>
              <a:rPr lang="el-GR" sz="3600" smtClean="0"/>
              <a:t>Έργα του…</a:t>
            </a:r>
            <a:endParaRPr lang="el-GR" sz="3600"/>
          </a:p>
        </p:txBody>
      </p:sp>
      <p:pic>
        <p:nvPicPr>
          <p:cNvPr id="7" name="6 - Θέση περιεχομένου" descr="image013.jpg"/>
          <p:cNvPicPr>
            <a:picLocks noGrp="1" noChangeAspect="1"/>
          </p:cNvPicPr>
          <p:nvPr>
            <p:ph sz="half" idx="1"/>
          </p:nvPr>
        </p:nvPicPr>
        <p:blipFill>
          <a:blip r:embed="rId2"/>
          <a:stretch>
            <a:fillRect/>
          </a:stretch>
        </p:blipFill>
        <p:spPr>
          <a:xfrm>
            <a:off x="928662" y="1714488"/>
            <a:ext cx="2711089" cy="421481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8" name="7 - Θέση περιεχομένου" descr="lastsupp.jpg"/>
          <p:cNvPicPr>
            <a:picLocks noGrp="1" noChangeAspect="1"/>
          </p:cNvPicPr>
          <p:nvPr>
            <p:ph sz="half" idx="2"/>
          </p:nvPr>
        </p:nvPicPr>
        <p:blipFill>
          <a:blip r:embed="rId3"/>
          <a:stretch>
            <a:fillRect/>
          </a:stretch>
        </p:blipFill>
        <p:spPr>
          <a:xfrm>
            <a:off x="4000496" y="2928934"/>
            <a:ext cx="4059238" cy="2328988"/>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fontAlgn="auto">
              <a:spcAft>
                <a:spcPts val="0"/>
              </a:spcAft>
              <a:defRPr/>
            </a:pPr>
            <a:endParaRPr lang="el-GR"/>
          </a:p>
        </p:txBody>
      </p:sp>
      <p:pic>
        <p:nvPicPr>
          <p:cNvPr id="7" name="6 - Θέση εικόνας" descr="Sanzio_00.jpg"/>
          <p:cNvPicPr>
            <a:picLocks noGrp="1" noChangeAspect="1"/>
          </p:cNvPicPr>
          <p:nvPr>
            <p:ph type="pic" idx="1"/>
          </p:nvPr>
        </p:nvPicPr>
        <p:blipFill>
          <a:blip r:embed="rId2"/>
          <a:srcRect t="17527" b="17527"/>
          <a:stretch>
            <a:fillRect/>
          </a:stretch>
        </p:blipFill>
        <p:spPr>
          <a:xfrm>
            <a:off x="214282" y="1571612"/>
            <a:ext cx="4453621" cy="4115372"/>
          </a:xfrm>
        </p:spPr>
      </p:pic>
      <p:sp>
        <p:nvSpPr>
          <p:cNvPr id="18435" name="5 - Θέση κειμένου"/>
          <p:cNvSpPr>
            <a:spLocks noGrp="1"/>
          </p:cNvSpPr>
          <p:nvPr>
            <p:ph type="body" sz="half" idx="2"/>
          </p:nvPr>
        </p:nvSpPr>
        <p:spPr>
          <a:xfrm>
            <a:off x="4714875" y="214313"/>
            <a:ext cx="4143375" cy="6357937"/>
          </a:xfrm>
        </p:spPr>
        <p:txBody>
          <a:bodyPr/>
          <a:lstStyle/>
          <a:p>
            <a:r>
              <a:rPr lang="el-GR" sz="1400" smtClean="0"/>
              <a:t>O Ραφαήλ ή Ραφαέλο Σάντσιο</a:t>
            </a:r>
            <a:r>
              <a:rPr lang="en-US" sz="1400" smtClean="0"/>
              <a:t> </a:t>
            </a:r>
            <a:r>
              <a:rPr lang="el-GR" sz="1400" smtClean="0"/>
              <a:t> ήταν Ιταλός ζωγράφος και αρχιτέκτονας της ύστερης Αναγέννησης. Υπήρξε ένας από τους επιφανέστερους καλλιτέχνες της εποχής του, του οποίου η φήμη και η αξία υπήρξαν ανάλογες με εκείνες του Μιχαήλ Άγγελου και του Λεονάρντο ντα Βίντσι. Γεννήθηκε στο Ουρμπίνο και μαθήτευσε αρχικά στο πλευρό του πατέρα του, Τζιοβάνι Σάντι, και αργότερα εκπαιδεύτηκε στο εργαστήριο του Περουτζίνο. Τα πρώιμα έργα του χρονολογούνται στις αρχές του 16ου αιώνα και φιλοτεχνήθηκαν κατά κύριο λόγο στην Περούτζια.</a:t>
            </a:r>
            <a:r>
              <a:rPr lang="en-US" sz="1400" smtClean="0"/>
              <a:t> </a:t>
            </a:r>
            <a:r>
              <a:rPr lang="el-GR" sz="1400" smtClean="0"/>
              <a:t>Εκεί ολοκλήρωσε ορισμένα από τα σπουδαιότερα έργα του, μεταξύ των οποίων οι τοιχογραφίες στο Βατικανό. Αυτά τα έργα ακολούθησαν τη λεγόμενη Σχολή των Αθηνών, ως έκφραση κλασικής τέχνης. Ως αρχιτέκτων προσανατολίστηκε στις επιλογές του Μπραμάντε, μετά το θάνατο του οποίου ανέλαβε τη διεύθυνση των έργων στην εκκλησία του Αγίου Πέτρου. Πέθανε απρόσμενα σε ηλικία 37 ετών στη Ρώμη. Χαρακτηρίζεται ως ένας από τους σημαντικότερους ζωγράφους της Ευρώπης, του οποίο το έργο θαυμάζεται για την καθαρότητα της φόρμας του και τη δεξιοτεχνία του.</a:t>
            </a: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t"/>
          <a:lstStyle/>
          <a:p>
            <a:pPr algn="ctr" fontAlgn="auto">
              <a:spcAft>
                <a:spcPts val="0"/>
              </a:spcAft>
              <a:defRPr/>
            </a:pPr>
            <a:r>
              <a:rPr lang="el-GR" sz="3200" smtClean="0"/>
              <a:t>Έργα του…</a:t>
            </a:r>
            <a:endParaRPr lang="el-GR" sz="3200"/>
          </a:p>
        </p:txBody>
      </p:sp>
      <p:pic>
        <p:nvPicPr>
          <p:cNvPr id="5" name="4 - Θέση περιεχομένου" descr="Raphael_(Raffaello_Sanzio).jpg"/>
          <p:cNvPicPr>
            <a:picLocks noGrp="1" noChangeAspect="1"/>
          </p:cNvPicPr>
          <p:nvPr>
            <p:ph sz="half" idx="1"/>
          </p:nvPr>
        </p:nvPicPr>
        <p:blipFill>
          <a:blip r:embed="rId2"/>
          <a:stretch>
            <a:fillRect/>
          </a:stretch>
        </p:blipFill>
        <p:spPr>
          <a:xfrm>
            <a:off x="500034" y="928670"/>
            <a:ext cx="4059238" cy="297985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5 - Θέση περιεχομένου" descr="rafail.jpg"/>
          <p:cNvPicPr>
            <a:picLocks noGrp="1" noChangeAspect="1"/>
          </p:cNvPicPr>
          <p:nvPr>
            <p:ph sz="half" idx="2"/>
          </p:nvPr>
        </p:nvPicPr>
        <p:blipFill>
          <a:blip r:embed="rId3"/>
          <a:stretch>
            <a:fillRect/>
          </a:stretch>
        </p:blipFill>
        <p:spPr>
          <a:xfrm>
            <a:off x="4643438" y="3500438"/>
            <a:ext cx="4059238" cy="2706159"/>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a:p>
        </p:txBody>
      </p:sp>
      <p:pic>
        <p:nvPicPr>
          <p:cNvPr id="5" name="4 - Θέση εικόνας" descr="MPOT 6.jpg"/>
          <p:cNvPicPr>
            <a:picLocks noGrp="1" noChangeAspect="1"/>
          </p:cNvPicPr>
          <p:nvPr>
            <p:ph type="pic" idx="1"/>
          </p:nvPr>
        </p:nvPicPr>
        <p:blipFill>
          <a:blip r:embed="rId2"/>
          <a:srcRect l="19658" r="19658"/>
          <a:stretch>
            <a:fillRect/>
          </a:stretch>
        </p:blipFill>
        <p:spPr>
          <a:xfrm>
            <a:off x="357158" y="1142984"/>
            <a:ext cx="4659173" cy="4305312"/>
          </a:xfrm>
        </p:spPr>
      </p:pic>
      <p:sp>
        <p:nvSpPr>
          <p:cNvPr id="20483" name="3 - Θέση κειμένου"/>
          <p:cNvSpPr>
            <a:spLocks noGrp="1"/>
          </p:cNvSpPr>
          <p:nvPr>
            <p:ph type="body" sz="half" idx="2"/>
          </p:nvPr>
        </p:nvSpPr>
        <p:spPr>
          <a:xfrm>
            <a:off x="5143500" y="285750"/>
            <a:ext cx="3543300" cy="6286500"/>
          </a:xfrm>
        </p:spPr>
        <p:txBody>
          <a:bodyPr/>
          <a:lstStyle/>
          <a:p>
            <a:r>
              <a:rPr lang="el-GR" sz="1400" smtClean="0"/>
              <a:t>Ο Αλεσσάντρο ντι Μαριάνο Φιλιπέπι γνωστός περισσότερο ως Σάντρο Μποττιτσέλλι ήταν διακεκριμένος Ιταλός ζωγράφος της αναγέννησης. Αποτέλεσε έναν από τους πιο γνωστούς και επιτυχημένους καλλιτέχνες της εποχής του, του οποίου η φήμη άρχισε να εξανεμίζεται κατά τις αρχές του 16ου αιώνα, όταν οι φιλοσοφικές ιδέες που διαπερνούσαν τους πίνακές του άρχισαν να εκτοπίζονται. Το ενδιαφέρον για το έργο του αναθερμάνθηκε στα μέσα του 19ου αιώνα, αποκτώντας τη θέση και την αναγνώριση που κατέχει μέχρι σήμερα.</a:t>
            </a:r>
            <a:r>
              <a:rPr lang="en-US" sz="1400" smtClean="0"/>
              <a:t> </a:t>
            </a:r>
            <a:r>
              <a:rPr lang="el-GR" sz="1400" smtClean="0"/>
              <a:t>Σχεδόν το σύνολο των πληροφοριών για τη ζωή του Μποτιτσέλι προέρχεται από τη βιογραφία του Τζόρτζιο Βαζάρι, καθώς και από επίσημα έγγραφα της εποχής. Γεννήθηκε το 1445 (ως έτος γεννήσεως αναφέρεται επίσης το 1444) στη Φλωρεντία και ήταν το τελευταίο παιδί του βυρσοδέψη Μαριάνο ντι Βάνι και της Σμεράλντα. </a:t>
            </a:r>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t"/>
          <a:lstStyle/>
          <a:p>
            <a:pPr algn="ctr" fontAlgn="auto">
              <a:spcAft>
                <a:spcPts val="0"/>
              </a:spcAft>
              <a:defRPr/>
            </a:pPr>
            <a:r>
              <a:rPr lang="el-GR" sz="3200" smtClean="0"/>
              <a:t>Έργα του…</a:t>
            </a:r>
            <a:endParaRPr lang="el-GR" sz="3200"/>
          </a:p>
        </p:txBody>
      </p:sp>
      <p:pic>
        <p:nvPicPr>
          <p:cNvPr id="5" name="4 - Θέση περιεχομένου" descr="MPOT 5.jpg"/>
          <p:cNvPicPr>
            <a:picLocks noGrp="1" noChangeAspect="1"/>
          </p:cNvPicPr>
          <p:nvPr>
            <p:ph sz="half" idx="1"/>
          </p:nvPr>
        </p:nvPicPr>
        <p:blipFill>
          <a:blip r:embed="rId2"/>
          <a:stretch>
            <a:fillRect/>
          </a:stretch>
        </p:blipFill>
        <p:spPr>
          <a:xfrm>
            <a:off x="714348" y="857232"/>
            <a:ext cx="4429156" cy="285752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 name="5 - Θέση περιεχομένου" descr="images.jpg"/>
          <p:cNvPicPr>
            <a:picLocks noGrp="1" noChangeAspect="1"/>
          </p:cNvPicPr>
          <p:nvPr>
            <p:ph sz="half" idx="2"/>
          </p:nvPr>
        </p:nvPicPr>
        <p:blipFill>
          <a:blip r:embed="rId3"/>
          <a:stretch>
            <a:fillRect/>
          </a:stretch>
        </p:blipFill>
        <p:spPr>
          <a:xfrm>
            <a:off x="4143372" y="3789530"/>
            <a:ext cx="4071966" cy="2651173"/>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119</TotalTime>
  <Words>540</Words>
  <Application>Microsoft Office PowerPoint</Application>
  <PresentationFormat>Προβολή στην οθόνη (4:3)</PresentationFormat>
  <Paragraphs>5</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Πρότυπο σχεδίασης</vt:lpstr>
      </vt:variant>
      <vt:variant>
        <vt:i4>6</vt:i4>
      </vt:variant>
      <vt:variant>
        <vt:lpstr>Τίτλοι διαφανειών</vt:lpstr>
      </vt:variant>
      <vt:variant>
        <vt:i4>12</vt:i4>
      </vt:variant>
    </vt:vector>
  </HeadingPairs>
  <TitlesOfParts>
    <vt:vector size="22" baseType="lpstr">
      <vt:lpstr>Constantia</vt:lpstr>
      <vt:lpstr>Arial</vt:lpstr>
      <vt:lpstr>Wingdings 2</vt:lpstr>
      <vt:lpstr>Calibri</vt:lpstr>
      <vt:lpstr>Χαρτί</vt:lpstr>
      <vt:lpstr>Χαρτί</vt:lpstr>
      <vt:lpstr>Χαρτί</vt:lpstr>
      <vt:lpstr>Χαρτί</vt:lpstr>
      <vt:lpstr>Χαρτί</vt:lpstr>
      <vt:lpstr>Χαρτί</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Ιταλοί καλλιτέχνες τις Αναγέννησης</dc:title>
  <dc:creator>penia</dc:creator>
  <cp:lastModifiedBy>lab</cp:lastModifiedBy>
  <cp:revision>15</cp:revision>
  <dcterms:created xsi:type="dcterms:W3CDTF">2014-05-03T16:07:48Z</dcterms:created>
  <dcterms:modified xsi:type="dcterms:W3CDTF">2014-05-27T10:26:06Z</dcterms:modified>
</cp:coreProperties>
</file>