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6" r:id="rId2"/>
    <p:sldId id="257" r:id="rId3"/>
    <p:sldId id="258" r:id="rId4"/>
    <p:sldId id="259" r:id="rId5"/>
    <p:sldId id="260" r:id="rId6"/>
    <p:sldId id="262" r:id="rId7"/>
    <p:sldId id="268" r:id="rId8"/>
    <p:sldId id="263" r:id="rId9"/>
    <p:sldId id="266" r:id="rId10"/>
    <p:sldId id="269" r:id="rId11"/>
    <p:sldId id="264" r:id="rId12"/>
    <p:sldId id="265" r:id="rId13"/>
    <p:sldId id="270" r:id="rId14"/>
    <p:sldId id="272" r:id="rId1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75"/>
    <a:srgbClr val="271F91"/>
    <a:srgbClr val="372D83"/>
    <a:srgbClr val="2510A0"/>
    <a:srgbClr val="000000"/>
    <a:srgbClr val="673105"/>
    <a:srgbClr val="29BAC1"/>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12" autoAdjust="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24930" name="Group 2"/>
          <p:cNvGrpSpPr>
            <a:grpSpLocks/>
          </p:cNvGrpSpPr>
          <p:nvPr/>
        </p:nvGrpSpPr>
        <p:grpSpPr bwMode="auto">
          <a:xfrm>
            <a:off x="0" y="0"/>
            <a:ext cx="9144000" cy="6934200"/>
            <a:chOff x="0" y="0"/>
            <a:chExt cx="5760" cy="4368"/>
          </a:xfrm>
        </p:grpSpPr>
        <p:sp>
          <p:nvSpPr>
            <p:cNvPr id="12493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l-GR"/>
            </a:p>
          </p:txBody>
        </p:sp>
        <p:sp>
          <p:nvSpPr>
            <p:cNvPr id="12493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493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493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493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493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493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493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493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l-GR"/>
            </a:p>
          </p:txBody>
        </p:sp>
        <p:sp>
          <p:nvSpPr>
            <p:cNvPr id="12494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l-GR"/>
            </a:p>
          </p:txBody>
        </p:sp>
        <p:sp>
          <p:nvSpPr>
            <p:cNvPr id="12494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l-GR"/>
            </a:p>
          </p:txBody>
        </p:sp>
        <p:sp>
          <p:nvSpPr>
            <p:cNvPr id="12494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l-GR"/>
            </a:p>
          </p:txBody>
        </p:sp>
        <p:sp>
          <p:nvSpPr>
            <p:cNvPr id="12494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l-GR"/>
            </a:p>
          </p:txBody>
        </p:sp>
        <p:sp>
          <p:nvSpPr>
            <p:cNvPr id="12494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l-GR"/>
            </a:p>
          </p:txBody>
        </p:sp>
        <p:sp>
          <p:nvSpPr>
            <p:cNvPr id="12494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l-GR"/>
            </a:p>
          </p:txBody>
        </p:sp>
        <p:sp>
          <p:nvSpPr>
            <p:cNvPr id="12494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494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l-GR"/>
            </a:p>
          </p:txBody>
        </p:sp>
        <p:sp>
          <p:nvSpPr>
            <p:cNvPr id="12494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sp>
        <p:nvSpPr>
          <p:cNvPr id="124949" name="Rectangle 21"/>
          <p:cNvSpPr>
            <a:spLocks noGrp="1" noChangeArrowheads="1"/>
          </p:cNvSpPr>
          <p:nvPr>
            <p:ph type="ctrTitle" sz="quarter"/>
          </p:nvPr>
        </p:nvSpPr>
        <p:spPr>
          <a:xfrm>
            <a:off x="685800" y="1828800"/>
            <a:ext cx="7772400" cy="1736725"/>
          </a:xfrm>
        </p:spPr>
        <p:txBody>
          <a:bodyPr/>
          <a:lstStyle>
            <a:lvl1pPr>
              <a:defRPr sz="5400"/>
            </a:lvl1pPr>
          </a:lstStyle>
          <a:p>
            <a:r>
              <a:rPr lang="el-GR"/>
              <a:t>Κάντε κλικ για επεξεργασία του τίτλου</a:t>
            </a:r>
          </a:p>
        </p:txBody>
      </p:sp>
      <p:sp>
        <p:nvSpPr>
          <p:cNvPr id="12495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124951" name="Rectangle 23"/>
          <p:cNvSpPr>
            <a:spLocks noGrp="1" noChangeArrowheads="1"/>
          </p:cNvSpPr>
          <p:nvPr>
            <p:ph type="dt" sz="quarter" idx="2"/>
          </p:nvPr>
        </p:nvSpPr>
        <p:spPr/>
        <p:txBody>
          <a:bodyPr/>
          <a:lstStyle>
            <a:lvl1pPr>
              <a:defRPr/>
            </a:lvl1pPr>
          </a:lstStyle>
          <a:p>
            <a:fld id="{A79558B5-BA86-4C18-BFA6-D2ADC7C2576D}" type="datetimeFigureOut">
              <a:rPr lang="el-GR"/>
              <a:pPr/>
              <a:t>17/3/2014</a:t>
            </a:fld>
            <a:endParaRPr lang="el-GR"/>
          </a:p>
        </p:txBody>
      </p:sp>
      <p:sp>
        <p:nvSpPr>
          <p:cNvPr id="124952" name="Rectangle 24"/>
          <p:cNvSpPr>
            <a:spLocks noGrp="1" noChangeArrowheads="1"/>
          </p:cNvSpPr>
          <p:nvPr>
            <p:ph type="ftr" sz="quarter" idx="3"/>
          </p:nvPr>
        </p:nvSpPr>
        <p:spPr/>
        <p:txBody>
          <a:bodyPr/>
          <a:lstStyle>
            <a:lvl1pPr>
              <a:defRPr/>
            </a:lvl1pPr>
          </a:lstStyle>
          <a:p>
            <a:endParaRPr lang="el-GR"/>
          </a:p>
        </p:txBody>
      </p:sp>
      <p:sp>
        <p:nvSpPr>
          <p:cNvPr id="124953" name="Rectangle 25"/>
          <p:cNvSpPr>
            <a:spLocks noGrp="1" noChangeArrowheads="1"/>
          </p:cNvSpPr>
          <p:nvPr>
            <p:ph type="sldNum" sz="quarter" idx="4"/>
          </p:nvPr>
        </p:nvSpPr>
        <p:spPr/>
        <p:txBody>
          <a:bodyPr/>
          <a:lstStyle>
            <a:lvl1pPr>
              <a:defRPr/>
            </a:lvl1pPr>
          </a:lstStyle>
          <a:p>
            <a:fld id="{92BDA44C-D63F-41E3-82CC-E8729C582221}" type="slidenum">
              <a:rPr lang="el-GR"/>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κατακόρυφου κειμένου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94588D8C-8991-442A-BD26-DBABEEBD3D30}" type="datetimeFigureOut">
              <a:rPr lang="el-GR"/>
              <a:pPr/>
              <a:t>17/3/2014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61CEAD3D-942B-42E8-A339-CDB4761F8B5A}"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Kλικ για επεξεργασία του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86712F36-ACE6-4062-854C-575C0962419A}" type="datetimeFigureOut">
              <a:rPr lang="el-GR"/>
              <a:pPr/>
              <a:t>17/3/2014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BC53A0D6-AEA7-476C-A347-3053E6ABD77D}"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περιεχομένου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B06516FC-DAE5-49C4-893D-86C4071CB1A2}" type="datetimeFigureOut">
              <a:rPr lang="el-GR"/>
              <a:pPr/>
              <a:t>17/3/2014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ADC07A80-723D-4791-8D5B-EC49AC56FA17}"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Θέση ημερομηνίας 3"/>
          <p:cNvSpPr>
            <a:spLocks noGrp="1"/>
          </p:cNvSpPr>
          <p:nvPr>
            <p:ph type="dt" sz="half" idx="10"/>
          </p:nvPr>
        </p:nvSpPr>
        <p:spPr/>
        <p:txBody>
          <a:bodyPr/>
          <a:lstStyle>
            <a:lvl1pPr>
              <a:defRPr/>
            </a:lvl1pPr>
          </a:lstStyle>
          <a:p>
            <a:fld id="{B789AE9B-F8CD-4266-8664-922003A76219}" type="datetimeFigureOut">
              <a:rPr lang="el-GR"/>
              <a:pPr/>
              <a:t>17/3/2014</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0FF5D9E-FB4F-48BD-90E4-22A6F1096A23}"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16ABF526-B1C8-44E3-A016-732752780464}" type="datetimeFigureOut">
              <a:rPr lang="el-GR"/>
              <a:pPr/>
              <a:t>17/3/2014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A3966C0-E237-48D3-8F24-431C4ECAD7A5}"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4B551B7A-07A5-4C6C-8596-B2AD7EEAFA81}" type="datetimeFigureOut">
              <a:rPr lang="el-GR"/>
              <a:pPr/>
              <a:t>17/3/2014</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58EDA9DF-E51C-440A-988B-F4E307DECE26}"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Kλικ για επεξεργασία του τίτλου</a:t>
            </a:r>
          </a:p>
        </p:txBody>
      </p:sp>
      <p:sp>
        <p:nvSpPr>
          <p:cNvPr id="3" name="Θέση ημερομηνίας 2"/>
          <p:cNvSpPr>
            <a:spLocks noGrp="1"/>
          </p:cNvSpPr>
          <p:nvPr>
            <p:ph type="dt" sz="half" idx="10"/>
          </p:nvPr>
        </p:nvSpPr>
        <p:spPr/>
        <p:txBody>
          <a:bodyPr/>
          <a:lstStyle>
            <a:lvl1pPr>
              <a:defRPr/>
            </a:lvl1pPr>
          </a:lstStyle>
          <a:p>
            <a:fld id="{A782232B-D476-4423-AC65-F84A262FA630}" type="datetimeFigureOut">
              <a:rPr lang="el-GR"/>
              <a:pPr/>
              <a:t>17/3/2014</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94834E84-C079-448C-B43D-002E6E7FC083}"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827BD9D6-2305-4A2E-8A2F-BB873D39C5EC}" type="datetimeFigureOut">
              <a:rPr lang="el-GR"/>
              <a:pPr/>
              <a:t>17/3/2014</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9E450F4A-E8E2-4C7E-A73A-D92BC6A6C565}"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Θέση ημερομηνίας 4"/>
          <p:cNvSpPr>
            <a:spLocks noGrp="1"/>
          </p:cNvSpPr>
          <p:nvPr>
            <p:ph type="dt" sz="half" idx="10"/>
          </p:nvPr>
        </p:nvSpPr>
        <p:spPr/>
        <p:txBody>
          <a:bodyPr/>
          <a:lstStyle>
            <a:lvl1pPr>
              <a:defRPr/>
            </a:lvl1pPr>
          </a:lstStyle>
          <a:p>
            <a:fld id="{FA4596A4-5E3F-4239-892D-E017CE998DD0}" type="datetimeFigureOut">
              <a:rPr lang="el-GR"/>
              <a:pPr/>
              <a:t>17/3/2014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9F02EC12-00B9-4B75-9BB1-6B6A983F119C}"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Θέση ημερομηνίας 4"/>
          <p:cNvSpPr>
            <a:spLocks noGrp="1"/>
          </p:cNvSpPr>
          <p:nvPr>
            <p:ph type="dt" sz="half" idx="10"/>
          </p:nvPr>
        </p:nvSpPr>
        <p:spPr/>
        <p:txBody>
          <a:bodyPr/>
          <a:lstStyle>
            <a:lvl1pPr>
              <a:defRPr/>
            </a:lvl1pPr>
          </a:lstStyle>
          <a:p>
            <a:fld id="{58B39A8A-6F30-468F-B6ED-38170CF5DEE5}" type="datetimeFigureOut">
              <a:rPr lang="el-GR"/>
              <a:pPr/>
              <a:t>17/3/2014</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248880AA-7FC9-4C2B-AFC9-49F95811BE2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23906" name="Group 2"/>
          <p:cNvGrpSpPr>
            <a:grpSpLocks/>
          </p:cNvGrpSpPr>
          <p:nvPr/>
        </p:nvGrpSpPr>
        <p:grpSpPr bwMode="auto">
          <a:xfrm>
            <a:off x="0" y="0"/>
            <a:ext cx="9144000" cy="6934200"/>
            <a:chOff x="0" y="0"/>
            <a:chExt cx="5760" cy="4368"/>
          </a:xfrm>
        </p:grpSpPr>
        <p:sp>
          <p:nvSpPr>
            <p:cNvPr id="1239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l-GR"/>
            </a:p>
          </p:txBody>
        </p:sp>
        <p:sp>
          <p:nvSpPr>
            <p:cNvPr id="12390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390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391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391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12391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391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391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391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l-GR"/>
            </a:p>
          </p:txBody>
        </p:sp>
        <p:sp>
          <p:nvSpPr>
            <p:cNvPr id="12391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l-GR"/>
            </a:p>
          </p:txBody>
        </p:sp>
        <p:sp>
          <p:nvSpPr>
            <p:cNvPr id="12391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l-GR"/>
            </a:p>
          </p:txBody>
        </p:sp>
        <p:sp>
          <p:nvSpPr>
            <p:cNvPr id="1239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l-GR"/>
            </a:p>
          </p:txBody>
        </p:sp>
        <p:sp>
          <p:nvSpPr>
            <p:cNvPr id="1239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l-GR"/>
            </a:p>
          </p:txBody>
        </p:sp>
        <p:sp>
          <p:nvSpPr>
            <p:cNvPr id="1239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l-GR"/>
            </a:p>
          </p:txBody>
        </p:sp>
        <p:sp>
          <p:nvSpPr>
            <p:cNvPr id="12392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l-GR"/>
            </a:p>
          </p:txBody>
        </p:sp>
        <p:sp>
          <p:nvSpPr>
            <p:cNvPr id="12392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1239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l-GR"/>
            </a:p>
          </p:txBody>
        </p:sp>
        <p:sp>
          <p:nvSpPr>
            <p:cNvPr id="12392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sp>
        <p:nvSpPr>
          <p:cNvPr id="12392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2392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2392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fld id="{242B5DB8-FDD7-4F03-9B4E-AAE0A30E8B44}" type="datetimeFigureOut">
              <a:rPr lang="el-GR"/>
              <a:pPr/>
              <a:t>17/3/2014</a:t>
            </a:fld>
            <a:endParaRPr lang="el-GR"/>
          </a:p>
        </p:txBody>
      </p:sp>
      <p:sp>
        <p:nvSpPr>
          <p:cNvPr id="12392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l-GR"/>
          </a:p>
        </p:txBody>
      </p:sp>
      <p:sp>
        <p:nvSpPr>
          <p:cNvPr id="12392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134601B3-6639-4DA5-8D09-1B4587771422}"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etriada/ss-8456133" TargetMode="External"/><Relationship Id="rId2" Type="http://schemas.openxmlformats.org/officeDocument/2006/relationships/hyperlink" Target="http://www.exploringbyzantium.gr/" TargetMode="External"/><Relationship Id="rId1" Type="http://schemas.openxmlformats.org/officeDocument/2006/relationships/slideLayout" Target="../slideLayouts/slideLayout7.xml"/><Relationship Id="rId4" Type="http://schemas.openxmlformats.org/officeDocument/2006/relationships/hyperlink" Target="http://www.facebook.com/l.php?u=http://vizantinonistorika.blockspot.gr/2013/04/block_post_20.html&amp;h=WAQGMczK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xploringbyzantium.gr/EKBMM/Components_Glossary_95" TargetMode="External"/><Relationship Id="rId2" Type="http://schemas.openxmlformats.org/officeDocument/2006/relationships/hyperlink" Target="http://exploringbyzantium.gr/EKBMM/Components_Glossary_9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827584" y="2132856"/>
            <a:ext cx="7772400" cy="1470025"/>
          </a:xfrm>
          <a:solidFill>
            <a:srgbClr val="92D050"/>
          </a:solidFill>
          <a:ln/>
          <a:effectLst>
            <a:outerShdw blurRad="40000" dist="23000" dir="5400000" rotWithShape="0">
              <a:srgbClr val="000000">
                <a:alpha val="35000"/>
              </a:srgbClr>
            </a:outerShdw>
            <a:reflection blurRad="6350" stA="50000" endA="300" endPos="55500" dist="1016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b="0" kern="1200" dirty="0">
                <a:solidFill>
                  <a:srgbClr val="FF0000"/>
                </a:solidFill>
                <a:effectLst/>
              </a:rPr>
              <a:t>   </a:t>
            </a:r>
            <a:r>
              <a:rPr lang="en-US" b="0" kern="1200" dirty="0" smtClean="0">
                <a:solidFill>
                  <a:srgbClr val="FF0000"/>
                </a:solidFill>
                <a:effectLst/>
              </a:rPr>
              <a:t>H </a:t>
            </a:r>
            <a:r>
              <a:rPr lang="el-GR" b="0" kern="1200" dirty="0" smtClean="0">
                <a:solidFill>
                  <a:srgbClr val="FF0000"/>
                </a:solidFill>
                <a:effectLst/>
              </a:rPr>
              <a:t>ΕΝΔΥΜΑΣΙΑ</a:t>
            </a:r>
            <a:r>
              <a:rPr lang="en-US" b="0" kern="1200" dirty="0" smtClean="0">
                <a:solidFill>
                  <a:srgbClr val="FF0000"/>
                </a:solidFill>
                <a:effectLst/>
              </a:rPr>
              <a:t> </a:t>
            </a:r>
            <a:r>
              <a:rPr lang="el-GR" b="0" kern="1200" dirty="0" smtClean="0">
                <a:solidFill>
                  <a:srgbClr val="FF0000"/>
                </a:solidFill>
                <a:effectLst/>
              </a:rPr>
              <a:t>ΣΤΟ ΒΥΖΑΝΤΙΟ</a:t>
            </a:r>
            <a:endParaRPr lang="el-GR" b="0" kern="1200" dirty="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22-7-2012 12-47-44 ΞΌΞΌ.jpg"/>
          <p:cNvPicPr>
            <a:picLocks noChangeAspect="1"/>
          </p:cNvPicPr>
          <p:nvPr/>
        </p:nvPicPr>
        <p:blipFill>
          <a:blip r:embed="rId2" cstate="print"/>
          <a:srcRect/>
          <a:stretch>
            <a:fillRect/>
          </a:stretch>
        </p:blipFill>
        <p:spPr bwMode="auto">
          <a:xfrm>
            <a:off x="1911350" y="0"/>
            <a:ext cx="53213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lstStyle/>
          <a:p>
            <a:r>
              <a:rPr lang="el-GR">
                <a:solidFill>
                  <a:srgbClr val="372D83"/>
                </a:solidFill>
              </a:rPr>
              <a:t>Ενδυμασία ανώτατης τάξης</a:t>
            </a:r>
          </a:p>
        </p:txBody>
      </p:sp>
      <p:pic>
        <p:nvPicPr>
          <p:cNvPr id="7" name="6 - Θέση περιεχομένου" descr="1781531_594725290614438_325158077_n.jpg"/>
          <p:cNvPicPr>
            <a:picLocks noGrp="1" noChangeAspect="1"/>
          </p:cNvPicPr>
          <p:nvPr>
            <p:ph sz="half" idx="4294967295"/>
          </p:nvPr>
        </p:nvPicPr>
        <p:blipFill>
          <a:blip r:embed="rId2" cstate="print"/>
          <a:srcRect/>
          <a:stretch>
            <a:fillRect/>
          </a:stretch>
        </p:blipFill>
        <p:spPr>
          <a:xfrm>
            <a:off x="792163" y="1654175"/>
            <a:ext cx="3602037" cy="4471988"/>
          </a:xfrm>
        </p:spPr>
      </p:pic>
      <p:pic>
        <p:nvPicPr>
          <p:cNvPr id="8" name="7 - Θέση περιεχομένου" descr="1797140_594724850614482_1021662529_n.jpg"/>
          <p:cNvPicPr>
            <a:picLocks noGrp="1" noChangeAspect="1"/>
          </p:cNvPicPr>
          <p:nvPr>
            <p:ph sz="half" idx="4294967295"/>
          </p:nvPr>
        </p:nvPicPr>
        <p:blipFill>
          <a:blip r:embed="rId3" cstate="print"/>
          <a:srcRect/>
          <a:stretch>
            <a:fillRect/>
          </a:stretch>
        </p:blipFill>
        <p:spPr>
          <a:xfrm>
            <a:off x="4865688" y="1600200"/>
            <a:ext cx="3605212" cy="45307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idx="4294967295"/>
          </p:nvPr>
        </p:nvSpPr>
        <p:spPr/>
        <p:txBody>
          <a:bodyPr/>
          <a:lstStyle/>
          <a:p>
            <a:r>
              <a:rPr lang="el-GR" dirty="0" smtClean="0"/>
              <a:t>Άρχουσα τάξη</a:t>
            </a:r>
            <a:br>
              <a:rPr lang="el-GR" dirty="0" smtClean="0"/>
            </a:br>
            <a:endParaRPr lang="el-GR" dirty="0"/>
          </a:p>
        </p:txBody>
      </p:sp>
      <p:pic>
        <p:nvPicPr>
          <p:cNvPr id="5" name="4 - Θέση περιεχομένου" descr="1797197_594724853947815_265431661_n.jpg"/>
          <p:cNvPicPr>
            <a:picLocks noGrp="1" noChangeAspect="1"/>
          </p:cNvPicPr>
          <p:nvPr>
            <p:ph sz="half" idx="4294967295"/>
          </p:nvPr>
        </p:nvPicPr>
        <p:blipFill>
          <a:blip r:embed="rId2" cstate="print"/>
          <a:srcRect/>
          <a:stretch>
            <a:fillRect/>
          </a:stretch>
        </p:blipFill>
        <p:spPr>
          <a:xfrm>
            <a:off x="663575" y="1600200"/>
            <a:ext cx="3617913" cy="4530725"/>
          </a:xfrm>
        </p:spPr>
      </p:pic>
      <p:pic>
        <p:nvPicPr>
          <p:cNvPr id="6" name="5 - Θέση περιεχομένου" descr="1903390_594725283947772_2028767076_n.jpg"/>
          <p:cNvPicPr>
            <a:picLocks noGrp="1" noChangeAspect="1"/>
          </p:cNvPicPr>
          <p:nvPr>
            <p:ph sz="half" idx="4294967295"/>
          </p:nvPr>
        </p:nvPicPr>
        <p:blipFill>
          <a:blip r:embed="rId3" cstate="print"/>
          <a:srcRect/>
          <a:stretch>
            <a:fillRect/>
          </a:stretch>
        </p:blipFill>
        <p:spPr>
          <a:xfrm>
            <a:off x="4881563" y="1600200"/>
            <a:ext cx="3573462" cy="45307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idx="4294967295"/>
          </p:nvPr>
        </p:nvSpPr>
        <p:spPr/>
        <p:txBody>
          <a:bodyPr/>
          <a:lstStyle/>
          <a:p>
            <a:r>
              <a:rPr lang="el-GR" dirty="0"/>
              <a:t>Π</a:t>
            </a:r>
            <a:r>
              <a:rPr lang="el-GR" dirty="0" smtClean="0"/>
              <a:t>ηγές</a:t>
            </a:r>
            <a:endParaRPr lang="el-GR" dirty="0"/>
          </a:p>
        </p:txBody>
      </p:sp>
      <p:sp>
        <p:nvSpPr>
          <p:cNvPr id="3" name="2 - Θέση περιεχομένου"/>
          <p:cNvSpPr>
            <a:spLocks noGrp="1"/>
          </p:cNvSpPr>
          <p:nvPr>
            <p:ph idx="4294967295"/>
          </p:nvPr>
        </p:nvSpPr>
        <p:spPr/>
        <p:txBody>
          <a:bodyPr>
            <a:normAutofit/>
          </a:bodyPr>
          <a:lstStyle/>
          <a:p>
            <a:pPr>
              <a:lnSpc>
                <a:spcPct val="90000"/>
              </a:lnSpc>
            </a:pPr>
            <a:r>
              <a:rPr lang="el-GR" sz="3000">
                <a:solidFill>
                  <a:srgbClr val="000000"/>
                </a:solidFill>
                <a:effectLst>
                  <a:outerShdw blurRad="38100" dist="38100" dir="2700000" algn="tl">
                    <a:srgbClr val="FFFFFF"/>
                  </a:outerShdw>
                </a:effectLst>
                <a:hlinkClick r:id="rId2"/>
              </a:rPr>
              <a:t>                                     </a:t>
            </a:r>
            <a:r>
              <a:rPr lang="en-US" sz="3000">
                <a:solidFill>
                  <a:srgbClr val="000000"/>
                </a:solidFill>
                <a:effectLst>
                  <a:outerShdw blurRad="38100" dist="38100" dir="2700000" algn="tl">
                    <a:srgbClr val="FFFFFF"/>
                  </a:outerShdw>
                </a:effectLst>
                <a:hlinkClick r:id="rId2"/>
              </a:rPr>
              <a:t>w</a:t>
            </a:r>
            <a:r>
              <a:rPr lang="el-GR" sz="3000">
                <a:solidFill>
                  <a:srgbClr val="000000"/>
                </a:solidFill>
                <a:effectLst>
                  <a:outerShdw blurRad="38100" dist="38100" dir="2700000" algn="tl">
                    <a:srgbClr val="FFFFFF"/>
                  </a:outerShdw>
                </a:effectLst>
                <a:hlinkClick r:id="rId2"/>
              </a:rPr>
              <a:t>ww.exploringbyzantium.gr</a:t>
            </a:r>
            <a:r>
              <a:rPr lang="el-GR" sz="3000">
                <a:solidFill>
                  <a:srgbClr val="000000"/>
                </a:solidFill>
                <a:effectLst>
                  <a:outerShdw blurRad="38100" dist="38100" dir="2700000" algn="tl">
                    <a:srgbClr val="FFFFFF"/>
                  </a:outerShdw>
                </a:effectLst>
              </a:rPr>
              <a:t>&gt;Θεματικές μελέτες&gt;Τα εν οίκω…εν δήμω&gt;ενδυμασία</a:t>
            </a:r>
          </a:p>
          <a:p>
            <a:pPr>
              <a:lnSpc>
                <a:spcPct val="90000"/>
              </a:lnSpc>
            </a:pPr>
            <a:r>
              <a:rPr lang="el-GR" sz="3000">
                <a:solidFill>
                  <a:srgbClr val="000000"/>
                </a:solidFill>
                <a:effectLst>
                  <a:outerShdw blurRad="38100" dist="38100" dir="2700000" algn="tl">
                    <a:srgbClr val="FFFFFF"/>
                  </a:outerShdw>
                </a:effectLst>
                <a:hlinkClick r:id="rId2"/>
              </a:rPr>
              <a:t>www.exploringbyzantium.gr</a:t>
            </a:r>
            <a:r>
              <a:rPr lang="el-GR" sz="3000">
                <a:solidFill>
                  <a:srgbClr val="000000"/>
                </a:solidFill>
                <a:effectLst>
                  <a:outerShdw blurRad="38100" dist="38100" dir="2700000" algn="tl">
                    <a:srgbClr val="FFFFFF"/>
                  </a:outerShdw>
                </a:effectLst>
              </a:rPr>
              <a:t>&gt;Θεματικές μελέτες&gt;Τα εν οίκω…εν δήμω&gt;Κόσμηση</a:t>
            </a:r>
          </a:p>
          <a:p>
            <a:pPr>
              <a:lnSpc>
                <a:spcPct val="90000"/>
              </a:lnSpc>
            </a:pPr>
            <a:r>
              <a:rPr lang="en-US" sz="3000">
                <a:solidFill>
                  <a:srgbClr val="2510A0"/>
                </a:solidFill>
                <a:hlinkClick r:id="rId3"/>
              </a:rPr>
              <a:t>www.slideshare.net/etriada/ss-8456133</a:t>
            </a:r>
            <a:endParaRPr lang="el-GR" sz="3000">
              <a:solidFill>
                <a:srgbClr val="2510A0"/>
              </a:solidFill>
            </a:endParaRPr>
          </a:p>
          <a:p>
            <a:pPr>
              <a:lnSpc>
                <a:spcPct val="90000"/>
              </a:lnSpc>
            </a:pPr>
            <a:r>
              <a:rPr lang="en-US" sz="3000">
                <a:solidFill>
                  <a:srgbClr val="2510A0"/>
                </a:solidFill>
                <a:hlinkClick r:id="rId4"/>
              </a:rPr>
              <a:t>vizantinonistorika.blockspot.gr/2013/04/block_post_20.html</a:t>
            </a:r>
            <a:endParaRPr lang="el-GR" sz="3000">
              <a:solidFill>
                <a:srgbClr val="2510A0"/>
              </a:solidFill>
            </a:endParaRPr>
          </a:p>
          <a:p>
            <a:pPr>
              <a:lnSpc>
                <a:spcPct val="90000"/>
              </a:lnSpc>
            </a:pPr>
            <a:r>
              <a:rPr lang="el-GR" sz="3000">
                <a:solidFill>
                  <a:srgbClr val="000000"/>
                </a:solidFill>
                <a:effectLst>
                  <a:outerShdw blurRad="38100" dist="38100" dir="2700000" algn="tl">
                    <a:srgbClr val="FFFFFF"/>
                  </a:outerShdw>
                </a:effectLst>
              </a:rPr>
              <a:t>Ενδυμασία στο Βυζάντιο εικόνες</a:t>
            </a:r>
          </a:p>
          <a:p>
            <a:pPr>
              <a:lnSpc>
                <a:spcPct val="90000"/>
              </a:lnSpc>
              <a:buFont typeface="Wingdings" pitchFamily="2" charset="2"/>
              <a:buNone/>
            </a:pPr>
            <a:endParaRPr lang="el-GR" sz="3000">
              <a:solidFill>
                <a:srgbClr val="000000"/>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p:txBody>
          <a:bodyPr>
            <a:normAutofit/>
          </a:bodyPr>
          <a:lstStyle/>
          <a:p>
            <a:pPr>
              <a:buFont typeface="Wingdings" pitchFamily="2" charset="2"/>
              <a:buNone/>
            </a:pPr>
            <a:r>
              <a:rPr lang="el-GR" dirty="0"/>
              <a:t>                       </a:t>
            </a:r>
            <a:r>
              <a:rPr lang="el-GR" dirty="0">
                <a:solidFill>
                  <a:srgbClr val="000000"/>
                </a:solidFill>
                <a:effectLst>
                  <a:outerShdw blurRad="38100" dist="38100" dir="2700000" algn="tl">
                    <a:srgbClr val="FFFFFF"/>
                  </a:outerShdw>
                </a:effectLst>
              </a:rPr>
              <a:t>Τα μέλη της ομάδας:</a:t>
            </a:r>
          </a:p>
          <a:p>
            <a:r>
              <a:rPr lang="el-GR" dirty="0">
                <a:solidFill>
                  <a:srgbClr val="EA0075"/>
                </a:solidFill>
              </a:rPr>
              <a:t>Αλεξάνδρα </a:t>
            </a:r>
            <a:r>
              <a:rPr lang="el-GR" dirty="0" err="1">
                <a:solidFill>
                  <a:srgbClr val="EA0075"/>
                </a:solidFill>
              </a:rPr>
              <a:t>Τ</a:t>
            </a:r>
            <a:r>
              <a:rPr lang="el-GR" dirty="0" err="1" smtClean="0">
                <a:solidFill>
                  <a:srgbClr val="EA0075"/>
                </a:solidFill>
              </a:rPr>
              <a:t>ραπεζανίδου</a:t>
            </a:r>
            <a:endParaRPr lang="el-GR" dirty="0">
              <a:solidFill>
                <a:srgbClr val="EA0075"/>
              </a:solidFill>
            </a:endParaRPr>
          </a:p>
          <a:p>
            <a:r>
              <a:rPr lang="el-GR" dirty="0">
                <a:solidFill>
                  <a:srgbClr val="92D050"/>
                </a:solidFill>
              </a:rPr>
              <a:t>Κωνσταντίνα </a:t>
            </a:r>
            <a:r>
              <a:rPr lang="el-GR" dirty="0" err="1">
                <a:solidFill>
                  <a:srgbClr val="92D050"/>
                </a:solidFill>
              </a:rPr>
              <a:t>Τζίκα</a:t>
            </a:r>
            <a:r>
              <a:rPr lang="el-GR" dirty="0">
                <a:solidFill>
                  <a:srgbClr val="92D050"/>
                </a:solidFill>
              </a:rPr>
              <a:t> </a:t>
            </a:r>
          </a:p>
          <a:p>
            <a:r>
              <a:rPr lang="el-GR" dirty="0">
                <a:solidFill>
                  <a:srgbClr val="000000"/>
                </a:solidFill>
                <a:effectLst>
                  <a:outerShdw blurRad="38100" dist="38100" dir="2700000" algn="tl">
                    <a:srgbClr val="FFFFFF"/>
                  </a:outerShdw>
                </a:effectLst>
              </a:rPr>
              <a:t>Κωνσταντίνος </a:t>
            </a:r>
            <a:r>
              <a:rPr lang="el-GR" dirty="0" err="1">
                <a:solidFill>
                  <a:srgbClr val="000000"/>
                </a:solidFill>
                <a:effectLst>
                  <a:outerShdw blurRad="38100" dist="38100" dir="2700000" algn="tl">
                    <a:srgbClr val="FFFFFF"/>
                  </a:outerShdw>
                </a:effectLst>
              </a:rPr>
              <a:t>Τσιμενίδης</a:t>
            </a:r>
            <a:endParaRPr lang="el-GR" dirty="0">
              <a:solidFill>
                <a:srgbClr val="000000"/>
              </a:solidFill>
              <a:effectLst>
                <a:outerShdw blurRad="38100" dist="38100" dir="2700000" algn="tl">
                  <a:srgbClr val="FFFFFF"/>
                </a:outerShdw>
              </a:effectLst>
            </a:endParaRPr>
          </a:p>
          <a:p>
            <a:r>
              <a:rPr lang="el-GR" dirty="0">
                <a:solidFill>
                  <a:srgbClr val="0070C0"/>
                </a:solidFill>
              </a:rPr>
              <a:t>Βασίλης </a:t>
            </a:r>
            <a:r>
              <a:rPr lang="el-GR" dirty="0">
                <a:solidFill>
                  <a:srgbClr val="0070C0"/>
                </a:solidFill>
              </a:rPr>
              <a:t>Χ</a:t>
            </a:r>
            <a:r>
              <a:rPr lang="el-GR" dirty="0" smtClean="0">
                <a:solidFill>
                  <a:srgbClr val="0070C0"/>
                </a:solidFill>
              </a:rPr>
              <a:t>ατζηνικολάου</a:t>
            </a:r>
            <a:endParaRPr lang="el-GR" dirty="0">
              <a:solidFill>
                <a:srgbClr val="0070C0"/>
              </a:solidFill>
            </a:endParaRPr>
          </a:p>
          <a:p>
            <a:endParaRPr lang="el-GR" dirty="0">
              <a:solidFill>
                <a:srgbClr val="0070C0"/>
              </a:solidFill>
            </a:endParaRPr>
          </a:p>
          <a:p>
            <a:pPr>
              <a:buFont typeface="Wingdings" pitchFamily="2" charset="2"/>
              <a:buNone/>
            </a:pPr>
            <a:r>
              <a:rPr lang="el-GR" dirty="0">
                <a:solidFill>
                  <a:srgbClr val="0070C0"/>
                </a:solidFill>
              </a:rPr>
              <a:t>               </a:t>
            </a:r>
            <a:r>
              <a:rPr lang="el-GR" dirty="0">
                <a:solidFill>
                  <a:srgbClr val="E46C0A"/>
                </a:solidFill>
              </a:rPr>
              <a:t>Καθηγήτρια </a:t>
            </a:r>
            <a:r>
              <a:rPr lang="el-GR" dirty="0" smtClean="0">
                <a:solidFill>
                  <a:srgbClr val="E46C0A"/>
                </a:solidFill>
              </a:rPr>
              <a:t>:</a:t>
            </a:r>
            <a:r>
              <a:rPr lang="en-US" dirty="0" smtClean="0">
                <a:solidFill>
                  <a:srgbClr val="E46C0A"/>
                </a:solidFill>
              </a:rPr>
              <a:t> </a:t>
            </a:r>
            <a:r>
              <a:rPr lang="el-GR" dirty="0">
                <a:solidFill>
                  <a:srgbClr val="E46C0A"/>
                </a:solidFill>
              </a:rPr>
              <a:t>Έφη Κωνσταντίνου</a:t>
            </a:r>
          </a:p>
          <a:p>
            <a:pPr>
              <a:buFont typeface="Wingdings" pitchFamily="2" charset="2"/>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6" end="6"/>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6 - Θέση περιεχομένου" descr="1624287_594725287281105_1312048599_n.jpg"/>
          <p:cNvPicPr>
            <a:picLocks noGrp="1" noChangeAspect="1"/>
          </p:cNvPicPr>
          <p:nvPr>
            <p:ph idx="4294967295"/>
          </p:nvPr>
        </p:nvPicPr>
        <p:blipFill>
          <a:blip r:embed="rId2" cstate="print"/>
          <a:srcRect/>
          <a:stretch>
            <a:fillRect/>
          </a:stretch>
        </p:blipFill>
        <p:spPr>
          <a:xfrm>
            <a:off x="3817938" y="273050"/>
            <a:ext cx="4625975" cy="5853113"/>
          </a:xfrm>
        </p:spPr>
      </p:pic>
      <p:sp>
        <p:nvSpPr>
          <p:cNvPr id="4" name="3 - Θέση κειμένου"/>
          <p:cNvSpPr>
            <a:spLocks noGrp="1"/>
          </p:cNvSpPr>
          <p:nvPr>
            <p:ph type="body" sz="half" idx="4294967295"/>
          </p:nvPr>
        </p:nvSpPr>
        <p:spPr>
          <a:xfrm>
            <a:off x="457200" y="1435100"/>
            <a:ext cx="3008313" cy="4691063"/>
          </a:xfrm>
        </p:spPr>
        <p:txBody>
          <a:bodyPr/>
          <a:lstStyle/>
          <a:p>
            <a:pPr marL="0" indent="0">
              <a:buFont typeface="Wingdings" pitchFamily="2" charset="2"/>
              <a:buNone/>
            </a:pPr>
            <a:r>
              <a:rPr lang="el-GR" sz="2000" i="1" dirty="0" smtClean="0">
                <a:solidFill>
                  <a:srgbClr val="FFFF00"/>
                </a:solidFill>
              </a:rPr>
              <a:t>Σ</a:t>
            </a:r>
            <a:r>
              <a:rPr lang="el-GR" sz="2000" i="1" dirty="0" smtClean="0">
                <a:solidFill>
                  <a:srgbClr val="FFFF00"/>
                </a:solidFill>
              </a:rPr>
              <a:t>τα </a:t>
            </a:r>
            <a:r>
              <a:rPr lang="el-GR" sz="2000" i="1" dirty="0">
                <a:solidFill>
                  <a:srgbClr val="FFFF00"/>
                </a:solidFill>
              </a:rPr>
              <a:t>πρώτα βυζαντινά χρόνια οι ενδυμασίες δεν διέφεραν πολύ από αυτές των Ρωμαίων. Βλέπουμε λοιπόν στις εικόνες τους άντρες με χιτώνες, σαν φουστάνια φαρδιά, με μια ζώνη σφιχτά δεμένη στη μέση τους, που φτάνει σε άλλους μέχρι τα γόνατα και σε άλλους μέχρι κάτω στον αστράγαλο. Το μήκος του χιτώνα εξαρτιόταν συχνά από την ασχολία του κάθε ανθρώπου.</a:t>
            </a:r>
          </a:p>
          <a:p>
            <a:pPr marL="0" indent="0">
              <a:buFont typeface="Wingdings" pitchFamily="2" charset="2"/>
              <a:buNone/>
            </a:pPr>
            <a:endParaRPr lang="el-G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heel(4)">
                                      <p:cBhvr>
                                        <p:cTn id="12"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4 - Θέση περιεχομένου" descr="byz_dresses300Χ160.jpg"/>
          <p:cNvPicPr>
            <a:picLocks noGrp="1" noChangeAspect="1"/>
          </p:cNvPicPr>
          <p:nvPr>
            <p:ph idx="4294967295"/>
          </p:nvPr>
        </p:nvPicPr>
        <p:blipFill>
          <a:blip r:embed="rId2" cstate="print"/>
          <a:srcRect/>
          <a:stretch>
            <a:fillRect/>
          </a:stretch>
        </p:blipFill>
        <p:spPr>
          <a:xfrm>
            <a:off x="3735388" y="1773238"/>
            <a:ext cx="4778375" cy="2547937"/>
          </a:xfrm>
        </p:spPr>
      </p:pic>
      <p:sp>
        <p:nvSpPr>
          <p:cNvPr id="4" name="3 - Θέση κειμένου"/>
          <p:cNvSpPr>
            <a:spLocks noGrp="1"/>
          </p:cNvSpPr>
          <p:nvPr>
            <p:ph type="body" sz="half" idx="4294967295"/>
          </p:nvPr>
        </p:nvSpPr>
        <p:spPr>
          <a:xfrm>
            <a:off x="285720" y="500042"/>
            <a:ext cx="3357586" cy="6143668"/>
          </a:xfrm>
        </p:spPr>
        <p:txBody>
          <a:bodyPr>
            <a:normAutofit/>
          </a:bodyPr>
          <a:lstStyle/>
          <a:p>
            <a:pPr marL="0" indent="0">
              <a:lnSpc>
                <a:spcPct val="90000"/>
              </a:lnSpc>
              <a:buFont typeface="Wingdings" pitchFamily="2" charset="2"/>
              <a:buNone/>
            </a:pPr>
            <a:r>
              <a:rPr lang="el-GR" sz="1800" i="1" dirty="0">
                <a:solidFill>
                  <a:srgbClr val="FFFF00"/>
                </a:solidFill>
              </a:rPr>
              <a:t>Χιτώνες φοράνε και οι γυναίκες, αλλά πάντα μακριούς, με επίσης μακριά, φαρδιά μανίκια που καλύπτουν τελείως τα χέρια, μια και την εποχή εκείνη η γυναίκα έπρεπε να κρύβει το σώμα της, αλλιώς θα τη θεωρούσαν «ανήθικη».</a:t>
            </a:r>
          </a:p>
          <a:p>
            <a:pPr marL="0" indent="0">
              <a:lnSpc>
                <a:spcPct val="90000"/>
              </a:lnSpc>
              <a:buFont typeface="Wingdings" pitchFamily="2" charset="2"/>
              <a:buNone/>
            </a:pPr>
            <a:r>
              <a:rPr lang="el-GR" sz="1800" i="1" dirty="0">
                <a:solidFill>
                  <a:srgbClr val="FFFF00"/>
                </a:solidFill>
              </a:rPr>
              <a:t>Πάνω από τον χιτώνα φοράνε άλλα πρόσθετα κομμάτια ύφασμα που είτε πέφτουν ελεύθερα επάνω τους, όπως είναι ο μανδύας που στηρίζεται στους ώμους και στερεώνεται μπροστά με μια καρφίτσα (πόρπη), είτε είναι σαν μακρύ γιλέκο, είτε σαν παλτό. Οι γυναίκες ρίχνουν επάνω τους εσάρπες και μακριές μαντήλες που πάντα καλύπτουν και το κεφάλι τους. Πολύ λίγες γυναικείες μορφές είναι </a:t>
            </a:r>
            <a:r>
              <a:rPr lang="el-GR" sz="1800" i="1" dirty="0" smtClean="0">
                <a:solidFill>
                  <a:srgbClr val="FFFF00"/>
                </a:solidFill>
              </a:rPr>
              <a:t>με </a:t>
            </a:r>
            <a:r>
              <a:rPr lang="el-GR" sz="1800" i="1" dirty="0">
                <a:solidFill>
                  <a:srgbClr val="FFFF00"/>
                </a:solidFill>
              </a:rPr>
              <a:t>γυμνό κεφάλι («ασκεπείς») και λυτά μαλλιά</a:t>
            </a:r>
            <a:r>
              <a:rPr lang="en-US" sz="1800" i="1" dirty="0">
                <a:solidFill>
                  <a:srgbClr val="FFFF00"/>
                </a:solidFill>
              </a:rPr>
              <a:t>.</a:t>
            </a:r>
            <a:endParaRPr lang="el-GR" sz="1800" i="1" dirty="0">
              <a:solidFill>
                <a:srgbClr val="FFFF00"/>
              </a:solidFill>
            </a:endParaRPr>
          </a:p>
          <a:p>
            <a:pPr marL="0" indent="0">
              <a:lnSpc>
                <a:spcPct val="90000"/>
              </a:lnSpc>
              <a:buFont typeface="Wingdings" pitchFamily="2" charset="2"/>
              <a:buNone/>
            </a:pPr>
            <a:endParaRPr lang="el-GR" sz="1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36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xEl>
                                              <p:pRg st="0" end="0"/>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idx="4294967295"/>
          </p:nvPr>
        </p:nvSpPr>
        <p:spPr/>
        <p:txBody>
          <a:bodyPr/>
          <a:lstStyle/>
          <a:p>
            <a:r>
              <a:rPr lang="el-GR" dirty="0" smtClean="0">
                <a:solidFill>
                  <a:srgbClr val="FF0000"/>
                </a:solidFill>
              </a:rPr>
              <a:t>Καλλυντικά </a:t>
            </a:r>
            <a:r>
              <a:rPr lang="el-GR" dirty="0">
                <a:solidFill>
                  <a:srgbClr val="FF0000"/>
                </a:solidFill>
              </a:rPr>
              <a:t>γυναικών</a:t>
            </a:r>
          </a:p>
        </p:txBody>
      </p:sp>
      <p:sp>
        <p:nvSpPr>
          <p:cNvPr id="3" name="2 - Θέση περιεχομένου"/>
          <p:cNvSpPr>
            <a:spLocks noGrp="1"/>
          </p:cNvSpPr>
          <p:nvPr>
            <p:ph idx="4294967295"/>
          </p:nvPr>
        </p:nvSpPr>
        <p:spPr/>
        <p:txBody>
          <a:bodyPr>
            <a:normAutofit/>
          </a:bodyPr>
          <a:lstStyle/>
          <a:p>
            <a:pPr>
              <a:lnSpc>
                <a:spcPct val="80000"/>
              </a:lnSpc>
              <a:buNone/>
            </a:pPr>
            <a:r>
              <a:rPr lang="el-GR" sz="2600" dirty="0" smtClean="0">
                <a:solidFill>
                  <a:srgbClr val="EA0075"/>
                </a:solidFill>
              </a:rPr>
              <a:t>    </a:t>
            </a:r>
            <a:r>
              <a:rPr lang="el-GR" sz="2600" dirty="0" smtClean="0"/>
              <a:t>Γνωρίζουμε </a:t>
            </a:r>
            <a:r>
              <a:rPr lang="el-GR" sz="2600" dirty="0"/>
              <a:t>ότι υπήρχαν βαφές, μολύβια, κραγιόν, πούδρες, χτένες, χτενάκια, τσιμπιδάκια, ρολά, σίδερα, ψαλίδια. Οι υπερβολικές και συχνά ακραίες κομμώσεις που είχαν οι γυναίκες στους ρωμαϊκούς χρόνους και στο τέλος της Αρχαιότητας δεν υπήρχαν στο τέλος της Βυζαντινής περιόδου. Μέχρι και τις αυτοκράτειρες τις βλέπουμε σε επίσημα πορτρέτα με απλές κοτσίδες κάτω από τα βασιλικά διαδήματα. Μετά το 1204 όμως, όπου οι Βυζαντινοί αναγκάστηκαν να συμβιώσουν με τους Φράγκους</a:t>
            </a:r>
            <a:r>
              <a:rPr lang="en-US" sz="2600" dirty="0"/>
              <a:t> </a:t>
            </a:r>
            <a:r>
              <a:rPr lang="el-GR" sz="2600" dirty="0"/>
              <a:t>στις ίδιες πόλεις, πολλές από τις κομμωτικές συνήθειες των Δυτικών πέρασαν στη βυζαντινή κοινωνία, ιδίως στην ανώτερη.</a:t>
            </a:r>
          </a:p>
          <a:p>
            <a:pPr>
              <a:lnSpc>
                <a:spcPct val="80000"/>
              </a:lnSpc>
            </a:pPr>
            <a:endParaRPr lang="el-GR" sz="2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lstStyle/>
          <a:p>
            <a:r>
              <a:rPr lang="el-GR" sz="1600" dirty="0">
                <a:solidFill>
                  <a:srgbClr val="29BAC1"/>
                </a:solidFill>
              </a:rPr>
              <a:t>Το ένδυμα στο Βυζάντιο αποτελούσε σημαντικό διακριτικό στοιχείο κοινωνικής θέσης, που καθοριζόταν από πολλούς παράγοντες, όπως την οικονομική κατάσταση του ατόμου, το επάγγελμα, την ηλικία και το φύλο του.</a:t>
            </a:r>
          </a:p>
        </p:txBody>
      </p:sp>
      <p:sp>
        <p:nvSpPr>
          <p:cNvPr id="3" name="2 - Θέση περιεχομένου"/>
          <p:cNvSpPr>
            <a:spLocks noGrp="1"/>
          </p:cNvSpPr>
          <p:nvPr>
            <p:ph idx="4294967295"/>
          </p:nvPr>
        </p:nvSpPr>
        <p:spPr>
          <a:xfrm>
            <a:off x="457200" y="1196975"/>
            <a:ext cx="8229600" cy="4929188"/>
          </a:xfrm>
        </p:spPr>
        <p:txBody>
          <a:bodyPr>
            <a:normAutofit fontScale="92500"/>
          </a:bodyPr>
          <a:lstStyle/>
          <a:p>
            <a:pPr>
              <a:lnSpc>
                <a:spcPct val="80000"/>
              </a:lnSpc>
              <a:buFont typeface="Wingdings" pitchFamily="2" charset="2"/>
              <a:buNone/>
            </a:pPr>
            <a:r>
              <a:rPr lang="el-GR" sz="1600" dirty="0" smtClean="0">
                <a:solidFill>
                  <a:schemeClr val="tx2">
                    <a:lumMod val="20000"/>
                    <a:lumOff val="80000"/>
                  </a:schemeClr>
                </a:solidFill>
              </a:rPr>
              <a:t>       Οι </a:t>
            </a:r>
            <a:r>
              <a:rPr lang="el-GR" sz="1600" dirty="0">
                <a:solidFill>
                  <a:schemeClr val="tx2">
                    <a:lumMod val="20000"/>
                    <a:lumOff val="80000"/>
                  </a:schemeClr>
                </a:solidFill>
              </a:rPr>
              <a:t>Βυζαντινοί που ανήκαν στα μεσαία και κατώτερα στρώματα φορούσαν κατά κανόνα λινά ή μάλλινα ρούχα, που υφαίνονταν στον αργαλειό από τις γυναίκες του σπιτιού. Συνήθως ήταν πιο κοντά σε μήκος σε σχέση με αυτά της ανώτερης τάξης για να έχουν μεγαλύτερη ελευθερία κινήσεων. Η ανώτερη τάξη φορούσε μακριά ενδύματα από ακριβές πρώτες ύλες (μετάξι, λινό), ενώ ειδική κατηγορία αποτελούσαν τα ενδύματα των αυτοκρατόρων που ήταν φτιαγμένα από πολύτιμα υφάσματα και έφεραν πλούσια διακόσμηση με κεντήματα και πολύτιμους λίθους. Βασική ενδυματολογική μονάδα της βυζαντινής φορεσιάς ήταν ο χιτώνας, που μπορούσε να συνδυαστεί με διαφορετικά ενδύματα, όπως παντελόνια, </a:t>
            </a:r>
            <a:r>
              <a:rPr lang="el-GR" sz="1600" dirty="0">
                <a:solidFill>
                  <a:schemeClr val="tx2">
                    <a:lumMod val="20000"/>
                    <a:lumOff val="80000"/>
                  </a:schemeClr>
                </a:solidFill>
                <a:hlinkClick r:id="rId2"/>
              </a:rPr>
              <a:t>μανδύες </a:t>
            </a:r>
            <a:r>
              <a:rPr lang="el-GR" sz="1600" dirty="0">
                <a:solidFill>
                  <a:schemeClr val="tx2">
                    <a:lumMod val="20000"/>
                    <a:lumOff val="80000"/>
                  </a:schemeClr>
                </a:solidFill>
              </a:rPr>
              <a:t>, </a:t>
            </a:r>
            <a:r>
              <a:rPr lang="el-GR" sz="1600" dirty="0">
                <a:solidFill>
                  <a:schemeClr val="tx2">
                    <a:lumMod val="20000"/>
                    <a:lumOff val="80000"/>
                  </a:schemeClr>
                </a:solidFill>
                <a:hlinkClick r:id="rId3"/>
              </a:rPr>
              <a:t>επενδύτες </a:t>
            </a:r>
            <a:r>
              <a:rPr lang="el-GR" sz="1600" dirty="0">
                <a:solidFill>
                  <a:schemeClr val="tx2">
                    <a:lumMod val="20000"/>
                    <a:lumOff val="80000"/>
                  </a:schemeClr>
                </a:solidFill>
              </a:rPr>
              <a:t>και πανωφόρια, και φοριόταν και από τα δύο φύλα. Οι άντρες φορούσαν συνήθως κοντούς χιτώνες, ψηλές πλεχτές κάλτσες, μανδύες ή χοντρά πανωφόρια και σκούφιες στο κεφάλι, ενώ αντίθετα οι γυναίκες προτιμούσαν τους φαρδιούς, μακριούς και με μακριά μανίκια χιτώνες μαζί με εσάρπες, μαντήλια και καλύμματα της κεφαλής, που σχετίζονταν βέβαια με την ηθική της εποχής. </a:t>
            </a:r>
            <a:br>
              <a:rPr lang="el-GR" sz="1600" dirty="0">
                <a:solidFill>
                  <a:schemeClr val="tx2">
                    <a:lumMod val="20000"/>
                    <a:lumOff val="80000"/>
                  </a:schemeClr>
                </a:solidFill>
              </a:rPr>
            </a:br>
            <a:r>
              <a:rPr lang="el-GR" sz="1600" dirty="0">
                <a:solidFill>
                  <a:schemeClr val="tx2">
                    <a:lumMod val="20000"/>
                    <a:lumOff val="80000"/>
                  </a:schemeClr>
                </a:solidFill>
              </a:rPr>
              <a:t/>
            </a:r>
            <a:br>
              <a:rPr lang="el-GR" sz="1600" dirty="0">
                <a:solidFill>
                  <a:schemeClr val="tx2">
                    <a:lumMod val="20000"/>
                    <a:lumOff val="80000"/>
                  </a:schemeClr>
                </a:solidFill>
              </a:rPr>
            </a:br>
            <a:r>
              <a:rPr lang="el-GR" sz="1600" dirty="0">
                <a:solidFill>
                  <a:schemeClr val="tx2">
                    <a:lumMod val="20000"/>
                    <a:lumOff val="80000"/>
                  </a:schemeClr>
                </a:solidFill>
              </a:rPr>
              <a:t>Τα ενδύματα των Βυζαντινών διακρίνονταν σε πρώτης, δεύτερης και τρίτης ποιότητας, με τα καλά να φοριούνται σε ιδιαίτερες περιστάσεις και σε εορτές. Γενικότερα τα ενδύματα της εποχής χαρακτηρίζονταν από τα πλούσια λαμπερά χρώματα αλλά και από την ποικιλία των σχεδίων τους.</a:t>
            </a:r>
            <a:br>
              <a:rPr lang="el-GR" sz="1600" dirty="0">
                <a:solidFill>
                  <a:schemeClr val="tx2">
                    <a:lumMod val="20000"/>
                    <a:lumOff val="80000"/>
                  </a:schemeClr>
                </a:solidFill>
              </a:rPr>
            </a:br>
            <a:r>
              <a:rPr lang="el-GR" sz="1600" dirty="0">
                <a:solidFill>
                  <a:schemeClr val="tx2">
                    <a:lumMod val="20000"/>
                    <a:lumOff val="80000"/>
                  </a:schemeClr>
                </a:solidFill>
              </a:rPr>
              <a:t/>
            </a:r>
            <a:br>
              <a:rPr lang="el-GR" sz="1600" dirty="0">
                <a:solidFill>
                  <a:schemeClr val="tx2">
                    <a:lumMod val="20000"/>
                    <a:lumOff val="80000"/>
                  </a:schemeClr>
                </a:solidFill>
              </a:rPr>
            </a:br>
            <a:r>
              <a:rPr lang="el-GR" sz="1600" dirty="0">
                <a:solidFill>
                  <a:schemeClr val="tx2">
                    <a:lumMod val="20000"/>
                    <a:lumOff val="80000"/>
                  </a:schemeClr>
                </a:solidFill>
              </a:rPr>
              <a:t>Το χρώμα, άλλωστε, ήταν το κύριο στοιχείο διαφοροποίησης των αξιωμάτων, με πιο χαρακτηριστικά τα πορφυρά ενδύματα που αποτελούσαν αποκλειστικό προνόμιο του αυτοκράτορα.</a:t>
            </a:r>
            <a:br>
              <a:rPr lang="el-GR" sz="1600" dirty="0">
                <a:solidFill>
                  <a:schemeClr val="tx2">
                    <a:lumMod val="20000"/>
                    <a:lumOff val="80000"/>
                  </a:schemeClr>
                </a:solidFill>
              </a:rPr>
            </a:br>
            <a:r>
              <a:rPr lang="el-GR" sz="1600" dirty="0">
                <a:solidFill>
                  <a:schemeClr val="tx2">
                    <a:lumMod val="20000"/>
                    <a:lumOff val="80000"/>
                  </a:schemeClr>
                </a:solidFill>
              </a:rPr>
              <a:t> </a:t>
            </a:r>
            <a:br>
              <a:rPr lang="el-GR" sz="1600" dirty="0">
                <a:solidFill>
                  <a:schemeClr val="tx2">
                    <a:lumMod val="20000"/>
                    <a:lumOff val="80000"/>
                  </a:schemeClr>
                </a:solidFill>
              </a:rPr>
            </a:br>
            <a:r>
              <a:rPr lang="el-GR" sz="1600" dirty="0">
                <a:solidFill>
                  <a:schemeClr val="tx2">
                    <a:lumMod val="20000"/>
                    <a:lumOff val="80000"/>
                  </a:schemeClr>
                </a:solidFill>
              </a:rPr>
              <a:t>Αν και οι ενδυματολογικές συνήθειες των Βυζαντινών εξελίσσονταν μάλλον αργά, κατά τον 11</a:t>
            </a:r>
            <a:r>
              <a:rPr lang="el-GR" sz="1600" baseline="30000" dirty="0">
                <a:solidFill>
                  <a:schemeClr val="tx2">
                    <a:lumMod val="20000"/>
                    <a:lumOff val="80000"/>
                  </a:schemeClr>
                </a:solidFill>
              </a:rPr>
              <a:t>ο</a:t>
            </a:r>
            <a:r>
              <a:rPr lang="el-GR" sz="1600" dirty="0">
                <a:solidFill>
                  <a:schemeClr val="tx2">
                    <a:lumMod val="20000"/>
                    <a:lumOff val="80000"/>
                  </a:schemeClr>
                </a:solidFill>
              </a:rPr>
              <a:t> αιώνα στις ανδρικές φορεσιές παρατηρείται μία αλλαγή στις φόρμες των ενδυμάτων – άρχισαν να γίνονται πιο εφαρμοστές-,  που σε συνδυασμό με την ευρεία χρήση κουμπιών και την εμφάνιση νέων στοιχείων, όπως του καπέλου και του ανδρικού σακακιού, μαρτυρούν την εισβολή δυτικών στοιχείων στη βυζαντινή μόδα. </a:t>
            </a:r>
            <a:r>
              <a:rPr lang="el-GR" sz="800" dirty="0">
                <a:solidFill>
                  <a:schemeClr val="tx2">
                    <a:lumMod val="20000"/>
                    <a:lumOff val="80000"/>
                  </a:schemeClr>
                </a:solidFill>
              </a:rPr>
              <a:t/>
            </a:r>
            <a:br>
              <a:rPr lang="el-GR" sz="800" dirty="0">
                <a:solidFill>
                  <a:schemeClr val="tx2">
                    <a:lumMod val="20000"/>
                    <a:lumOff val="80000"/>
                  </a:schemeClr>
                </a:solidFill>
              </a:rPr>
            </a:br>
            <a:endParaRPr lang="el-GR" sz="800" dirty="0">
              <a:solidFill>
                <a:schemeClr val="tx2">
                  <a:lumMod val="20000"/>
                  <a:lumOff val="8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lstStyle/>
          <a:p>
            <a:r>
              <a:rPr lang="el-GR" dirty="0" smtClean="0">
                <a:solidFill>
                  <a:srgbClr val="EA0075"/>
                </a:solidFill>
              </a:rPr>
              <a:t/>
            </a:r>
            <a:br>
              <a:rPr lang="el-GR" dirty="0" smtClean="0">
                <a:solidFill>
                  <a:srgbClr val="EA0075"/>
                </a:solidFill>
              </a:rPr>
            </a:br>
            <a:r>
              <a:rPr lang="el-GR" dirty="0" smtClean="0">
                <a:solidFill>
                  <a:srgbClr val="EA0075"/>
                </a:solidFill>
              </a:rPr>
              <a:t>Γυναικεία</a:t>
            </a:r>
            <a:r>
              <a:rPr lang="el-GR" dirty="0" smtClean="0"/>
              <a:t> </a:t>
            </a:r>
            <a:r>
              <a:rPr lang="el-GR" dirty="0"/>
              <a:t>και </a:t>
            </a:r>
            <a:r>
              <a:rPr lang="el-GR" dirty="0" smtClean="0">
                <a:solidFill>
                  <a:srgbClr val="29BAC1"/>
                </a:solidFill>
              </a:rPr>
              <a:t>ανδρικά</a:t>
            </a:r>
            <a:r>
              <a:rPr lang="el-GR" dirty="0" smtClean="0"/>
              <a:t> κοσμήματα</a:t>
            </a:r>
            <a:br>
              <a:rPr lang="el-GR" dirty="0" smtClean="0"/>
            </a:br>
            <a:endParaRPr lang="el-GR" dirty="0"/>
          </a:p>
        </p:txBody>
      </p:sp>
      <p:pic>
        <p:nvPicPr>
          <p:cNvPr id="5" name="4 - Θέση περιεχομένου" descr="1620187_594724837281150_1857125747_n.jpg"/>
          <p:cNvPicPr>
            <a:picLocks noGrp="1" noChangeAspect="1"/>
          </p:cNvPicPr>
          <p:nvPr>
            <p:ph sz="half" idx="4294967295"/>
          </p:nvPr>
        </p:nvPicPr>
        <p:blipFill>
          <a:blip r:embed="rId2" cstate="print"/>
          <a:srcRect/>
          <a:stretch>
            <a:fillRect/>
          </a:stretch>
        </p:blipFill>
        <p:spPr>
          <a:xfrm>
            <a:off x="693738" y="1600200"/>
            <a:ext cx="3563937" cy="4530725"/>
          </a:xfrm>
        </p:spPr>
      </p:pic>
      <p:pic>
        <p:nvPicPr>
          <p:cNvPr id="6" name="5 - Θέση περιεχομένου" descr="1608839_594724840614483_4168481_n.jpg"/>
          <p:cNvPicPr>
            <a:picLocks noGrp="1" noChangeAspect="1"/>
          </p:cNvPicPr>
          <p:nvPr>
            <p:ph sz="half" idx="4294967295"/>
          </p:nvPr>
        </p:nvPicPr>
        <p:blipFill>
          <a:blip r:embed="rId3" cstate="print"/>
          <a:srcRect/>
          <a:stretch>
            <a:fillRect/>
          </a:stretch>
        </p:blipFill>
        <p:spPr>
          <a:xfrm>
            <a:off x="4886325" y="1600200"/>
            <a:ext cx="3563938" cy="45307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lstStyle/>
          <a:p>
            <a:r>
              <a:rPr lang="el-GR" dirty="0" smtClean="0">
                <a:solidFill>
                  <a:srgbClr val="92D050"/>
                </a:solidFill>
              </a:rPr>
              <a:t>Παπούτσια</a:t>
            </a:r>
            <a:endParaRPr lang="el-GR" dirty="0">
              <a:solidFill>
                <a:srgbClr val="92D050"/>
              </a:solidFill>
            </a:endParaRPr>
          </a:p>
        </p:txBody>
      </p:sp>
      <p:pic>
        <p:nvPicPr>
          <p:cNvPr id="4" name="3 - Θέση περιεχομένου" descr="1899096_594724843947816_1837769772_n.jpg"/>
          <p:cNvPicPr>
            <a:picLocks noGrp="1" noChangeAspect="1"/>
          </p:cNvPicPr>
          <p:nvPr>
            <p:ph idx="4294967295"/>
          </p:nvPr>
        </p:nvPicPr>
        <p:blipFill>
          <a:blip r:embed="rId2" cstate="print"/>
          <a:srcRect/>
          <a:stretch>
            <a:fillRect/>
          </a:stretch>
        </p:blipFill>
        <p:spPr>
          <a:xfrm>
            <a:off x="2789238" y="1600200"/>
            <a:ext cx="3565525" cy="45307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a:lstStyle/>
          <a:p>
            <a:r>
              <a:rPr lang="el-GR">
                <a:solidFill>
                  <a:srgbClr val="00B050"/>
                </a:solidFill>
              </a:rPr>
              <a:t>Αυτοκρατορικά ενδύματα</a:t>
            </a:r>
          </a:p>
        </p:txBody>
      </p:sp>
      <p:pic>
        <p:nvPicPr>
          <p:cNvPr id="5" name="4 - Θέση περιεχομένου" descr="1620304_594727730614194_1575295847_n.jpg"/>
          <p:cNvPicPr>
            <a:picLocks noGrp="1" noChangeAspect="1"/>
          </p:cNvPicPr>
          <p:nvPr>
            <p:ph sz="half" idx="4294967295"/>
          </p:nvPr>
        </p:nvPicPr>
        <p:blipFill>
          <a:blip r:embed="rId2" cstate="print"/>
          <a:srcRect/>
          <a:stretch>
            <a:fillRect/>
          </a:stretch>
        </p:blipFill>
        <p:spPr>
          <a:xfrm>
            <a:off x="688975" y="1600200"/>
            <a:ext cx="3573463" cy="4530725"/>
          </a:xfrm>
        </p:spPr>
      </p:pic>
      <p:pic>
        <p:nvPicPr>
          <p:cNvPr id="6" name="5 - Θέση περιεχομένου" descr="1743258_594727737280860_1984901516_n.jpg"/>
          <p:cNvPicPr>
            <a:picLocks noGrp="1" noChangeAspect="1"/>
          </p:cNvPicPr>
          <p:nvPr>
            <p:ph sz="half" idx="4294967295"/>
          </p:nvPr>
        </p:nvPicPr>
        <p:blipFill>
          <a:blip r:embed="rId3" cstate="print"/>
          <a:srcRect/>
          <a:stretch>
            <a:fillRect/>
          </a:stretch>
        </p:blipFill>
        <p:spPr>
          <a:xfrm>
            <a:off x="4881563" y="1600200"/>
            <a:ext cx="3573462" cy="45307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922568_594727727280861_1374451491_n.jpg"/>
          <p:cNvPicPr>
            <a:picLocks noChangeAspect="1"/>
          </p:cNvPicPr>
          <p:nvPr/>
        </p:nvPicPr>
        <p:blipFill>
          <a:blip r:embed="rId2" cstate="print"/>
          <a:srcRect/>
          <a:stretch>
            <a:fillRect/>
          </a:stretch>
        </p:blipFill>
        <p:spPr bwMode="auto">
          <a:xfrm>
            <a:off x="1862138" y="0"/>
            <a:ext cx="5419725"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Σφεντάμι">
  <a:themeElements>
    <a:clrScheme name="Σφεντάμι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Σφεντάμι">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φεντάμι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Σφεντάμι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Σφεντάμι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Σφεντάμι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Σφεντάμι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Σφεντάμι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Σφεντάμι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Σφεντάμι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Σφεντάμι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327</TotalTime>
  <Words>546</Words>
  <Application>Microsoft Office PowerPoint</Application>
  <PresentationFormat>Προβολή στην οθόνη (4:3)</PresentationFormat>
  <Paragraphs>26</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Σφεντάμι</vt:lpstr>
      <vt:lpstr>   H ΕΝΔΥΜΑΣΙΑ ΣΤΟ ΒΥΖΑΝΤΙΟ</vt:lpstr>
      <vt:lpstr>Διαφάνεια 2</vt:lpstr>
      <vt:lpstr>Διαφάνεια 3</vt:lpstr>
      <vt:lpstr>Καλλυντικά γυναικών</vt:lpstr>
      <vt:lpstr>Το ένδυμα στο Βυζάντιο αποτελούσε σημαντικό διακριτικό στοιχείο κοινωνικής θέσης, που καθοριζόταν από πολλούς παράγοντες, όπως την οικονομική κατάσταση του ατόμου, το επάγγελμα, την ηλικία και το φύλο του.</vt:lpstr>
      <vt:lpstr> Γυναικεία και ανδρικά κοσμήματα </vt:lpstr>
      <vt:lpstr>Παπούτσια</vt:lpstr>
      <vt:lpstr>Αυτοκρατορικά ενδύματα</vt:lpstr>
      <vt:lpstr>Διαφάνεια 9</vt:lpstr>
      <vt:lpstr>Διαφάνεια 10</vt:lpstr>
      <vt:lpstr>Ενδυμασία ανώτατης τάξης</vt:lpstr>
      <vt:lpstr>Άρχουσα τάξη </vt:lpstr>
      <vt:lpstr>Πηγές</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ΕΝΔΥΜΑΣΙΑ</dc:title>
  <dc:creator>paris</dc:creator>
  <cp:lastModifiedBy>EFI</cp:lastModifiedBy>
  <cp:revision>44</cp:revision>
  <dcterms:created xsi:type="dcterms:W3CDTF">2014-02-09T18:31:07Z</dcterms:created>
  <dcterms:modified xsi:type="dcterms:W3CDTF">2014-03-17T21:29:31Z</dcterms:modified>
</cp:coreProperties>
</file>