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sldIdLst>
    <p:sldId id="256" r:id="rId2"/>
    <p:sldId id="257" r:id="rId3"/>
    <p:sldId id="258" r:id="rId4"/>
    <p:sldId id="260" r:id="rId5"/>
    <p:sldId id="261" r:id="rId6"/>
    <p:sldId id="262" r:id="rId7"/>
    <p:sldId id="263" r:id="rId8"/>
    <p:sldId id="259" r:id="rId9"/>
    <p:sldId id="264"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04"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 Θέση ημερομηνίας"/>
          <p:cNvSpPr>
            <a:spLocks noGrp="1"/>
          </p:cNvSpPr>
          <p:nvPr>
            <p:ph type="dt" sz="half" idx="10"/>
          </p:nvPr>
        </p:nvSpPr>
        <p:spPr/>
        <p:txBody>
          <a:bodyPr/>
          <a:lstStyle/>
          <a:p>
            <a:fld id="{77D6E251-1217-428C-AED7-DACF9F9D2A11}" type="datetimeFigureOut">
              <a:rPr lang="el-GR" smtClean="0"/>
              <a:pPr/>
              <a:t>9/3/2014</a:t>
            </a:fld>
            <a:endParaRPr lang="el-GR" dirty="0"/>
          </a:p>
        </p:txBody>
      </p:sp>
      <p:sp>
        <p:nvSpPr>
          <p:cNvPr id="16" name="15 - Θέση αριθμού διαφάνειας"/>
          <p:cNvSpPr>
            <a:spLocks noGrp="1"/>
          </p:cNvSpPr>
          <p:nvPr>
            <p:ph type="sldNum" sz="quarter" idx="11"/>
          </p:nvPr>
        </p:nvSpPr>
        <p:spPr/>
        <p:txBody>
          <a:bodyPr/>
          <a:lstStyle/>
          <a:p>
            <a:fld id="{1668CC8C-3F71-4C14-A422-6CE2A9C0AB74}" type="slidenum">
              <a:rPr lang="el-GR" smtClean="0"/>
              <a:pPr/>
              <a:t>‹#›</a:t>
            </a:fld>
            <a:endParaRPr lang="el-GR" dirty="0"/>
          </a:p>
        </p:txBody>
      </p:sp>
      <p:sp>
        <p:nvSpPr>
          <p:cNvPr id="17" name="16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D6E251-1217-428C-AED7-DACF9F9D2A11}" type="datetimeFigureOut">
              <a:rPr lang="el-GR" smtClean="0"/>
              <a:pPr/>
              <a:t>9/3/2014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668CC8C-3F71-4C14-A422-6CE2A9C0AB74}"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7D6E251-1217-428C-AED7-DACF9F9D2A11}" type="datetimeFigureOut">
              <a:rPr lang="el-GR" smtClean="0"/>
              <a:pPr/>
              <a:t>9/3/2014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668CC8C-3F71-4C14-A422-6CE2A9C0AB74}"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77D6E251-1217-428C-AED7-DACF9F9D2A11}" type="datetimeFigureOut">
              <a:rPr lang="el-GR" smtClean="0"/>
              <a:pPr/>
              <a:t>9/3/2014</a:t>
            </a:fld>
            <a:endParaRPr lang="el-GR" dirty="0"/>
          </a:p>
        </p:txBody>
      </p:sp>
      <p:sp>
        <p:nvSpPr>
          <p:cNvPr id="15" name="14 - Θέση αριθμού διαφάνειας"/>
          <p:cNvSpPr>
            <a:spLocks noGrp="1"/>
          </p:cNvSpPr>
          <p:nvPr>
            <p:ph type="sldNum" sz="quarter" idx="15"/>
          </p:nvPr>
        </p:nvSpPr>
        <p:spPr/>
        <p:txBody>
          <a:bodyPr/>
          <a:lstStyle>
            <a:lvl1pPr algn="ctr">
              <a:defRPr/>
            </a:lvl1pPr>
          </a:lstStyle>
          <a:p>
            <a:fld id="{1668CC8C-3F71-4C14-A422-6CE2A9C0AB74}" type="slidenum">
              <a:rPr lang="el-GR" smtClean="0"/>
              <a:pPr/>
              <a:t>‹#›</a:t>
            </a:fld>
            <a:endParaRPr lang="el-GR" dirty="0"/>
          </a:p>
        </p:txBody>
      </p:sp>
      <p:sp>
        <p:nvSpPr>
          <p:cNvPr id="16" name="15 - Θέση υποσέλιδου"/>
          <p:cNvSpPr>
            <a:spLocks noGrp="1"/>
          </p:cNvSpPr>
          <p:nvPr>
            <p:ph type="ftr" sz="quarter" idx="16"/>
          </p:nvPr>
        </p:nvSpPr>
        <p:spPr/>
        <p:txBody>
          <a:bodyPr/>
          <a:lstStyle/>
          <a:p>
            <a:endParaRPr lang="el-GR" dirty="0"/>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77D6E251-1217-428C-AED7-DACF9F9D2A11}" type="datetimeFigureOut">
              <a:rPr lang="el-GR" smtClean="0"/>
              <a:pPr/>
              <a:t>9/3/2014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668CC8C-3F71-4C14-A422-6CE2A9C0AB74}" type="slidenum">
              <a:rPr lang="el-GR" smtClean="0"/>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77D6E251-1217-428C-AED7-DACF9F9D2A11}" type="datetimeFigureOut">
              <a:rPr lang="el-GR" smtClean="0"/>
              <a:pPr/>
              <a:t>9/3/2014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668CC8C-3F71-4C14-A422-6CE2A9C0AB74}"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1668CC8C-3F71-4C14-A422-6CE2A9C0AB74}" type="slidenum">
              <a:rPr lang="el-GR" smtClean="0"/>
              <a:pPr/>
              <a:t>‹#›</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7" name="6 - Θέση ημερομηνίας"/>
          <p:cNvSpPr>
            <a:spLocks noGrp="1"/>
          </p:cNvSpPr>
          <p:nvPr>
            <p:ph type="dt" sz="half" idx="10"/>
          </p:nvPr>
        </p:nvSpPr>
        <p:spPr/>
        <p:txBody>
          <a:bodyPr/>
          <a:lstStyle/>
          <a:p>
            <a:fld id="{77D6E251-1217-428C-AED7-DACF9F9D2A11}" type="datetimeFigureOut">
              <a:rPr lang="el-GR" smtClean="0"/>
              <a:pPr/>
              <a:t>9/3/2014</a:t>
            </a:fld>
            <a:endParaRPr lang="el-GR" dirty="0"/>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77D6E251-1217-428C-AED7-DACF9F9D2A11}" type="datetimeFigureOut">
              <a:rPr lang="el-GR" smtClean="0"/>
              <a:pPr/>
              <a:t>9/3/2014</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1668CC8C-3F71-4C14-A422-6CE2A9C0AB74}"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7D6E251-1217-428C-AED7-DACF9F9D2A11}" type="datetimeFigureOut">
              <a:rPr lang="el-GR" smtClean="0"/>
              <a:pPr/>
              <a:t>9/3/2014</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1668CC8C-3F71-4C14-A422-6CE2A9C0AB74}"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77D6E251-1217-428C-AED7-DACF9F9D2A11}" type="datetimeFigureOut">
              <a:rPr lang="el-GR" smtClean="0"/>
              <a:pPr/>
              <a:t>9/3/2014</a:t>
            </a:fld>
            <a:endParaRPr lang="el-GR" dirty="0"/>
          </a:p>
        </p:txBody>
      </p:sp>
      <p:sp>
        <p:nvSpPr>
          <p:cNvPr id="9" name="8 - Θέση αριθμού διαφάνειας"/>
          <p:cNvSpPr>
            <a:spLocks noGrp="1"/>
          </p:cNvSpPr>
          <p:nvPr>
            <p:ph type="sldNum" sz="quarter" idx="15"/>
          </p:nvPr>
        </p:nvSpPr>
        <p:spPr/>
        <p:txBody>
          <a:bodyPr/>
          <a:lstStyle/>
          <a:p>
            <a:fld id="{1668CC8C-3F71-4C14-A422-6CE2A9C0AB74}" type="slidenum">
              <a:rPr lang="el-GR" smtClean="0"/>
              <a:pPr/>
              <a:t>‹#›</a:t>
            </a:fld>
            <a:endParaRPr lang="el-GR" dirty="0"/>
          </a:p>
        </p:txBody>
      </p:sp>
      <p:sp>
        <p:nvSpPr>
          <p:cNvPr id="10" name="9 - Θέση υποσέλιδου"/>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77D6E251-1217-428C-AED7-DACF9F9D2A11}" type="datetimeFigureOut">
              <a:rPr lang="el-GR" smtClean="0"/>
              <a:pPr/>
              <a:t>9/3/2014</a:t>
            </a:fld>
            <a:endParaRPr lang="el-GR" dirty="0"/>
          </a:p>
        </p:txBody>
      </p:sp>
      <p:sp>
        <p:nvSpPr>
          <p:cNvPr id="9" name="8 - Θέση αριθμού διαφάνειας"/>
          <p:cNvSpPr>
            <a:spLocks noGrp="1"/>
          </p:cNvSpPr>
          <p:nvPr>
            <p:ph type="sldNum" sz="quarter" idx="11"/>
          </p:nvPr>
        </p:nvSpPr>
        <p:spPr/>
        <p:txBody>
          <a:bodyPr/>
          <a:lstStyle/>
          <a:p>
            <a:fld id="{1668CC8C-3F71-4C14-A422-6CE2A9C0AB74}" type="slidenum">
              <a:rPr lang="el-GR" smtClean="0"/>
              <a:pPr/>
              <a:t>‹#›</a:t>
            </a:fld>
            <a:endParaRPr lang="el-GR" dirty="0"/>
          </a:p>
        </p:txBody>
      </p:sp>
      <p:sp>
        <p:nvSpPr>
          <p:cNvPr id="10" name="9 - Θέση υποσέλιδου"/>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7D6E251-1217-428C-AED7-DACF9F9D2A11}" type="datetimeFigureOut">
              <a:rPr lang="el-GR" smtClean="0"/>
              <a:pPr/>
              <a:t>9/3/2014</a:t>
            </a:fld>
            <a:endParaRPr lang="el-GR" dirty="0"/>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68CC8C-3F71-4C14-A422-6CE2A9C0AB74}" type="slidenum">
              <a:rPr lang="el-GR" smtClean="0"/>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dirty="0"/>
          </a:p>
        </p:txBody>
      </p:sp>
      <p:sp>
        <p:nvSpPr>
          <p:cNvPr id="2" name="1 - Τίτλος"/>
          <p:cNvSpPr>
            <a:spLocks noGrp="1"/>
          </p:cNvSpPr>
          <p:nvPr>
            <p:ph type="ctrTitle"/>
          </p:nvPr>
        </p:nvSpPr>
        <p:spPr>
          <a:xfrm>
            <a:off x="611560" y="0"/>
            <a:ext cx="7873752" cy="1837184"/>
          </a:xfrm>
        </p:spPr>
        <p:txBody>
          <a:bodyPr/>
          <a:lstStyle/>
          <a:p>
            <a:r>
              <a:rPr lang="en-US" sz="5400" b="1" dirty="0" smtClean="0">
                <a:effectLst>
                  <a:outerShdw blurRad="60007" dist="310007" dir="7680000" sy="30000" kx="1300200" algn="ctr" rotWithShape="0">
                    <a:prstClr val="black">
                      <a:alpha val="32000"/>
                    </a:prstClr>
                  </a:outerShdw>
                </a:effectLst>
                <a:latin typeface="Arial" pitchFamily="34" charset="0"/>
                <a:cs typeface="Arial" pitchFamily="34" charset="0"/>
              </a:rPr>
              <a:t>BYZANTINH KATOIKIA</a:t>
            </a:r>
            <a:endParaRPr lang="el-GR" sz="5400" b="1" dirty="0">
              <a:effectLst>
                <a:outerShdw blurRad="60007" dist="310007" dir="7680000" sy="30000" kx="1300200" algn="ctr" rotWithShape="0">
                  <a:prstClr val="black">
                    <a:alpha val="32000"/>
                  </a:prstClr>
                </a:outerShdw>
              </a:effectLst>
              <a:latin typeface="Arial" pitchFamily="34" charset="0"/>
              <a:cs typeface="Arial" pitchFamily="34" charset="0"/>
            </a:endParaRPr>
          </a:p>
        </p:txBody>
      </p:sp>
      <p:pic>
        <p:nvPicPr>
          <p:cNvPr id="1026" name="Picture 2" descr="C:\Users\Guest\Pictures\ΤΕΛΕΙΕΣ!!!\1.jpg"/>
          <p:cNvPicPr>
            <a:picLocks noChangeAspect="1" noChangeArrowheads="1"/>
          </p:cNvPicPr>
          <p:nvPr/>
        </p:nvPicPr>
        <p:blipFill>
          <a:blip r:embed="rId2" cstate="print"/>
          <a:srcRect/>
          <a:stretch>
            <a:fillRect/>
          </a:stretch>
        </p:blipFill>
        <p:spPr bwMode="auto">
          <a:xfrm>
            <a:off x="395536" y="1988840"/>
            <a:ext cx="8316416" cy="3933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l-GR" dirty="0"/>
          </a:p>
        </p:txBody>
      </p:sp>
      <p:sp>
        <p:nvSpPr>
          <p:cNvPr id="2" name="1 - Τίτλος"/>
          <p:cNvSpPr>
            <a:spLocks noGrp="1"/>
          </p:cNvSpPr>
          <p:nvPr>
            <p:ph type="title"/>
          </p:nvPr>
        </p:nvSpPr>
        <p:spPr/>
        <p:txBody>
          <a:bodyPr/>
          <a:lstStyle/>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0"/>
            <a:ext cx="7643192" cy="3501008"/>
          </a:xfrm>
        </p:spPr>
        <p:txBody>
          <a:bodyPr>
            <a:normAutofit fontScale="90000"/>
          </a:bodyPr>
          <a:lstStyle/>
          <a:p>
            <a:r>
              <a:rPr lang="el-GR" sz="1800" dirty="0" smtClean="0">
                <a:solidFill>
                  <a:schemeClr val="bg1"/>
                </a:solidFill>
                <a:latin typeface="Arial" pitchFamily="34" charset="0"/>
                <a:cs typeface="Arial" pitchFamily="34" charset="0"/>
              </a:rPr>
              <a:t>Τα  σπίτια  στις  πόλεις  οικοδομούνταν  γύρω από μία  κεντρική αίθουσα και την χρησιμοποιούσαν για υποδοχή. </a:t>
            </a:r>
            <a:br>
              <a:rPr lang="el-GR" sz="1800" dirty="0" smtClean="0">
                <a:solidFill>
                  <a:schemeClr val="bg1"/>
                </a:solidFill>
                <a:latin typeface="Arial" pitchFamily="34" charset="0"/>
                <a:cs typeface="Arial" pitchFamily="34" charset="0"/>
              </a:rPr>
            </a:br>
            <a:r>
              <a:rPr lang="el-GR" sz="1800" dirty="0" smtClean="0">
                <a:solidFill>
                  <a:schemeClr val="bg1"/>
                </a:solidFill>
                <a:latin typeface="Arial" pitchFamily="34" charset="0"/>
                <a:cs typeface="Arial" pitchFamily="34" charset="0"/>
              </a:rPr>
              <a:t>Στο ισόγειο , τα σπίτια  διέθεταν   δωμάτιο με τζάκι, κουζίνα, πλυσταριό, λουτρό και ένα  εικονοστάσιο ή παρεκκλήσι.</a:t>
            </a:r>
            <a:br>
              <a:rPr lang="el-GR" sz="1800" dirty="0" smtClean="0">
                <a:solidFill>
                  <a:schemeClr val="bg1"/>
                </a:solidFill>
                <a:latin typeface="Arial" pitchFamily="34" charset="0"/>
                <a:cs typeface="Arial" pitchFamily="34" charset="0"/>
              </a:rPr>
            </a:br>
            <a:r>
              <a:rPr lang="el-GR" sz="1800" dirty="0" smtClean="0">
                <a:solidFill>
                  <a:schemeClr val="bg1"/>
                </a:solidFill>
                <a:latin typeface="Arial" pitchFamily="34" charset="0"/>
                <a:cs typeface="Arial" pitchFamily="34" charset="0"/>
              </a:rPr>
              <a:t/>
            </a:r>
            <a:br>
              <a:rPr lang="el-GR" sz="1800" dirty="0" smtClean="0">
                <a:solidFill>
                  <a:schemeClr val="bg1"/>
                </a:solidFill>
                <a:latin typeface="Arial" pitchFamily="34" charset="0"/>
                <a:cs typeface="Arial" pitchFamily="34" charset="0"/>
              </a:rPr>
            </a:br>
            <a:r>
              <a:rPr lang="el-GR" sz="1800" dirty="0" smtClean="0">
                <a:solidFill>
                  <a:schemeClr val="bg1"/>
                </a:solidFill>
                <a:latin typeface="Arial" pitchFamily="34" charset="0"/>
                <a:cs typeface="Arial" pitchFamily="34" charset="0"/>
              </a:rPr>
              <a:t>Κολώνες  πέτρινες  ή ξύλινες στήριζαν  τον επόμενο  όροφο  ,που βρισκόταν τα  υπόλοιπα  δωμάτια. Αντίθετα., οι φτωχοί  της Κωνσταντινούπολης   και άλλων  πόλεων  ζούσαν  σε άθλιες κατοικίες με ελάχιστες έως ανύπαρκτες ανέσεις. Σε παρόμοια  τραγικές συνθήκες ζούσαν και οι χωρικοί  . Οι πιο ευκατάστατοι ζούσαν σε διώροφα σπίτια.</a:t>
            </a:r>
            <a:br>
              <a:rPr lang="el-GR" sz="1800" dirty="0" smtClean="0">
                <a:solidFill>
                  <a:schemeClr val="bg1"/>
                </a:solidFill>
                <a:latin typeface="Arial" pitchFamily="34" charset="0"/>
                <a:cs typeface="Arial" pitchFamily="34" charset="0"/>
              </a:rPr>
            </a:br>
            <a:r>
              <a:rPr lang="el-GR" sz="1800" dirty="0" smtClean="0">
                <a:solidFill>
                  <a:schemeClr val="bg1"/>
                </a:solidFill>
                <a:latin typeface="Arial" pitchFamily="34" charset="0"/>
                <a:cs typeface="Arial" pitchFamily="34" charset="0"/>
              </a:rPr>
              <a:t> </a:t>
            </a:r>
            <a:br>
              <a:rPr lang="el-GR" sz="1800" dirty="0" smtClean="0">
                <a:solidFill>
                  <a:schemeClr val="bg1"/>
                </a:solidFill>
                <a:latin typeface="Arial" pitchFamily="34" charset="0"/>
                <a:cs typeface="Arial" pitchFamily="34" charset="0"/>
              </a:rPr>
            </a:br>
            <a:r>
              <a:rPr lang="el-GR" sz="1800" dirty="0" smtClean="0">
                <a:solidFill>
                  <a:schemeClr val="bg1"/>
                </a:solidFill>
                <a:latin typeface="Arial" pitchFamily="34" charset="0"/>
                <a:cs typeface="Arial" pitchFamily="34" charset="0"/>
              </a:rPr>
              <a:t>Οι  μεγαλοκτηματίες που ζούσαν στην επαρχία έμεναν μακριά από τα χωρία  τους  σε πολυτελείς  επαύλεις  με εσωτερικούς  κήπους και στοές.</a:t>
            </a:r>
            <a:r>
              <a:rPr lang="el-GR" sz="1400" dirty="0" smtClean="0">
                <a:solidFill>
                  <a:schemeClr val="bg1"/>
                </a:solidFill>
              </a:rPr>
              <a:t/>
            </a:r>
            <a:br>
              <a:rPr lang="el-GR" sz="1400" dirty="0" smtClean="0">
                <a:solidFill>
                  <a:schemeClr val="bg1"/>
                </a:solidFill>
              </a:rPr>
            </a:br>
            <a:endParaRPr lang="el-GR" sz="1400" dirty="0">
              <a:solidFill>
                <a:schemeClr val="bg1"/>
              </a:solidFill>
            </a:endParaRPr>
          </a:p>
        </p:txBody>
      </p:sp>
      <p:pic>
        <p:nvPicPr>
          <p:cNvPr id="6" name="5 - Εικόνα" descr="Frere supper Birmingham.jpg"/>
          <p:cNvPicPr>
            <a:picLocks noChangeAspect="1"/>
          </p:cNvPicPr>
          <p:nvPr/>
        </p:nvPicPr>
        <p:blipFill>
          <a:blip r:embed="rId2" cstate="print"/>
          <a:stretch>
            <a:fillRect/>
          </a:stretch>
        </p:blipFill>
        <p:spPr>
          <a:xfrm>
            <a:off x="5220072" y="3284984"/>
            <a:ext cx="2828638" cy="3312368"/>
          </a:xfrm>
          <a:prstGeom prst="rect">
            <a:avLst/>
          </a:prstGeom>
        </p:spPr>
      </p:pic>
      <p:pic>
        <p:nvPicPr>
          <p:cNvPr id="10" name="9 - Θέση περιεχομένου" descr="jkhgggggggggggggggggggg.jpg"/>
          <p:cNvPicPr>
            <a:picLocks noGrp="1" noChangeAspect="1"/>
          </p:cNvPicPr>
          <p:nvPr>
            <p:ph idx="1"/>
          </p:nvPr>
        </p:nvPicPr>
        <p:blipFill>
          <a:blip r:embed="rId3" cstate="print"/>
          <a:stretch>
            <a:fillRect/>
          </a:stretch>
        </p:blipFill>
        <p:spPr>
          <a:xfrm>
            <a:off x="611560" y="3356992"/>
            <a:ext cx="4268587" cy="328498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par>
                                <p:cTn id="11" presetID="21"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4)">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onstantinos--Malamos---------------------.jpg"/>
          <p:cNvPicPr>
            <a:picLocks noGrp="1" noChangeAspect="1"/>
          </p:cNvPicPr>
          <p:nvPr>
            <p:ph idx="1"/>
          </p:nvPr>
        </p:nvPicPr>
        <p:blipFill>
          <a:blip r:embed="rId2" cstate="print"/>
          <a:stretch>
            <a:fillRect/>
          </a:stretch>
        </p:blipFill>
        <p:spPr>
          <a:xfrm>
            <a:off x="1547664" y="2780928"/>
            <a:ext cx="4608512" cy="3851673"/>
          </a:xfrm>
        </p:spPr>
      </p:pic>
      <p:sp>
        <p:nvSpPr>
          <p:cNvPr id="2" name="1 - Τίτλος"/>
          <p:cNvSpPr>
            <a:spLocks noGrp="1"/>
          </p:cNvSpPr>
          <p:nvPr>
            <p:ph type="title"/>
          </p:nvPr>
        </p:nvSpPr>
        <p:spPr>
          <a:xfrm>
            <a:off x="539552" y="260648"/>
            <a:ext cx="8229600" cy="2376264"/>
          </a:xfrm>
        </p:spPr>
        <p:txBody>
          <a:bodyPr>
            <a:normAutofit/>
          </a:bodyPr>
          <a:lstStyle/>
          <a:p>
            <a:r>
              <a:rPr lang="el-GR" sz="1600" dirty="0" smtClean="0">
                <a:solidFill>
                  <a:schemeClr val="bg1"/>
                </a:solidFill>
                <a:latin typeface="Arial" pitchFamily="34" charset="0"/>
                <a:cs typeface="Arial" pitchFamily="34" charset="0"/>
              </a:rPr>
              <a:t>Η βυζαντινή  κατοικία ενσωμάτωσε πολλά  προγενέστερα αρχιτεκτονικά στοιχειά . </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Κατά τους  Βυζαντινούς χρόνους, τα σπίτια είχαν συνήθως 2  ορόφους  χωρίς όμως να λείπουν τα τριώροφα και τα πολυώροφα σπίτια.</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Οι περισσότερες  κατοικίες  διέθεταν στέρνες στα ισόγεια ή χώρος για τα ζώα,. Χωρίσματα από ελαφρύ υλικά  ( ξύλο, καλάμια) διαιρούσαν τους ενιαίους χώρους σε μικρότερα δωμάτια ενώ το φως έφτανε μέσα στο σπίτι από τα παράθυρα , στα οποία προσάρμοζα  κατάλληλα πλαίσια ώστε δέχονται μικρά τζάμια  οκτάγωνα  ή  ορθογώνια .</a:t>
            </a:r>
            <a:endParaRPr lang="el-GR" sz="1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492896"/>
            <a:ext cx="8229600" cy="3603104"/>
          </a:xfrm>
        </p:spPr>
        <p:txBody>
          <a:bodyPr>
            <a:normAutofit/>
          </a:bodyPr>
          <a:lstStyle/>
          <a:p>
            <a:pPr>
              <a:buNone/>
            </a:pPr>
            <a:r>
              <a:rPr lang="el-GR" sz="1400" dirty="0" smtClean="0">
                <a:solidFill>
                  <a:schemeClr val="bg1"/>
                </a:solidFill>
                <a:latin typeface="Arial" pitchFamily="34" charset="0"/>
                <a:cs typeface="Arial" pitchFamily="34" charset="0"/>
              </a:rPr>
              <a:t> </a:t>
            </a:r>
            <a:endParaRPr lang="el-GR" sz="1400" dirty="0">
              <a:solidFill>
                <a:schemeClr val="bg1"/>
              </a:solidFill>
              <a:latin typeface="Arial" pitchFamily="34" charset="0"/>
              <a:cs typeface="Arial" pitchFamily="34" charset="0"/>
            </a:endParaRPr>
          </a:p>
        </p:txBody>
      </p:sp>
      <p:sp>
        <p:nvSpPr>
          <p:cNvPr id="2" name="1 - Τίτλος"/>
          <p:cNvSpPr>
            <a:spLocks noGrp="1"/>
          </p:cNvSpPr>
          <p:nvPr>
            <p:ph type="title"/>
          </p:nvPr>
        </p:nvSpPr>
        <p:spPr>
          <a:xfrm>
            <a:off x="467544" y="332656"/>
            <a:ext cx="8229600" cy="2487960"/>
          </a:xfrm>
        </p:spPr>
        <p:txBody>
          <a:bodyPr>
            <a:normAutofit fontScale="90000"/>
          </a:bodyPr>
          <a:lstStyle/>
          <a:p>
            <a:r>
              <a:rPr lang="el-GR" sz="1600" dirty="0" smtClean="0">
                <a:solidFill>
                  <a:schemeClr val="bg1"/>
                </a:solidFill>
                <a:latin typeface="Arial" pitchFamily="34" charset="0"/>
                <a:cs typeface="Arial" pitchFamily="34" charset="0"/>
              </a:rPr>
              <a:t>Οι  κατοικίες  δεν  φαίνεται  να  άλλαξαν  καθόλου σε σχέση με τη  Ρωμαϊκή . </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Επρόκειτο για  κτίσματα στο πρότυπο της</a:t>
            </a:r>
            <a:r>
              <a:rPr lang="en-US" sz="1600" dirty="0" smtClean="0">
                <a:solidFill>
                  <a:schemeClr val="bg1"/>
                </a:solidFill>
                <a:latin typeface="Arial" pitchFamily="34" charset="0"/>
                <a:cs typeface="Arial" pitchFamily="34" charset="0"/>
              </a:rPr>
              <a:t> </a:t>
            </a:r>
            <a:r>
              <a:rPr lang="el-GR" sz="1600" dirty="0" smtClean="0">
                <a:solidFill>
                  <a:schemeClr val="bg1"/>
                </a:solidFill>
                <a:latin typeface="Arial" pitchFamily="34" charset="0"/>
                <a:cs typeface="Arial" pitchFamily="34" charset="0"/>
              </a:rPr>
              <a:t>  ρωμαϊκής   </a:t>
            </a:r>
            <a:r>
              <a:rPr lang="en-US" sz="1600" dirty="0" smtClean="0">
                <a:solidFill>
                  <a:schemeClr val="bg1"/>
                </a:solidFill>
                <a:latin typeface="Arial" pitchFamily="34" charset="0"/>
                <a:cs typeface="Arial" pitchFamily="34" charset="0"/>
              </a:rPr>
              <a:t>v </a:t>
            </a:r>
            <a:r>
              <a:rPr lang="en-US" sz="1600" dirty="0" err="1" smtClean="0">
                <a:solidFill>
                  <a:schemeClr val="bg1"/>
                </a:solidFill>
                <a:latin typeface="Arial" pitchFamily="34" charset="0"/>
                <a:cs typeface="Arial" pitchFamily="34" charset="0"/>
              </a:rPr>
              <a:t>illa</a:t>
            </a:r>
            <a:r>
              <a:rPr lang="en-US" sz="1600" dirty="0" smtClean="0">
                <a:solidFill>
                  <a:schemeClr val="bg1"/>
                </a:solidFill>
                <a:latin typeface="Arial" pitchFamily="34" charset="0"/>
                <a:cs typeface="Arial" pitchFamily="34" charset="0"/>
              </a:rPr>
              <a:t> </a:t>
            </a:r>
            <a:r>
              <a:rPr lang="el-GR" sz="1600" dirty="0" smtClean="0">
                <a:solidFill>
                  <a:schemeClr val="bg1"/>
                </a:solidFill>
                <a:latin typeface="Arial" pitchFamily="34" charset="0"/>
                <a:cs typeface="Arial" pitchFamily="34" charset="0"/>
              </a:rPr>
              <a:t>  , εξοπλισμένα   με  χώρους  κατάλληλους   για  τη διαμονή  των  ενοίκων    , αλλά   και  με  αποθήκες   ή  χώρους  βοηθητικούς  για τις  αγροτικές  εργασίες .  </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 </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Περισσότερα  γνωρίζουμε  για  τις  αστικές  κατοικίες , από  τις  οποίες   μας  έχουν αποκαλύψει οι  αρχαιολογικές ανασκαφές.</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Συχνά  συναντάμε  πέρα  από σιντριβάνια , μαρμάρινες κολόνες και κάποια </a:t>
            </a:r>
            <a:r>
              <a:rPr lang="en-US" sz="1600" dirty="0" smtClean="0">
                <a:solidFill>
                  <a:schemeClr val="bg1"/>
                </a:solidFill>
                <a:latin typeface="Arial" pitchFamily="34" charset="0"/>
                <a:cs typeface="Arial" pitchFamily="34" charset="0"/>
              </a:rPr>
              <a:t>  </a:t>
            </a:r>
            <a:r>
              <a:rPr lang="el-GR" sz="1600" dirty="0" smtClean="0">
                <a:solidFill>
                  <a:schemeClr val="bg1"/>
                </a:solidFill>
                <a:latin typeface="Arial" pitchFamily="34" charset="0"/>
                <a:cs typeface="Arial" pitchFamily="34" charset="0"/>
              </a:rPr>
              <a:t>περίτεχνα  ( </a:t>
            </a:r>
            <a:r>
              <a:rPr lang="el-GR" sz="1600" dirty="0" err="1" smtClean="0">
                <a:solidFill>
                  <a:schemeClr val="bg1"/>
                </a:solidFill>
                <a:latin typeface="Arial" pitchFamily="34" charset="0"/>
                <a:cs typeface="Arial" pitchFamily="34" charset="0"/>
              </a:rPr>
              <a:t>π.χ</a:t>
            </a:r>
            <a:r>
              <a:rPr lang="el-GR" sz="1600" dirty="0" smtClean="0">
                <a:solidFill>
                  <a:schemeClr val="bg1"/>
                </a:solidFill>
                <a:latin typeface="Arial" pitchFamily="34" charset="0"/>
                <a:cs typeface="Arial" pitchFamily="34" charset="0"/>
              </a:rPr>
              <a:t>   μαρμάρινα )   τραπέζια  ή πάγκους , αλλά   και καταπληκτικά  ψηφιδωτά   που κοσμούν τα πατώματα στα κεντρικά δωμάτια .</a:t>
            </a:r>
            <a:r>
              <a:rPr lang="el-GR" sz="1400" dirty="0" smtClean="0">
                <a:solidFill>
                  <a:schemeClr val="bg1"/>
                </a:solidFill>
                <a:latin typeface="Arial" pitchFamily="34" charset="0"/>
                <a:cs typeface="Arial" pitchFamily="34" charset="0"/>
              </a:rPr>
              <a:t/>
            </a:r>
            <a:br>
              <a:rPr lang="el-GR" sz="14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
            </a:r>
            <a:br>
              <a:rPr lang="el-GR" sz="14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 </a:t>
            </a:r>
            <a:endParaRPr lang="el-GR" sz="1400" dirty="0">
              <a:solidFill>
                <a:schemeClr val="bg1"/>
              </a:solidFill>
              <a:latin typeface="Arial" pitchFamily="34" charset="0"/>
              <a:cs typeface="Arial" pitchFamily="34" charset="0"/>
            </a:endParaRPr>
          </a:p>
        </p:txBody>
      </p:sp>
      <p:pic>
        <p:nvPicPr>
          <p:cNvPr id="4" name="3 - Εικόνα" descr="αναστασια.jpg"/>
          <p:cNvPicPr>
            <a:picLocks noChangeAspect="1"/>
          </p:cNvPicPr>
          <p:nvPr/>
        </p:nvPicPr>
        <p:blipFill>
          <a:blip r:embed="rId2" cstate="print"/>
          <a:stretch>
            <a:fillRect/>
          </a:stretch>
        </p:blipFill>
        <p:spPr>
          <a:xfrm>
            <a:off x="1979712" y="3005953"/>
            <a:ext cx="4788024" cy="2992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2649216"/>
          </a:xfrm>
        </p:spPr>
        <p:txBody>
          <a:bodyPr>
            <a:normAutofit fontScale="90000"/>
          </a:bodyPr>
          <a:lstStyle/>
          <a:p>
            <a:r>
              <a:rPr lang="el-GR" sz="1800" dirty="0" smtClean="0">
                <a:solidFill>
                  <a:schemeClr val="bg1"/>
                </a:solidFill>
                <a:latin typeface="Arial" pitchFamily="34" charset="0"/>
                <a:cs typeface="Arial" pitchFamily="34" charset="0"/>
              </a:rPr>
              <a:t>Την  περίοδο  της   Ύστερης   Αρχαιότητας   και στα  χρόνια  του  Βυζαντίου  ,  τα σπίτια  βρισκόταν   μέσα  στα  τείχη  της  πόλης  </a:t>
            </a:r>
            <a:r>
              <a:rPr lang="en-US" sz="1800" dirty="0" smtClean="0">
                <a:solidFill>
                  <a:schemeClr val="bg1"/>
                </a:solidFill>
                <a:latin typeface="Arial" pitchFamily="34" charset="0"/>
                <a:cs typeface="Arial" pitchFamily="34" charset="0"/>
              </a:rPr>
              <a:t> </a:t>
            </a:r>
            <a:r>
              <a:rPr lang="el-GR" sz="1800" dirty="0" smtClean="0">
                <a:solidFill>
                  <a:schemeClr val="bg1"/>
                </a:solidFill>
                <a:latin typeface="Arial" pitchFamily="34" charset="0"/>
                <a:cs typeface="Arial" pitchFamily="34" charset="0"/>
              </a:rPr>
              <a:t>ή   του   κάστρου  και  οι περιοχές  κατοίκησης   καταλάμβαναν   τη   μεγαλύτερη      έκταση  τους .</a:t>
            </a:r>
            <a:br>
              <a:rPr lang="el-GR" sz="1800" dirty="0" smtClean="0">
                <a:solidFill>
                  <a:schemeClr val="bg1"/>
                </a:solidFill>
                <a:latin typeface="Arial" pitchFamily="34" charset="0"/>
                <a:cs typeface="Arial" pitchFamily="34" charset="0"/>
              </a:rPr>
            </a:br>
            <a:r>
              <a:rPr lang="el-GR" sz="1800" dirty="0" smtClean="0">
                <a:solidFill>
                  <a:schemeClr val="bg1"/>
                </a:solidFill>
                <a:latin typeface="Arial" pitchFamily="34" charset="0"/>
                <a:cs typeface="Arial" pitchFamily="34" charset="0"/>
              </a:rPr>
              <a:t/>
            </a:r>
            <a:br>
              <a:rPr lang="el-GR" sz="1800" dirty="0" smtClean="0">
                <a:solidFill>
                  <a:schemeClr val="bg1"/>
                </a:solidFill>
                <a:latin typeface="Arial" pitchFamily="34" charset="0"/>
                <a:cs typeface="Arial" pitchFamily="34" charset="0"/>
              </a:rPr>
            </a:br>
            <a:r>
              <a:rPr lang="el-GR" sz="1800" dirty="0" smtClean="0">
                <a:solidFill>
                  <a:schemeClr val="bg1"/>
                </a:solidFill>
                <a:latin typeface="Arial" pitchFamily="34" charset="0"/>
                <a:cs typeface="Arial" pitchFamily="34" charset="0"/>
              </a:rPr>
              <a:t>Οι   πλούσιοι  ιδιοκτήτες  έπρεπε  να  φροντίζουν   τις  προσόψεις των σπιτιών τους  για να   ομορφαίνουν  την πόλη  και να ευχαριστούν  τους περαστικούς. </a:t>
            </a:r>
            <a:br>
              <a:rPr lang="el-GR" sz="1800" dirty="0" smtClean="0">
                <a:solidFill>
                  <a:schemeClr val="bg1"/>
                </a:solidFill>
                <a:latin typeface="Arial" pitchFamily="34" charset="0"/>
                <a:cs typeface="Arial" pitchFamily="34" charset="0"/>
              </a:rPr>
            </a:br>
            <a:r>
              <a:rPr lang="el-GR" sz="1800" dirty="0" smtClean="0">
                <a:solidFill>
                  <a:schemeClr val="bg1"/>
                </a:solidFill>
                <a:latin typeface="Arial" pitchFamily="34" charset="0"/>
                <a:cs typeface="Arial" pitchFamily="34" charset="0"/>
              </a:rPr>
              <a:t/>
            </a:r>
            <a:br>
              <a:rPr lang="el-GR" sz="1800" dirty="0" smtClean="0">
                <a:solidFill>
                  <a:schemeClr val="bg1"/>
                </a:solidFill>
                <a:latin typeface="Arial" pitchFamily="34" charset="0"/>
                <a:cs typeface="Arial" pitchFamily="34" charset="0"/>
              </a:rPr>
            </a:br>
            <a:r>
              <a:rPr lang="el-GR" sz="1800" dirty="0" smtClean="0">
                <a:solidFill>
                  <a:schemeClr val="bg1"/>
                </a:solidFill>
                <a:latin typeface="Arial" pitchFamily="34" charset="0"/>
                <a:cs typeface="Arial" pitchFamily="34" charset="0"/>
              </a:rPr>
              <a:t>Μυστράς  και η  Αδριανούπολη  αποτελούν τέτοιες περιπτώσεις, όπου τα αρχοντικά ήταν συγκεντρωμένα  στην  Άνω  πόλη. </a:t>
            </a:r>
            <a:r>
              <a:rPr lang="el-GR" sz="1600" dirty="0" smtClean="0">
                <a:solidFill>
                  <a:schemeClr val="bg1"/>
                </a:solidFill>
                <a:latin typeface="Arial" pitchFamily="34" charset="0"/>
                <a:cs typeface="Arial" pitchFamily="34" charset="0"/>
              </a:rPr>
              <a:t/>
            </a:r>
            <a:br>
              <a:rPr lang="el-GR" sz="16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
            </a:r>
            <a:br>
              <a:rPr lang="el-GR" sz="1400" dirty="0" smtClean="0">
                <a:solidFill>
                  <a:schemeClr val="bg1"/>
                </a:solidFill>
                <a:latin typeface="Arial" pitchFamily="34" charset="0"/>
                <a:cs typeface="Arial" pitchFamily="34" charset="0"/>
              </a:rPr>
            </a:br>
            <a:endParaRPr lang="el-GR" sz="1400" dirty="0">
              <a:solidFill>
                <a:schemeClr val="bg1"/>
              </a:solidFill>
              <a:latin typeface="Arial" pitchFamily="34" charset="0"/>
              <a:cs typeface="Arial" pitchFamily="34" charset="0"/>
            </a:endParaRPr>
          </a:p>
        </p:txBody>
      </p:sp>
      <p:pic>
        <p:nvPicPr>
          <p:cNvPr id="7" name="6 - Θέση περιεχομένου" descr="μαρα.jpg"/>
          <p:cNvPicPr>
            <a:picLocks noGrp="1" noChangeAspect="1"/>
          </p:cNvPicPr>
          <p:nvPr>
            <p:ph idx="1"/>
          </p:nvPr>
        </p:nvPicPr>
        <p:blipFill>
          <a:blip r:embed="rId2" cstate="print"/>
          <a:stretch>
            <a:fillRect/>
          </a:stretch>
        </p:blipFill>
        <p:spPr>
          <a:xfrm>
            <a:off x="179512" y="2852936"/>
            <a:ext cx="4711435" cy="3717032"/>
          </a:xfrm>
        </p:spPr>
      </p:pic>
      <p:pic>
        <p:nvPicPr>
          <p:cNvPr id="8" name="7 - Εικόνα" descr="ΕΙΚΟΝΑ 30.jpg"/>
          <p:cNvPicPr>
            <a:picLocks noChangeAspect="1"/>
          </p:cNvPicPr>
          <p:nvPr/>
        </p:nvPicPr>
        <p:blipFill>
          <a:blip r:embed="rId3" cstate="print"/>
          <a:stretch>
            <a:fillRect/>
          </a:stretch>
        </p:blipFill>
        <p:spPr>
          <a:xfrm>
            <a:off x="5220072" y="2852936"/>
            <a:ext cx="3706983" cy="36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916832"/>
            <a:ext cx="9144000" cy="4464496"/>
          </a:xfrm>
          <a:effectLst>
            <a:reflection blurRad="6350" stA="50000" endA="300" endPos="55500" dist="101600" dir="5400000" sy="-100000" algn="bl" rotWithShape="0"/>
          </a:effectLst>
        </p:spPr>
        <p:txBody>
          <a:bodyPr/>
          <a:lstStyle/>
          <a:p>
            <a:pPr algn="ctr">
              <a:buNone/>
            </a:pPr>
            <a:r>
              <a:rPr lang="el-GR" dirty="0" smtClean="0">
                <a:solidFill>
                  <a:schemeClr val="bg1"/>
                </a:solidFill>
              </a:rPr>
              <a:t> </a:t>
            </a:r>
          </a:p>
          <a:p>
            <a:pPr>
              <a:buNone/>
            </a:pPr>
            <a:r>
              <a:rPr lang="el-GR" b="1" dirty="0" smtClean="0">
                <a:solidFill>
                  <a:schemeClr val="bg1"/>
                </a:solidFill>
              </a:rPr>
              <a:t>ΚΩΣΤΑΝΤΙΝΟΥΠΟΛΗ                                           ΜΥΣΤΡΑΣ</a:t>
            </a:r>
          </a:p>
        </p:txBody>
      </p:sp>
      <p:sp>
        <p:nvSpPr>
          <p:cNvPr id="2" name="1 - Τίτλος"/>
          <p:cNvSpPr>
            <a:spLocks noGrp="1"/>
          </p:cNvSpPr>
          <p:nvPr>
            <p:ph type="title"/>
          </p:nvPr>
        </p:nvSpPr>
        <p:spPr>
          <a:xfrm>
            <a:off x="323528" y="0"/>
            <a:ext cx="8229600" cy="2177480"/>
          </a:xfrm>
        </p:spPr>
        <p:txBody>
          <a:bodyPr>
            <a:normAutofit/>
          </a:bodyPr>
          <a:lstStyle/>
          <a:p>
            <a:r>
              <a:rPr lang="el-GR" sz="1400" dirty="0" smtClean="0">
                <a:solidFill>
                  <a:schemeClr val="bg1"/>
                </a:solidFill>
                <a:latin typeface="Arial" pitchFamily="34" charset="0"/>
                <a:cs typeface="Arial" pitchFamily="34" charset="0"/>
              </a:rPr>
              <a:t>Μετά  τον  6 ο  αιώνα  αρχίζει  να  διαμορφώνεται  το  τυπικό  βυζαντινό σπίτι .</a:t>
            </a:r>
            <a:br>
              <a:rPr lang="el-GR" sz="1400" dirty="0" smtClean="0">
                <a:solidFill>
                  <a:schemeClr val="bg1"/>
                </a:solidFill>
                <a:latin typeface="Arial" pitchFamily="34" charset="0"/>
                <a:cs typeface="Arial" pitchFamily="34" charset="0"/>
              </a:rPr>
            </a:br>
            <a:r>
              <a:rPr lang="en-US" sz="1400" dirty="0" smtClean="0">
                <a:solidFill>
                  <a:schemeClr val="bg1"/>
                </a:solidFill>
                <a:latin typeface="Arial" pitchFamily="34" charset="0"/>
                <a:cs typeface="Arial" pitchFamily="34" charset="0"/>
              </a:rPr>
              <a:t>T</a:t>
            </a:r>
            <a:r>
              <a:rPr lang="el-GR" sz="1400" dirty="0" smtClean="0">
                <a:solidFill>
                  <a:schemeClr val="bg1"/>
                </a:solidFill>
                <a:latin typeface="Arial" pitchFamily="34" charset="0"/>
                <a:cs typeface="Arial" pitchFamily="34" charset="0"/>
              </a:rPr>
              <a:t>α  σπίτια  διέθεταν   μπαλκόνι  και  περίστυλες  αυλές  ή  κήπους ,  ενώ η επιμελημένη  τοιχοποιία  και η διακόσμηση  με ψηφιδωτά   ,   τοιχογραφίες  και μωσαϊκά  συμπλήρωνε  τη μορφή τους . </a:t>
            </a:r>
            <a:br>
              <a:rPr lang="el-GR" sz="14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
            </a:r>
            <a:br>
              <a:rPr lang="el-GR" sz="14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Με  την  πάροδο  των αιώνων  φαίνεται  ότι η εσωτερική  αυλή  καταργήθηκε  . </a:t>
            </a:r>
            <a:br>
              <a:rPr lang="el-GR" sz="14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 Στον Μυστρά  ,  όπου  σώζονται  τα  καλύτερα  διατηρημένα παραδείγματα  υστεροβυζαντινών σπιτιών. Τα σπίτια  ήταν  ορθογώνια   δίπατα. </a:t>
            </a:r>
            <a:br>
              <a:rPr lang="el-GR" sz="1400" dirty="0" smtClean="0">
                <a:solidFill>
                  <a:schemeClr val="bg1"/>
                </a:solidFill>
                <a:latin typeface="Arial" pitchFamily="34" charset="0"/>
                <a:cs typeface="Arial" pitchFamily="34" charset="0"/>
              </a:rPr>
            </a:br>
            <a:endParaRPr lang="el-GR" sz="1400" dirty="0">
              <a:solidFill>
                <a:schemeClr val="bg1"/>
              </a:solidFill>
              <a:latin typeface="Arial" pitchFamily="34" charset="0"/>
              <a:cs typeface="Arial" pitchFamily="34" charset="0"/>
            </a:endParaRPr>
          </a:p>
        </p:txBody>
      </p:sp>
      <p:pic>
        <p:nvPicPr>
          <p:cNvPr id="5" name="4 - Εικόνα" descr="38.JPG"/>
          <p:cNvPicPr>
            <a:picLocks noChangeAspect="1"/>
          </p:cNvPicPr>
          <p:nvPr/>
        </p:nvPicPr>
        <p:blipFill>
          <a:blip r:embed="rId2" cstate="print"/>
          <a:stretch>
            <a:fillRect/>
          </a:stretch>
        </p:blipFill>
        <p:spPr>
          <a:xfrm>
            <a:off x="395536" y="2910492"/>
            <a:ext cx="2952328" cy="3731484"/>
          </a:xfrm>
          <a:prstGeom prst="rect">
            <a:avLst/>
          </a:prstGeom>
        </p:spPr>
      </p:pic>
      <p:pic>
        <p:nvPicPr>
          <p:cNvPr id="6" name="5 - Εικόνα" descr="images (2).jpg"/>
          <p:cNvPicPr>
            <a:picLocks noChangeAspect="1"/>
          </p:cNvPicPr>
          <p:nvPr/>
        </p:nvPicPr>
        <p:blipFill>
          <a:blip r:embed="rId3" cstate="print"/>
          <a:stretch>
            <a:fillRect/>
          </a:stretch>
        </p:blipFill>
        <p:spPr>
          <a:xfrm>
            <a:off x="3995936" y="2852936"/>
            <a:ext cx="4887100" cy="324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3068960"/>
            <a:ext cx="8229600" cy="3315072"/>
          </a:xfrm>
        </p:spPr>
        <p:txBody>
          <a:bodyPr>
            <a:normAutofit/>
          </a:bodyPr>
          <a:lstStyle/>
          <a:p>
            <a:pPr algn="ctr">
              <a:buNone/>
            </a:pPr>
            <a:r>
              <a:rPr lang="el-GR" sz="2800" dirty="0" smtClean="0">
                <a:solidFill>
                  <a:schemeClr val="bg1"/>
                </a:solidFill>
              </a:rPr>
              <a:t>ΤΑ   ΣΥΝΗΘΕΣΤΕΡΑ ΥΛΙΚΑ </a:t>
            </a:r>
            <a:endParaRPr lang="el-GR" sz="2800" dirty="0">
              <a:solidFill>
                <a:schemeClr val="bg1"/>
              </a:solidFill>
            </a:endParaRPr>
          </a:p>
        </p:txBody>
      </p:sp>
      <p:sp>
        <p:nvSpPr>
          <p:cNvPr id="2" name="1 - Τίτλος"/>
          <p:cNvSpPr>
            <a:spLocks noGrp="1"/>
          </p:cNvSpPr>
          <p:nvPr>
            <p:ph type="title"/>
          </p:nvPr>
        </p:nvSpPr>
        <p:spPr>
          <a:xfrm>
            <a:off x="457200" y="152400"/>
            <a:ext cx="8229600" cy="2340496"/>
          </a:xfrm>
        </p:spPr>
        <p:txBody>
          <a:bodyPr>
            <a:normAutofit/>
          </a:bodyPr>
          <a:lstStyle/>
          <a:p>
            <a:r>
              <a:rPr lang="el-GR" sz="1400" dirty="0" smtClean="0">
                <a:solidFill>
                  <a:schemeClr val="bg1"/>
                </a:solidFill>
                <a:latin typeface="Arial" pitchFamily="34" charset="0"/>
                <a:cs typeface="Arial" pitchFamily="34" charset="0"/>
              </a:rPr>
              <a:t>Στα  βασικά  έπιπλα του βυζαντίου  σπιτιού  άνηκαν  το  τραπέζι  και το κρεβάτι , πάνω  στο οποίο  τοποθετούσαν  διάφορα   στρωσίδια , όπως  μαξιλάρια  και σεντόνια  που φτιάχνονταν   από διάφορα   υλικά . Πάντως φαίνεται  ότι την εποχή  εκείνη οι  περισσότεροι  κάτοικοι  του  Βυζαντίου  ξάπλωναν πάνω σε στρώματα από άχυρο και βαμβάκι, κουρέλια  ή  πούπουλα  τα  οποία  άπλωναν απευθείας στο πάτωμα   ή σε χτιστούς πάγκους.</a:t>
            </a:r>
            <a:br>
              <a:rPr lang="el-GR" sz="14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
            </a:r>
            <a:br>
              <a:rPr lang="el-GR" sz="14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Τα  τραπέζια  κατασκευαζόταν κυρίως από ξύλο , χρησίμευαν όχι μόνο για το σερβίρισμα του φαγητού  αλλά   και  ως πάγκοι   εργασίας ή  γραφεία. </a:t>
            </a:r>
            <a:br>
              <a:rPr lang="el-GR" sz="14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
            </a:r>
            <a:br>
              <a:rPr lang="el-GR" sz="1400" dirty="0" smtClean="0">
                <a:solidFill>
                  <a:schemeClr val="bg1"/>
                </a:solidFill>
                <a:latin typeface="Arial" pitchFamily="34" charset="0"/>
                <a:cs typeface="Arial" pitchFamily="34" charset="0"/>
              </a:rPr>
            </a:br>
            <a:r>
              <a:rPr lang="el-GR" sz="1400" dirty="0" smtClean="0">
                <a:solidFill>
                  <a:schemeClr val="bg1"/>
                </a:solidFill>
                <a:latin typeface="Arial" pitchFamily="34" charset="0"/>
                <a:cs typeface="Arial" pitchFamily="34" charset="0"/>
              </a:rPr>
              <a:t>Για καθίσματα χρησιμοποιούσαν  καρέκλες ή σκαμνιά. </a:t>
            </a:r>
            <a:endParaRPr lang="el-GR" sz="1400" dirty="0">
              <a:solidFill>
                <a:schemeClr val="bg1"/>
              </a:solidFill>
              <a:latin typeface="Arial" pitchFamily="34" charset="0"/>
              <a:cs typeface="Arial" pitchFamily="34" charset="0"/>
            </a:endParaRPr>
          </a:p>
        </p:txBody>
      </p:sp>
      <p:pic>
        <p:nvPicPr>
          <p:cNvPr id="4" name="3 - Εικόνα" descr="πουπουλα.JPG"/>
          <p:cNvPicPr>
            <a:picLocks noChangeAspect="1"/>
          </p:cNvPicPr>
          <p:nvPr/>
        </p:nvPicPr>
        <p:blipFill>
          <a:blip r:embed="rId2" cstate="print"/>
          <a:stretch>
            <a:fillRect/>
          </a:stretch>
        </p:blipFill>
        <p:spPr>
          <a:xfrm>
            <a:off x="6396202" y="3933056"/>
            <a:ext cx="2747798" cy="2232248"/>
          </a:xfrm>
          <a:prstGeom prst="rect">
            <a:avLst/>
          </a:prstGeom>
        </p:spPr>
      </p:pic>
      <p:pic>
        <p:nvPicPr>
          <p:cNvPr id="5" name="4 - Εικόνα" descr="βαμβακι.jpg"/>
          <p:cNvPicPr>
            <a:picLocks noChangeAspect="1"/>
          </p:cNvPicPr>
          <p:nvPr/>
        </p:nvPicPr>
        <p:blipFill>
          <a:blip r:embed="rId3" cstate="print"/>
          <a:stretch>
            <a:fillRect/>
          </a:stretch>
        </p:blipFill>
        <p:spPr>
          <a:xfrm>
            <a:off x="0" y="4077072"/>
            <a:ext cx="2679367" cy="2016224"/>
          </a:xfrm>
          <a:prstGeom prst="rect">
            <a:avLst/>
          </a:prstGeom>
        </p:spPr>
      </p:pic>
      <p:pic>
        <p:nvPicPr>
          <p:cNvPr id="6" name="5 - Εικόνα" descr="αχυρο.jpg"/>
          <p:cNvPicPr>
            <a:picLocks noChangeAspect="1"/>
          </p:cNvPicPr>
          <p:nvPr/>
        </p:nvPicPr>
        <p:blipFill>
          <a:blip r:embed="rId4" cstate="print"/>
          <a:stretch>
            <a:fillRect/>
          </a:stretch>
        </p:blipFill>
        <p:spPr>
          <a:xfrm>
            <a:off x="2915816" y="4005064"/>
            <a:ext cx="3240360" cy="21481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2132856"/>
          </a:xfrm>
        </p:spPr>
        <p:txBody>
          <a:bodyPr>
            <a:normAutofit/>
          </a:bodyPr>
          <a:lstStyle/>
          <a:p>
            <a:r>
              <a:rPr lang="el-GR" sz="1600" dirty="0" smtClean="0">
                <a:solidFill>
                  <a:schemeClr val="bg1"/>
                </a:solidFill>
                <a:latin typeface="Arial" pitchFamily="34" charset="0"/>
                <a:cs typeface="Arial" pitchFamily="34" charset="0"/>
              </a:rPr>
              <a:t>Τα  συνηθέστερα  υλικά κατασκευής  των σκευών ήταν το γυαλί ,ο πηλός, χαλκός, τα όστρακα και το ξύλο για τους  πιο  φτωχούς και τα πιο πολύτιμα  μέταλλα ( χρυσός, ασήμι) ή ελεφαντόδοντο για τους πλούσιος </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
            </a:r>
            <a:br>
              <a:rPr lang="el-GR" sz="1600" dirty="0" smtClean="0">
                <a:solidFill>
                  <a:schemeClr val="bg1"/>
                </a:solidFill>
                <a:latin typeface="Arial" pitchFamily="34" charset="0"/>
                <a:cs typeface="Arial" pitchFamily="34" charset="0"/>
              </a:rPr>
            </a:br>
            <a:r>
              <a:rPr lang="el-GR" sz="1600" dirty="0" smtClean="0">
                <a:solidFill>
                  <a:schemeClr val="bg1"/>
                </a:solidFill>
                <a:latin typeface="Arial" pitchFamily="34" charset="0"/>
                <a:cs typeface="Arial" pitchFamily="34" charset="0"/>
              </a:rPr>
              <a:t>Το δάπεδο καλυπτόταν  από τα «</a:t>
            </a:r>
            <a:r>
              <a:rPr lang="el-GR" sz="1600" dirty="0" err="1" smtClean="0">
                <a:solidFill>
                  <a:schemeClr val="bg1"/>
                </a:solidFill>
                <a:latin typeface="Arial" pitchFamily="34" charset="0"/>
                <a:cs typeface="Arial" pitchFamily="34" charset="0"/>
              </a:rPr>
              <a:t>επευτίχια</a:t>
            </a:r>
            <a:r>
              <a:rPr lang="el-GR" sz="1600" dirty="0" smtClean="0">
                <a:solidFill>
                  <a:schemeClr val="bg1"/>
                </a:solidFill>
                <a:latin typeface="Arial" pitchFamily="34" charset="0"/>
                <a:cs typeface="Arial" pitchFamily="34" charset="0"/>
              </a:rPr>
              <a:t> » ή « τάπητες» ( χαλιά) , ενώ το εσωτερικό του σπιτιού διαιρούνται από τα  «</a:t>
            </a:r>
            <a:r>
              <a:rPr lang="el-GR" sz="1600" dirty="0" err="1" smtClean="0">
                <a:solidFill>
                  <a:schemeClr val="bg1"/>
                </a:solidFill>
                <a:latin typeface="Arial" pitchFamily="34" charset="0"/>
                <a:cs typeface="Arial" pitchFamily="34" charset="0"/>
              </a:rPr>
              <a:t>βήλα</a:t>
            </a:r>
            <a:r>
              <a:rPr lang="el-GR" sz="1600" dirty="0" smtClean="0">
                <a:solidFill>
                  <a:schemeClr val="bg1"/>
                </a:solidFill>
                <a:latin typeface="Arial" pitchFamily="34" charset="0"/>
                <a:cs typeface="Arial" pitchFamily="34" charset="0"/>
              </a:rPr>
              <a:t>»  ( παραπετάσματα) , υφάσματα που χρησιμοποιούν σαν εσωτερικές πόρτες .</a:t>
            </a:r>
            <a:endParaRPr lang="el-GR" sz="1600" dirty="0">
              <a:solidFill>
                <a:schemeClr val="bg1"/>
              </a:solidFill>
              <a:latin typeface="Arial" pitchFamily="34" charset="0"/>
              <a:cs typeface="Arial" pitchFamily="34" charset="0"/>
            </a:endParaRPr>
          </a:p>
        </p:txBody>
      </p:sp>
      <p:sp>
        <p:nvSpPr>
          <p:cNvPr id="5" name="4 - Θέση περιεχομένου"/>
          <p:cNvSpPr>
            <a:spLocks noGrp="1"/>
          </p:cNvSpPr>
          <p:nvPr>
            <p:ph idx="1"/>
          </p:nvPr>
        </p:nvSpPr>
        <p:spPr>
          <a:xfrm>
            <a:off x="0" y="2636912"/>
            <a:ext cx="8892480" cy="4005064"/>
          </a:xfrm>
        </p:spPr>
        <p:txBody>
          <a:bodyPr/>
          <a:lstStyle/>
          <a:p>
            <a:pPr>
              <a:buNone/>
            </a:pPr>
            <a:r>
              <a:rPr lang="el-GR" dirty="0" smtClean="0">
                <a:solidFill>
                  <a:schemeClr val="bg1"/>
                </a:solidFill>
              </a:rPr>
              <a:t>ΠΛΟΥΣΙΟΙ :                                           ΦΤΩΧΟΙ :                      </a:t>
            </a:r>
          </a:p>
          <a:p>
            <a:pPr>
              <a:buNone/>
            </a:pPr>
            <a:endParaRPr lang="el-GR" dirty="0" smtClean="0">
              <a:solidFill>
                <a:schemeClr val="bg1"/>
              </a:solidFill>
            </a:endParaRPr>
          </a:p>
          <a:p>
            <a:pPr>
              <a:buNone/>
            </a:pPr>
            <a:endParaRPr lang="el-GR" dirty="0" smtClean="0">
              <a:solidFill>
                <a:schemeClr val="bg1"/>
              </a:solidFill>
            </a:endParaRPr>
          </a:p>
          <a:p>
            <a:pPr>
              <a:buNone/>
            </a:pPr>
            <a:endParaRPr lang="el-GR" dirty="0" smtClean="0">
              <a:solidFill>
                <a:schemeClr val="bg1"/>
              </a:solidFill>
            </a:endParaRPr>
          </a:p>
          <a:p>
            <a:pPr>
              <a:buNone/>
            </a:pPr>
            <a:r>
              <a:rPr lang="el-GR" dirty="0" smtClean="0"/>
              <a:t>  </a:t>
            </a:r>
          </a:p>
          <a:p>
            <a:pPr>
              <a:buNone/>
            </a:pPr>
            <a:endParaRPr lang="el-GR" dirty="0"/>
          </a:p>
        </p:txBody>
      </p:sp>
      <p:pic>
        <p:nvPicPr>
          <p:cNvPr id="6" name="5 - Εικόνα" descr="Chalkos1.jpg"/>
          <p:cNvPicPr>
            <a:picLocks noChangeAspect="1"/>
          </p:cNvPicPr>
          <p:nvPr/>
        </p:nvPicPr>
        <p:blipFill>
          <a:blip r:embed="rId2" cstate="print"/>
          <a:stretch>
            <a:fillRect/>
          </a:stretch>
        </p:blipFill>
        <p:spPr>
          <a:xfrm>
            <a:off x="395536" y="3212976"/>
            <a:ext cx="2592288" cy="1328241"/>
          </a:xfrm>
          <a:prstGeom prst="rect">
            <a:avLst/>
          </a:prstGeom>
        </p:spPr>
      </p:pic>
      <p:pic>
        <p:nvPicPr>
          <p:cNvPr id="7" name="6 - Εικόνα" descr="file.jpg"/>
          <p:cNvPicPr>
            <a:picLocks noChangeAspect="1"/>
          </p:cNvPicPr>
          <p:nvPr/>
        </p:nvPicPr>
        <p:blipFill>
          <a:blip r:embed="rId3" cstate="print"/>
          <a:stretch>
            <a:fillRect/>
          </a:stretch>
        </p:blipFill>
        <p:spPr>
          <a:xfrm>
            <a:off x="4427984" y="3212976"/>
            <a:ext cx="2808312" cy="12241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b="1" i="1" dirty="0" smtClean="0">
                <a:solidFill>
                  <a:schemeClr val="bg1"/>
                </a:solidFill>
              </a:rPr>
              <a:t>ΜΕΛΗ ΟΜΑΔΑΣ:</a:t>
            </a:r>
          </a:p>
          <a:p>
            <a:pPr>
              <a:buNone/>
            </a:pPr>
            <a:endParaRPr lang="el-GR" dirty="0" smtClean="0">
              <a:solidFill>
                <a:schemeClr val="bg1"/>
              </a:solidFill>
            </a:endParaRPr>
          </a:p>
          <a:p>
            <a:pPr>
              <a:buNone/>
            </a:pPr>
            <a:r>
              <a:rPr lang="el-GR" b="1" i="1" dirty="0" smtClean="0">
                <a:solidFill>
                  <a:schemeClr val="bg1"/>
                </a:solidFill>
                <a:effectLst>
                  <a:glow rad="228600">
                    <a:schemeClr val="accent6">
                      <a:satMod val="175000"/>
                      <a:alpha val="40000"/>
                    </a:schemeClr>
                  </a:glow>
                </a:effectLst>
              </a:rPr>
              <a:t> ΑΝΑΣΤΑΤΣΙΑ ΤΣΟΛΑΚΙΔΟΥ</a:t>
            </a:r>
          </a:p>
          <a:p>
            <a:pPr>
              <a:buNone/>
            </a:pPr>
            <a:r>
              <a:rPr lang="el-GR" b="1" i="1" dirty="0" smtClean="0">
                <a:solidFill>
                  <a:schemeClr val="bg1"/>
                </a:solidFill>
                <a:effectLst>
                  <a:glow rad="228600">
                    <a:schemeClr val="accent6">
                      <a:satMod val="175000"/>
                      <a:alpha val="40000"/>
                    </a:schemeClr>
                  </a:glow>
                </a:effectLst>
              </a:rPr>
              <a:t>ΑΛΕΞΑΝΔΡΑ ΤΟΡΕ </a:t>
            </a:r>
          </a:p>
          <a:p>
            <a:pPr>
              <a:buNone/>
            </a:pPr>
            <a:r>
              <a:rPr lang="el-GR" b="1" i="1" dirty="0" smtClean="0">
                <a:solidFill>
                  <a:schemeClr val="bg1"/>
                </a:solidFill>
                <a:effectLst>
                  <a:glow rad="228600">
                    <a:schemeClr val="accent6">
                      <a:satMod val="175000"/>
                      <a:alpha val="40000"/>
                    </a:schemeClr>
                  </a:glow>
                </a:effectLst>
              </a:rPr>
              <a:t>ΕΒΕΛΙΝΑ ΦΑΧΑΝΤΙΔΟΥ</a:t>
            </a:r>
          </a:p>
          <a:p>
            <a:pPr algn="just">
              <a:buNone/>
            </a:pPr>
            <a:r>
              <a:rPr lang="el-GR" b="1" i="1" dirty="0" smtClean="0">
                <a:solidFill>
                  <a:schemeClr val="bg1"/>
                </a:solidFill>
                <a:effectLst>
                  <a:glow rad="228600">
                    <a:schemeClr val="accent6">
                      <a:satMod val="175000"/>
                      <a:alpha val="40000"/>
                    </a:schemeClr>
                  </a:glow>
                </a:effectLst>
              </a:rPr>
              <a:t>ΓΑΒΡΙΗΛ ΤΡΥΦΩΝΗ                </a:t>
            </a:r>
          </a:p>
          <a:p>
            <a:pPr algn="just">
              <a:buNone/>
            </a:pPr>
            <a:endParaRPr lang="el-GR" b="1" i="1" dirty="0" smtClean="0">
              <a:solidFill>
                <a:schemeClr val="bg1"/>
              </a:solidFill>
              <a:effectLst>
                <a:glow rad="228600">
                  <a:schemeClr val="accent6">
                    <a:satMod val="175000"/>
                    <a:alpha val="40000"/>
                  </a:schemeClr>
                </a:glow>
              </a:effectLst>
            </a:endParaRPr>
          </a:p>
          <a:p>
            <a:pPr algn="just">
              <a:buNone/>
            </a:pPr>
            <a:r>
              <a:rPr lang="el-GR" b="1" i="1" dirty="0" smtClean="0">
                <a:solidFill>
                  <a:schemeClr val="bg1"/>
                </a:solidFill>
                <a:effectLst/>
              </a:rPr>
              <a:t>                                                                              </a:t>
            </a:r>
            <a:r>
              <a:rPr lang="el-GR" b="1" i="1" dirty="0" smtClean="0">
                <a:solidFill>
                  <a:schemeClr val="bg1"/>
                </a:solidFill>
                <a:effectLst>
                  <a:reflection blurRad="6350" stA="55000" endA="50" endPos="85000" dist="60007" dir="5400000" sy="-100000" algn="bl" rotWithShape="0"/>
                </a:effectLst>
              </a:rPr>
              <a:t>ΙΣΤΟΡΙΑ </a:t>
            </a:r>
          </a:p>
          <a:p>
            <a:pPr algn="ctr">
              <a:buNone/>
            </a:pPr>
            <a:r>
              <a:rPr lang="el-GR" b="1" i="1" dirty="0" smtClean="0">
                <a:solidFill>
                  <a:schemeClr val="bg1"/>
                </a:solidFill>
                <a:effectLst>
                  <a:reflection blurRad="6350" stA="55000" endA="50" endPos="85000" dist="60007" dir="5400000" sy="-100000" algn="bl" rotWithShape="0"/>
                </a:effectLst>
              </a:rPr>
              <a:t>                                                                            </a:t>
            </a:r>
            <a:r>
              <a:rPr lang="el-GR" b="1" dirty="0" smtClean="0">
                <a:solidFill>
                  <a:schemeClr val="bg1"/>
                </a:solidFill>
                <a:effectLst>
                  <a:reflection blurRad="6350" stA="55000" endA="50" endPos="85000" dist="60007" dir="5400000" sy="-100000" algn="bl" rotWithShape="0"/>
                </a:effectLst>
              </a:rPr>
              <a:t>Β4</a:t>
            </a:r>
          </a:p>
        </p:txBody>
      </p:sp>
      <p:sp>
        <p:nvSpPr>
          <p:cNvPr id="2" name="1 - Τίτλος"/>
          <p:cNvSpPr>
            <a:spLocks noGrp="1"/>
          </p:cNvSpPr>
          <p:nvPr>
            <p:ph type="title"/>
          </p:nvPr>
        </p:nvSpPr>
        <p:spPr>
          <a:xfrm>
            <a:off x="467544" y="260648"/>
            <a:ext cx="8229600" cy="1219200"/>
          </a:xfrm>
        </p:spPr>
        <p:txBody>
          <a:bodyPr>
            <a:noAutofit/>
          </a:bodyPr>
          <a:lstStyle/>
          <a:p>
            <a:pPr algn="ctr"/>
            <a:r>
              <a:rPr lang="el-GR" sz="8800" b="1" dirty="0" smtClean="0">
                <a:solidFill>
                  <a:schemeClr val="bg1"/>
                </a:solidFill>
                <a:latin typeface="Arial" pitchFamily="34" charset="0"/>
                <a:cs typeface="Arial" pitchFamily="34" charset="0"/>
              </a:rPr>
              <a:t>ΤΕΛΟΣ</a:t>
            </a:r>
            <a:endParaRPr lang="el-GR" sz="8800" b="1" dirty="0">
              <a:solidFill>
                <a:schemeClr val="bg1"/>
              </a:solidFill>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516</TotalTime>
  <Words>217</Words>
  <Application>Microsoft Office PowerPoint</Application>
  <PresentationFormat>Προβολή στην οθόνη (4:3)</PresentationFormat>
  <Paragraphs>27</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Χαρτί</vt:lpstr>
      <vt:lpstr>BYZANTINH KATOIKIA</vt:lpstr>
      <vt:lpstr>Τα  σπίτια  στις  πόλεις  οικοδομούνταν  γύρω από μία  κεντρική αίθουσα και την χρησιμοποιούσαν για υποδοχή.  Στο ισόγειο , τα σπίτια  διέθεταν   δωμάτιο με τζάκι, κουζίνα, πλυσταριό, λουτρό και ένα  εικονοστάσιο ή παρεκκλήσι.  Κολώνες  πέτρινες  ή ξύλινες στήριζαν  τον επόμενο  όροφο  ,που βρισκόταν τα  υπόλοιπα  δωμάτια. Αντίθετα., οι φτωχοί  της Κωνσταντινούπολης   και άλλων  πόλεων  ζούσαν  σε άθλιες κατοικίες με ελάχιστες έως ανύπαρκτες ανέσεις. Σε παρόμοια  τραγικές συνθήκες ζούσαν και οι χωρικοί  . Οι πιο ευκατάστατοι ζούσαν σε διώροφα σπίτια.   Οι  μεγαλοκτηματίες που ζούσαν στην επαρχία έμεναν μακριά από τα χωρία  τους  σε πολυτελείς  επαύλεις  με εσωτερικούς  κήπους και στοές. </vt:lpstr>
      <vt:lpstr>Η βυζαντινή  κατοικία ενσωμάτωσε πολλά  προγενέστερα αρχιτεκτονικά στοιχειά .   Κατά τους  Βυζαντινούς χρόνους, τα σπίτια είχαν συνήθως 2  ορόφους  χωρίς όμως να λείπουν τα τριώροφα και τα πολυώροφα σπίτια. Οι περισσότερες  κατοικίες  διέθεταν στέρνες στα ισόγεια ή χώρος για τα ζώα,. Χωρίσματα από ελαφρύ υλικά  ( ξύλο, καλάμια) διαιρούσαν τους ενιαίους χώρους σε μικρότερα δωμάτια ενώ το φως έφτανε μέσα στο σπίτι από τα παράθυρα , στα οποία προσάρμοζα  κατάλληλα πλαίσια ώστε δέχονται μικρά τζάμια  οκτάγωνα  ή  ορθογώνια .</vt:lpstr>
      <vt:lpstr>Οι  κατοικίες  δεν  φαίνεται  να  άλλαξαν  καθόλου σε σχέση με τη  Ρωμαϊκή .   Επρόκειτο για  κτίσματα στο πρότυπο της   ρωμαϊκής   v illa   , εξοπλισμένα   με  χώρους  κατάλληλους   για  τη διαμονή  των  ενοίκων    , αλλά   και  με  αποθήκες   ή  χώρους  βοηθητικούς  για τις  αγροτικές  εργασίες .     Περισσότερα  γνωρίζουμε  για  τις  αστικές  κατοικίες , από  τις  οποίες   μας  έχουν αποκαλύψει οι  αρχαιολογικές ανασκαφές. Συχνά  συναντάμε  πέρα  από σιντριβάνια , μαρμάρινες κολόνες και κάποια   περίτεχνα  ( π.χ   μαρμάρινα )   τραπέζια  ή πάγκους , αλλά   και καταπληκτικά  ψηφιδωτά   που κοσμούν τα πατώματα στα κεντρικά δωμάτια .   </vt:lpstr>
      <vt:lpstr>Την  περίοδο  της   Ύστερης   Αρχαιότητας   και στα  χρόνια  του  Βυζαντίου  ,  τα σπίτια  βρισκόταν   μέσα  στα  τείχη  της  πόλης   ή   του   κάστρου  και  οι περιοχές  κατοίκησης   καταλάμβαναν   τη   μεγαλύτερη      έκταση  τους .  Οι   πλούσιοι  ιδιοκτήτες  έπρεπε  να  φροντίζουν   τις  προσόψεις των σπιτιών τους  για να   ομορφαίνουν  την πόλη  και να ευχαριστούν  τους περαστικούς.   Μυστράς  και η  Αδριανούπολη  αποτελούν τέτοιες περιπτώσεις, όπου τα αρχοντικά ήταν συγκεντρωμένα  στην  Άνω  πόλη.   </vt:lpstr>
      <vt:lpstr>Μετά  τον  6 ο  αιώνα  αρχίζει  να  διαμορφώνεται  το  τυπικό  βυζαντινό σπίτι . Tα  σπίτια  διέθεταν   μπαλκόνι  και  περίστυλες  αυλές  ή  κήπους ,  ενώ η επιμελημένη  τοιχοποιία  και η διακόσμηση  με ψηφιδωτά   ,   τοιχογραφίες  και μωσαϊκά  συμπλήρωνε  τη μορφή τους .   Με  την  πάροδο  των αιώνων  φαίνεται  ότι η εσωτερική  αυλή  καταργήθηκε  .   Στον Μυστρά  ,  όπου  σώζονται  τα  καλύτερα  διατηρημένα παραδείγματα  υστεροβυζαντινών σπιτιών. Τα σπίτια  ήταν  ορθογώνια   δίπατα.  </vt:lpstr>
      <vt:lpstr>Στα  βασικά  έπιπλα του βυζαντίου  σπιτιού  άνηκαν  το  τραπέζι  και το κρεβάτι , πάνω  στο οποίο  τοποθετούσαν  διάφορα   στρωσίδια , όπως  μαξιλάρια  και σεντόνια  που φτιάχνονταν   από διάφορα   υλικά . Πάντως φαίνεται  ότι την εποχή  εκείνη οι  περισσότεροι  κάτοικοι  του  Βυζαντίου  ξάπλωναν πάνω σε στρώματα από άχυρο και βαμβάκι, κουρέλια  ή  πούπουλα  τα  οποία  άπλωναν απευθείας στο πάτωμα   ή σε χτιστούς πάγκους.  Τα  τραπέζια  κατασκευαζόταν κυρίως από ξύλο , χρησίμευαν όχι μόνο για το σερβίρισμα του φαγητού  αλλά   και  ως πάγκοι   εργασίας ή  γραφεία.   Για καθίσματα χρησιμοποιούσαν  καρέκλες ή σκαμνιά. </vt:lpstr>
      <vt:lpstr>Τα  συνηθέστερα  υλικά κατασκευής  των σκευών ήταν το γυαλί ,ο πηλός, χαλκός, τα όστρακα και το ξύλο για τους  πιο  φτωχούς και τα πιο πολύτιμα  μέταλλα ( χρυσός, ασήμι) ή ελεφαντόδοντο για τους πλούσιος   Το δάπεδο καλυπτόταν  από τα «επευτίχια » ή « τάπητες» ( χαλιά) , ενώ το εσωτερικό του σπιτιού διαιρούνται από τα  «βήλα»  ( παραπετάσματα) , υφάσματα που χρησιμοποιούν σαν εσωτερικές πόρτες .</vt:lpstr>
      <vt:lpstr>ΤΕΛΟΣ</vt:lpstr>
      <vt:lpstr>Διαφάνεια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BYZANTINH KATOIKIA</dc:title>
  <dc:creator>Guest</dc:creator>
  <cp:lastModifiedBy>Guest</cp:lastModifiedBy>
  <cp:revision>54</cp:revision>
  <dcterms:created xsi:type="dcterms:W3CDTF">2014-02-27T18:52:15Z</dcterms:created>
  <dcterms:modified xsi:type="dcterms:W3CDTF">2014-03-09T17:36:21Z</dcterms:modified>
</cp:coreProperties>
</file>