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24" autoAdjust="0"/>
  </p:normalViewPr>
  <p:slideViewPr>
    <p:cSldViewPr>
      <p:cViewPr varScale="1">
        <p:scale>
          <a:sx n="72" d="100"/>
          <a:sy n="72" d="100"/>
        </p:scale>
        <p:origin x="-45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FA91A90-AE6F-4643-B846-9A99EDFC9089}" type="datetimeFigureOut">
              <a:rPr lang="el-GR"/>
              <a:pPr>
                <a:defRPr/>
              </a:pPr>
              <a:t>10/3/2014</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D0262FC-ADA3-44B4-A972-7C7E41F9D663}" type="slidenum">
              <a:rPr lang="el-GR"/>
              <a:pPr>
                <a:defRPr/>
              </a:pPr>
              <a:t>‹#›</a:t>
            </a:fld>
            <a:endParaRPr lang="el-GR"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cxnSp>
        <p:nvCxnSpPr>
          <p:cNvPr id="4" name="7 - Ευθεία γραμμή σύνδεσης"/>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12 - Ευθεία γραμμή σύνδεσης"/>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13 - Έλλειψη"/>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28" name="27 - Τίτλος"/>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l-GR" smtClean="0"/>
              <a:t>Kλικ για επεξεργασία του τίτλου</a:t>
            </a:r>
            <a:endParaRPr lang="en-US"/>
          </a:p>
        </p:txBody>
      </p:sp>
      <p:sp>
        <p:nvSpPr>
          <p:cNvPr id="7" name="14 - Θέση ημερομηνίας"/>
          <p:cNvSpPr>
            <a:spLocks noGrp="1"/>
          </p:cNvSpPr>
          <p:nvPr>
            <p:ph type="dt" sz="half" idx="10"/>
          </p:nvPr>
        </p:nvSpPr>
        <p:spPr/>
        <p:txBody>
          <a:bodyPr/>
          <a:lstStyle>
            <a:lvl1pPr>
              <a:defRPr/>
            </a:lvl1pPr>
          </a:lstStyle>
          <a:p>
            <a:pPr>
              <a:defRPr/>
            </a:pPr>
            <a:fld id="{D8933346-FEBF-4ED2-BBE1-0B46D2671F77}" type="datetimeFigureOut">
              <a:rPr lang="el-GR"/>
              <a:pPr>
                <a:defRPr/>
              </a:pPr>
              <a:t>10/3/2014</a:t>
            </a:fld>
            <a:endParaRPr lang="el-GR" dirty="0"/>
          </a:p>
        </p:txBody>
      </p:sp>
      <p:sp>
        <p:nvSpPr>
          <p:cNvPr id="8" name="15 - Θέση αριθμού διαφάνειας"/>
          <p:cNvSpPr>
            <a:spLocks noGrp="1"/>
          </p:cNvSpPr>
          <p:nvPr>
            <p:ph type="sldNum" sz="quarter" idx="11"/>
          </p:nvPr>
        </p:nvSpPr>
        <p:spPr/>
        <p:txBody>
          <a:bodyPr/>
          <a:lstStyle>
            <a:lvl1pPr>
              <a:defRPr/>
            </a:lvl1pPr>
          </a:lstStyle>
          <a:p>
            <a:pPr>
              <a:defRPr/>
            </a:pPr>
            <a:fld id="{8CB0D066-2F23-4F82-A453-2FD9227C4F84}" type="slidenum">
              <a:rPr lang="el-GR"/>
              <a:pPr>
                <a:defRPr/>
              </a:pPr>
              <a:t>‹#›</a:t>
            </a:fld>
            <a:endParaRPr lang="el-GR" dirty="0"/>
          </a:p>
        </p:txBody>
      </p:sp>
      <p:sp>
        <p:nvSpPr>
          <p:cNvPr id="10" name="16 - Θέση υποσέλιδου"/>
          <p:cNvSpPr>
            <a:spLocks noGrp="1"/>
          </p:cNvSpPr>
          <p:nvPr>
            <p:ph type="ftr" sz="quarter" idx="12"/>
          </p:nvPr>
        </p:nvSpPr>
        <p:spPr/>
        <p:txBody>
          <a:bodyPr/>
          <a:lstStyle>
            <a:lvl1pPr>
              <a:defRPr/>
            </a:lvl1pPr>
          </a:lstStyle>
          <a:p>
            <a:pPr>
              <a:defRPr/>
            </a:pPr>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C7FB6BA4-C343-4E1B-A033-EEC7C7F52300}" type="datetimeFigureOut">
              <a:rPr lang="el-GR"/>
              <a:pPr>
                <a:defRPr/>
              </a:pPr>
              <a:t>10/3/2014</a:t>
            </a:fld>
            <a:endParaRPr lang="el-GR" dirty="0"/>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D4D27B6A-9BCE-4FC0-82F9-B9BE42DA7573}" type="slidenum">
              <a:rPr lang="el-GR"/>
              <a:pPr>
                <a:defRPr/>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3FC0BA91-DD39-4FD7-B6C1-6C59E434EDBA}" type="datetimeFigureOut">
              <a:rPr lang="el-GR"/>
              <a:pPr>
                <a:defRPr/>
              </a:pPr>
              <a:t>10/3/2014</a:t>
            </a:fld>
            <a:endParaRPr lang="el-GR" dirty="0"/>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D93648E0-F7EC-4158-A526-CE7FEBC89872}" type="slidenum">
              <a:rPr lang="el-GR"/>
              <a:pPr>
                <a:defRPr/>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7" name="16 - Τίτλος"/>
          <p:cNvSpPr>
            <a:spLocks noGrp="1"/>
          </p:cNvSpPr>
          <p:nvPr>
            <p:ph type="title"/>
          </p:nvPr>
        </p:nvSpPr>
        <p:spPr/>
        <p:txBody>
          <a:bodyPr rtlCol="0"/>
          <a:lstStyle/>
          <a:p>
            <a:r>
              <a:rPr lang="el-GR" smtClean="0"/>
              <a:t>Kλικ για επεξεργασία του τίτλου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CD857BB1-2FFD-4E34-B99C-9C80CC38C6B2}" type="datetimeFigureOut">
              <a:rPr lang="el-GR"/>
              <a:pPr>
                <a:defRPr/>
              </a:pPr>
              <a:t>10/3/2014</a:t>
            </a:fld>
            <a:endParaRPr lang="el-GR" dirty="0"/>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EAF2C64B-F13F-4E17-8B59-FBB5CE2176BF}" type="slidenum">
              <a:rPr lang="el-GR"/>
              <a:pPr>
                <a:defRPr/>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cxnSp>
        <p:nvCxnSpPr>
          <p:cNvPr id="4" name="6 - Ευθεία γραμμή σύνδεσης"/>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3A9B83DD-7F65-42C8-BD12-4A8236E2DF6D}" type="datetimeFigureOut">
              <a:rPr lang="el-GR"/>
              <a:pPr>
                <a:defRPr/>
              </a:pPr>
              <a:t>10/3/2014</a:t>
            </a:fld>
            <a:endParaRPr lang="el-GR" dirty="0"/>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B90F433F-1AF8-4DD3-A3C3-7BB7D6ACC846}" type="slidenum">
              <a:rPr lang="el-GR"/>
              <a:pPr>
                <a:defRPr/>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11" name="10 - Θέση περιεχομένου"/>
          <p:cNvSpPr>
            <a:spLocks noGrp="1"/>
          </p:cNvSpPr>
          <p:nvPr>
            <p:ph sz="half" idx="1"/>
          </p:nvPr>
        </p:nvSpPr>
        <p:spPr>
          <a:xfrm>
            <a:off x="457200" y="1524000"/>
            <a:ext cx="4059936"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12 - Θέση περιεχομένου"/>
          <p:cNvSpPr>
            <a:spLocks noGrp="1"/>
          </p:cNvSpPr>
          <p:nvPr>
            <p:ph sz="half" idx="2"/>
          </p:nvPr>
        </p:nvSpPr>
        <p:spPr>
          <a:xfrm>
            <a:off x="4648200" y="1524000"/>
            <a:ext cx="4059936"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23 - Θέση ημερομηνίας"/>
          <p:cNvSpPr>
            <a:spLocks noGrp="1"/>
          </p:cNvSpPr>
          <p:nvPr>
            <p:ph type="dt" sz="half" idx="10"/>
          </p:nvPr>
        </p:nvSpPr>
        <p:spPr/>
        <p:txBody>
          <a:bodyPr/>
          <a:lstStyle>
            <a:lvl1pPr>
              <a:defRPr/>
            </a:lvl1pPr>
          </a:lstStyle>
          <a:p>
            <a:pPr>
              <a:defRPr/>
            </a:pPr>
            <a:fld id="{939E1817-A5C2-4A09-A6D1-C1E0DC5A31A6}" type="datetimeFigureOut">
              <a:rPr lang="el-GR"/>
              <a:pPr>
                <a:defRPr/>
              </a:pPr>
              <a:t>10/3/2014</a:t>
            </a:fld>
            <a:endParaRPr lang="el-GR" dirty="0"/>
          </a:p>
        </p:txBody>
      </p:sp>
      <p:sp>
        <p:nvSpPr>
          <p:cNvPr id="6" name="9 - Θέση υποσέλιδου"/>
          <p:cNvSpPr>
            <a:spLocks noGrp="1"/>
          </p:cNvSpPr>
          <p:nvPr>
            <p:ph type="ftr" sz="quarter" idx="11"/>
          </p:nvPr>
        </p:nvSpPr>
        <p:spPr/>
        <p:txBody>
          <a:bodyPr/>
          <a:lstStyle>
            <a:lvl1pPr>
              <a:defRPr/>
            </a:lvl1pPr>
          </a:lstStyle>
          <a:p>
            <a:pPr>
              <a:defRPr/>
            </a:pPr>
            <a:endParaRPr lang="el-GR"/>
          </a:p>
        </p:txBody>
      </p:sp>
      <p:sp>
        <p:nvSpPr>
          <p:cNvPr id="7" name="21 - Θέση αριθμού διαφάνειας"/>
          <p:cNvSpPr>
            <a:spLocks noGrp="1"/>
          </p:cNvSpPr>
          <p:nvPr>
            <p:ph type="sldNum" sz="quarter" idx="12"/>
          </p:nvPr>
        </p:nvSpPr>
        <p:spPr/>
        <p:txBody>
          <a:bodyPr/>
          <a:lstStyle>
            <a:lvl1pPr>
              <a:defRPr/>
            </a:lvl1pPr>
          </a:lstStyle>
          <a:p>
            <a:pPr>
              <a:defRPr/>
            </a:pPr>
            <a:fld id="{C573557F-05AF-468C-81BB-96AEB19A7B6F}" type="slidenum">
              <a:rPr lang="el-GR"/>
              <a:pPr>
                <a:defRPr/>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cxnSp>
        <p:nvCxnSpPr>
          <p:cNvPr id="7" name="9 - Ευθεία γραμμή σύνδεσης"/>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16 - Ευθεία γραμμή σύνδεσης"/>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34" name="33 - Θέση περιεχομένου"/>
          <p:cNvSpPr>
            <a:spLocks noGrp="1"/>
          </p:cNvSpPr>
          <p:nvPr>
            <p:ph sz="quarter" idx="4"/>
          </p:nvPr>
        </p:nvSpPr>
        <p:spPr>
          <a:xfrm>
            <a:off x="4649788" y="2201896"/>
            <a:ext cx="4038600" cy="391363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2" name="1 - Τίτλος"/>
          <p:cNvSpPr>
            <a:spLocks noGrp="1"/>
          </p:cNvSpPr>
          <p:nvPr>
            <p:ph type="title"/>
          </p:nvPr>
        </p:nvSpPr>
        <p:spPr>
          <a:xfrm>
            <a:off x="457200" y="155448"/>
            <a:ext cx="8229600" cy="1143000"/>
          </a:xfrm>
        </p:spPr>
        <p:txBody>
          <a:bodyPr/>
          <a:lstStyle>
            <a:lvl1pPr>
              <a:defRPr/>
            </a:lvl1pPr>
          </a:lstStyle>
          <a:p>
            <a:r>
              <a:rPr lang="el-GR" smtClean="0"/>
              <a:t>Kλικ για επεξεργασία του τίτλου</a:t>
            </a:r>
            <a:endParaRPr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9" name="8 - Θέση αριθμού διαφάνειας"/>
          <p:cNvSpPr>
            <a:spLocks noGrp="1"/>
          </p:cNvSpPr>
          <p:nvPr>
            <p:ph type="sldNum" sz="quarter" idx="10"/>
          </p:nvPr>
        </p:nvSpPr>
        <p:spPr/>
        <p:txBody>
          <a:bodyPr/>
          <a:lstStyle>
            <a:lvl1pPr>
              <a:defRPr/>
            </a:lvl1pPr>
          </a:lstStyle>
          <a:p>
            <a:pPr>
              <a:defRPr/>
            </a:pPr>
            <a:fld id="{F02245B6-63FF-4F2F-8A60-4CEECEF23F14}" type="slidenum">
              <a:rPr lang="el-GR"/>
              <a:pPr>
                <a:defRPr/>
              </a:pPr>
              <a:t>‹#›</a:t>
            </a:fld>
            <a:endParaRPr lang="el-GR" dirty="0"/>
          </a:p>
        </p:txBody>
      </p:sp>
      <p:sp>
        <p:nvSpPr>
          <p:cNvPr id="10" name="7 - Θέση υποσέλιδου"/>
          <p:cNvSpPr>
            <a:spLocks noGrp="1"/>
          </p:cNvSpPr>
          <p:nvPr>
            <p:ph type="ftr" sz="quarter" idx="11"/>
          </p:nvPr>
        </p:nvSpPr>
        <p:spPr/>
        <p:txBody>
          <a:bodyPr/>
          <a:lstStyle>
            <a:lvl1pPr>
              <a:defRPr/>
            </a:lvl1pPr>
          </a:lstStyle>
          <a:p>
            <a:pPr>
              <a:defRPr/>
            </a:pPr>
            <a:endParaRPr lang="el-GR"/>
          </a:p>
        </p:txBody>
      </p:sp>
      <p:sp>
        <p:nvSpPr>
          <p:cNvPr id="11" name="6 - Θέση ημερομηνίας"/>
          <p:cNvSpPr>
            <a:spLocks noGrp="1"/>
          </p:cNvSpPr>
          <p:nvPr>
            <p:ph type="dt" sz="half" idx="12"/>
          </p:nvPr>
        </p:nvSpPr>
        <p:spPr/>
        <p:txBody>
          <a:bodyPr/>
          <a:lstStyle>
            <a:lvl1pPr>
              <a:defRPr/>
            </a:lvl1pPr>
          </a:lstStyle>
          <a:p>
            <a:pPr>
              <a:defRPr/>
            </a:pPr>
            <a:fld id="{35ECAF70-8A11-412A-A4F8-038D34E31A13}" type="datetimeFigureOut">
              <a:rPr lang="el-GR"/>
              <a:pPr>
                <a:defRPr/>
              </a:pPr>
              <a:t>10/3/2014</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3 - Θέση ημερομηνίας"/>
          <p:cNvSpPr>
            <a:spLocks noGrp="1"/>
          </p:cNvSpPr>
          <p:nvPr>
            <p:ph type="dt" sz="half" idx="10"/>
          </p:nvPr>
        </p:nvSpPr>
        <p:spPr/>
        <p:txBody>
          <a:bodyPr/>
          <a:lstStyle>
            <a:lvl1pPr>
              <a:defRPr/>
            </a:lvl1pPr>
          </a:lstStyle>
          <a:p>
            <a:pPr>
              <a:defRPr/>
            </a:pPr>
            <a:fld id="{BA3FDDC4-A27F-4C49-A051-60771547BC9E}" type="datetimeFigureOut">
              <a:rPr lang="el-GR"/>
              <a:pPr>
                <a:defRPr/>
              </a:pPr>
              <a:t>10/3/2014</a:t>
            </a:fld>
            <a:endParaRPr lang="el-GR" dirty="0"/>
          </a:p>
        </p:txBody>
      </p:sp>
      <p:sp>
        <p:nvSpPr>
          <p:cNvPr id="4" name="9 - Θέση υποσέλιδου"/>
          <p:cNvSpPr>
            <a:spLocks noGrp="1"/>
          </p:cNvSpPr>
          <p:nvPr>
            <p:ph type="ftr" sz="quarter" idx="11"/>
          </p:nvPr>
        </p:nvSpPr>
        <p:spPr/>
        <p:txBody>
          <a:bodyPr/>
          <a:lstStyle>
            <a:lvl1pPr>
              <a:defRPr/>
            </a:lvl1pPr>
          </a:lstStyle>
          <a:p>
            <a:pPr>
              <a:defRPr/>
            </a:pPr>
            <a:endParaRPr lang="el-GR"/>
          </a:p>
        </p:txBody>
      </p:sp>
      <p:sp>
        <p:nvSpPr>
          <p:cNvPr id="5" name="21 - Θέση αριθμού διαφάνειας"/>
          <p:cNvSpPr>
            <a:spLocks noGrp="1"/>
          </p:cNvSpPr>
          <p:nvPr>
            <p:ph type="sldNum" sz="quarter" idx="12"/>
          </p:nvPr>
        </p:nvSpPr>
        <p:spPr/>
        <p:txBody>
          <a:bodyPr/>
          <a:lstStyle>
            <a:lvl1pPr>
              <a:defRPr/>
            </a:lvl1pPr>
          </a:lstStyle>
          <a:p>
            <a:pPr>
              <a:defRPr/>
            </a:pPr>
            <a:fld id="{CDC54CDB-560F-429E-B2B1-66B81EAD4A51}" type="slidenum">
              <a:rPr lang="el-GR"/>
              <a:pPr>
                <a:defRPr/>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23 - Θέση ημερομηνίας"/>
          <p:cNvSpPr>
            <a:spLocks noGrp="1"/>
          </p:cNvSpPr>
          <p:nvPr>
            <p:ph type="dt" sz="half" idx="10"/>
          </p:nvPr>
        </p:nvSpPr>
        <p:spPr/>
        <p:txBody>
          <a:bodyPr/>
          <a:lstStyle>
            <a:lvl1pPr>
              <a:defRPr/>
            </a:lvl1pPr>
          </a:lstStyle>
          <a:p>
            <a:pPr>
              <a:defRPr/>
            </a:pPr>
            <a:fld id="{4BF06BF6-59E5-4C0A-B113-D38ED223F608}" type="datetimeFigureOut">
              <a:rPr lang="el-GR"/>
              <a:pPr>
                <a:defRPr/>
              </a:pPr>
              <a:t>10/3/2014</a:t>
            </a:fld>
            <a:endParaRPr lang="el-GR" dirty="0"/>
          </a:p>
        </p:txBody>
      </p:sp>
      <p:sp>
        <p:nvSpPr>
          <p:cNvPr id="3" name="9 - Θέση υποσέλιδου"/>
          <p:cNvSpPr>
            <a:spLocks noGrp="1"/>
          </p:cNvSpPr>
          <p:nvPr>
            <p:ph type="ftr" sz="quarter" idx="11"/>
          </p:nvPr>
        </p:nvSpPr>
        <p:spPr/>
        <p:txBody>
          <a:bodyPr/>
          <a:lstStyle>
            <a:lvl1pPr>
              <a:defRPr/>
            </a:lvl1pPr>
          </a:lstStyle>
          <a:p>
            <a:pPr>
              <a:defRPr/>
            </a:pPr>
            <a:endParaRPr lang="el-GR"/>
          </a:p>
        </p:txBody>
      </p:sp>
      <p:sp>
        <p:nvSpPr>
          <p:cNvPr id="4" name="21 - Θέση αριθμού διαφάνειας"/>
          <p:cNvSpPr>
            <a:spLocks noGrp="1"/>
          </p:cNvSpPr>
          <p:nvPr>
            <p:ph type="sldNum" sz="quarter" idx="12"/>
          </p:nvPr>
        </p:nvSpPr>
        <p:spPr/>
        <p:txBody>
          <a:bodyPr/>
          <a:lstStyle>
            <a:lvl1pPr>
              <a:defRPr/>
            </a:lvl1pPr>
          </a:lstStyle>
          <a:p>
            <a:pPr>
              <a:defRPr/>
            </a:pPr>
            <a:fld id="{D1D1EA74-C30F-4CF4-9CFB-87AB3405ADBF}" type="slidenum">
              <a:rPr lang="el-GR"/>
              <a:pPr>
                <a:defRPr/>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3" name="2 - Θέση κειμένου"/>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l-GR" smtClean="0"/>
              <a:t>Kλικ για επεξεργασία του τίτλου</a:t>
            </a:r>
            <a:endParaRPr lang="en-US"/>
          </a:p>
        </p:txBody>
      </p:sp>
      <p:sp>
        <p:nvSpPr>
          <p:cNvPr id="5" name="7 - Θέση ημερομηνίας"/>
          <p:cNvSpPr>
            <a:spLocks noGrp="1"/>
          </p:cNvSpPr>
          <p:nvPr>
            <p:ph type="dt" sz="half" idx="10"/>
          </p:nvPr>
        </p:nvSpPr>
        <p:spPr/>
        <p:txBody>
          <a:bodyPr/>
          <a:lstStyle>
            <a:lvl1pPr>
              <a:defRPr/>
            </a:lvl1pPr>
          </a:lstStyle>
          <a:p>
            <a:pPr>
              <a:defRPr/>
            </a:pPr>
            <a:fld id="{3550AF36-653F-441F-93C3-3ECDB72BA07F}" type="datetimeFigureOut">
              <a:rPr lang="el-GR"/>
              <a:pPr>
                <a:defRPr/>
              </a:pPr>
              <a:t>10/3/2014</a:t>
            </a:fld>
            <a:endParaRPr lang="el-GR" dirty="0"/>
          </a:p>
        </p:txBody>
      </p:sp>
      <p:sp>
        <p:nvSpPr>
          <p:cNvPr id="6" name="8 - Θέση αριθμού διαφάνειας"/>
          <p:cNvSpPr>
            <a:spLocks noGrp="1"/>
          </p:cNvSpPr>
          <p:nvPr>
            <p:ph type="sldNum" sz="quarter" idx="11"/>
          </p:nvPr>
        </p:nvSpPr>
        <p:spPr/>
        <p:txBody>
          <a:bodyPr/>
          <a:lstStyle>
            <a:lvl1pPr>
              <a:defRPr/>
            </a:lvl1pPr>
          </a:lstStyle>
          <a:p>
            <a:pPr>
              <a:defRPr/>
            </a:pPr>
            <a:fld id="{B4F93EA7-4E45-4472-B4CC-C73989360EBE}" type="slidenum">
              <a:rPr lang="el-GR"/>
              <a:pPr>
                <a:defRPr/>
              </a:pPr>
              <a:t>‹#›</a:t>
            </a:fld>
            <a:endParaRPr lang="el-GR" dirty="0"/>
          </a:p>
        </p:txBody>
      </p:sp>
      <p:sp>
        <p:nvSpPr>
          <p:cNvPr id="7" name="9 - Θέση υποσέλιδου"/>
          <p:cNvSpPr>
            <a:spLocks noGrp="1"/>
          </p:cNvSpPr>
          <p:nvPr>
            <p:ph type="ftr" sz="quarter" idx="12"/>
          </p:nvPr>
        </p:nvSpPr>
        <p:spPr/>
        <p:txBody>
          <a:bodyPr/>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l-GR" noProof="0" smtClean="0"/>
              <a:t>Κάντε κλικ στο εικονίδιο για να προσθέσετε μια εικόνα</a:t>
            </a:r>
            <a:endParaRPr lang="en-US" noProof="0"/>
          </a:p>
        </p:txBody>
      </p:sp>
      <p:sp>
        <p:nvSpPr>
          <p:cNvPr id="4" name="3 - Θέση κειμένου"/>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5" name="7 - Θέση ημερομηνίας"/>
          <p:cNvSpPr>
            <a:spLocks noGrp="1"/>
          </p:cNvSpPr>
          <p:nvPr>
            <p:ph type="dt" sz="half" idx="10"/>
          </p:nvPr>
        </p:nvSpPr>
        <p:spPr/>
        <p:txBody>
          <a:bodyPr/>
          <a:lstStyle>
            <a:lvl1pPr>
              <a:defRPr/>
            </a:lvl1pPr>
          </a:lstStyle>
          <a:p>
            <a:pPr>
              <a:defRPr/>
            </a:pPr>
            <a:fld id="{DDC5CC22-BCB8-4311-B403-CDD7B820F01C}" type="datetimeFigureOut">
              <a:rPr lang="el-GR"/>
              <a:pPr>
                <a:defRPr/>
              </a:pPr>
              <a:t>10/3/2014</a:t>
            </a:fld>
            <a:endParaRPr lang="el-GR" dirty="0"/>
          </a:p>
        </p:txBody>
      </p:sp>
      <p:sp>
        <p:nvSpPr>
          <p:cNvPr id="6" name="8 - Θέση αριθμού διαφάνειας"/>
          <p:cNvSpPr>
            <a:spLocks noGrp="1"/>
          </p:cNvSpPr>
          <p:nvPr>
            <p:ph type="sldNum" sz="quarter" idx="11"/>
          </p:nvPr>
        </p:nvSpPr>
        <p:spPr/>
        <p:txBody>
          <a:bodyPr/>
          <a:lstStyle>
            <a:lvl1pPr>
              <a:defRPr/>
            </a:lvl1pPr>
          </a:lstStyle>
          <a:p>
            <a:pPr>
              <a:defRPr/>
            </a:pPr>
            <a:fld id="{A8B5EF17-CA08-40D0-BD59-98DBABBFEAD5}" type="slidenum">
              <a:rPr lang="el-GR"/>
              <a:pPr>
                <a:defRPr/>
              </a:pPr>
              <a:t>‹#›</a:t>
            </a:fld>
            <a:endParaRPr lang="el-GR" dirty="0"/>
          </a:p>
        </p:txBody>
      </p:sp>
      <p:sp>
        <p:nvSpPr>
          <p:cNvPr id="7" name="9 - Θέση υποσέλιδου"/>
          <p:cNvSpPr>
            <a:spLocks noGrp="1"/>
          </p:cNvSpPr>
          <p:nvPr>
            <p:ph type="ftr" sz="quarter" idx="12"/>
          </p:nvPr>
        </p:nvSpPr>
        <p:spPr/>
        <p:txBody>
          <a:bodyPr/>
          <a:lstStyle>
            <a:lvl1pPr>
              <a:defRPr/>
            </a:lvl1pPr>
          </a:lstStyle>
          <a:p>
            <a:pPr>
              <a:defRPr/>
            </a:pPr>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8 - Θέση κειμένου"/>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24" name="23 - Θέση ημερομηνίας"/>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smtClean="0">
                <a:solidFill>
                  <a:schemeClr val="tx2"/>
                </a:solidFill>
                <a:latin typeface="+mn-lt"/>
              </a:defRPr>
            </a:lvl1pPr>
          </a:lstStyle>
          <a:p>
            <a:pPr>
              <a:defRPr/>
            </a:pPr>
            <a:fld id="{5E737EDA-101A-473E-83DF-8D5EE4C7C74D}" type="datetimeFigureOut">
              <a:rPr lang="el-GR"/>
              <a:pPr>
                <a:defRPr/>
              </a:pPr>
              <a:t>10/3/2014</a:t>
            </a:fld>
            <a:endParaRPr lang="el-GR" dirty="0"/>
          </a:p>
        </p:txBody>
      </p:sp>
      <p:sp>
        <p:nvSpPr>
          <p:cNvPr id="10" name="9 - Θέση υποσέλιδου"/>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dirty="0">
                <a:solidFill>
                  <a:schemeClr val="tx2"/>
                </a:solidFill>
                <a:latin typeface="+mn-lt"/>
              </a:defRPr>
            </a:lvl1pPr>
          </a:lstStyle>
          <a:p>
            <a:pPr>
              <a:defRPr/>
            </a:pPr>
            <a:endParaRPr lang="el-GR"/>
          </a:p>
        </p:txBody>
      </p:sp>
      <p:sp>
        <p:nvSpPr>
          <p:cNvPr id="22" name="21 - Θέση αριθμού διαφάνειας"/>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smtClean="0">
                <a:solidFill>
                  <a:schemeClr val="tx2"/>
                </a:solidFill>
                <a:latin typeface="+mn-lt"/>
              </a:defRPr>
            </a:lvl1pPr>
          </a:lstStyle>
          <a:p>
            <a:pPr>
              <a:defRPr/>
            </a:pPr>
            <a:fld id="{36A805E1-9986-4207-8748-62868CA79B5F}" type="slidenum">
              <a:rPr lang="el-GR"/>
              <a:pPr>
                <a:defRPr/>
              </a:pPr>
              <a:t>‹#›</a:t>
            </a:fld>
            <a:endParaRPr lang="el-GR" dirty="0"/>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l-GR" smtClean="0"/>
              <a:t>Kλικ για επεξεργασία του τίτλου</a:t>
            </a:r>
            <a:endParaRPr lang="en-US"/>
          </a:p>
        </p:txBody>
      </p:sp>
    </p:spTree>
  </p:cSld>
  <p:clrMap bg1="dk1" tx1="lt1" bg2="dk2" tx2="lt2" accent1="accent1" accent2="accent2" accent3="accent3" accent4="accent4" accent5="accent5" accent6="accent6" hlink="hlink" folHlink="folHlink"/>
  <p:sldLayoutIdLst>
    <p:sldLayoutId id="2147483708" r:id="rId1"/>
    <p:sldLayoutId id="2147483707" r:id="rId2"/>
    <p:sldLayoutId id="2147483709" r:id="rId3"/>
    <p:sldLayoutId id="2147483706" r:id="rId4"/>
    <p:sldLayoutId id="2147483710" r:id="rId5"/>
    <p:sldLayoutId id="2147483705" r:id="rId6"/>
    <p:sldLayoutId id="2147483704" r:id="rId7"/>
    <p:sldLayoutId id="2147483711" r:id="rId8"/>
    <p:sldLayoutId id="2147483712" r:id="rId9"/>
    <p:sldLayoutId id="2147483703" r:id="rId10"/>
    <p:sldLayoutId id="2147483702" r:id="rId11"/>
  </p:sldLayoutIdLst>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fontAlgn="base">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fontAlgn="base">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fontAlgn="base">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fontAlgn="base">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5 - TextBox"/>
          <p:cNvSpPr txBox="1">
            <a:spLocks noChangeArrowheads="1"/>
          </p:cNvSpPr>
          <p:nvPr/>
        </p:nvSpPr>
        <p:spPr bwMode="auto">
          <a:xfrm>
            <a:off x="250825" y="476250"/>
            <a:ext cx="7292975" cy="646113"/>
          </a:xfrm>
          <a:prstGeom prst="rect">
            <a:avLst/>
          </a:prstGeom>
          <a:noFill/>
          <a:ln w="9525">
            <a:noFill/>
            <a:miter lim="800000"/>
            <a:headEnd/>
            <a:tailEnd/>
          </a:ln>
        </p:spPr>
        <p:txBody>
          <a:bodyPr wrap="none">
            <a:spAutoFit/>
          </a:bodyPr>
          <a:lstStyle/>
          <a:p>
            <a:r>
              <a:rPr lang="el-GR" sz="3600" b="1" u="sng">
                <a:latin typeface="Constantia" pitchFamily="18" charset="0"/>
              </a:rPr>
              <a:t>Η ΟΙΚΟΓΕΝΕΙΑΚΗ ΖΩΗ ΣΤΟ ΒΥΖΑΝΤΙΟ</a:t>
            </a:r>
          </a:p>
        </p:txBody>
      </p:sp>
      <p:sp>
        <p:nvSpPr>
          <p:cNvPr id="14338" name="6 - TextBox"/>
          <p:cNvSpPr txBox="1">
            <a:spLocks noChangeArrowheads="1"/>
          </p:cNvSpPr>
          <p:nvPr/>
        </p:nvSpPr>
        <p:spPr bwMode="auto">
          <a:xfrm>
            <a:off x="0" y="5041900"/>
            <a:ext cx="8488363" cy="1816100"/>
          </a:xfrm>
          <a:prstGeom prst="rect">
            <a:avLst/>
          </a:prstGeom>
          <a:noFill/>
          <a:ln w="9525">
            <a:noFill/>
            <a:miter lim="800000"/>
            <a:headEnd/>
            <a:tailEnd/>
          </a:ln>
        </p:spPr>
        <p:txBody>
          <a:bodyPr wrap="none">
            <a:spAutoFit/>
          </a:bodyPr>
          <a:lstStyle/>
          <a:p>
            <a:endParaRPr lang="el-GR" sz="2400">
              <a:latin typeface="Constantia" pitchFamily="18" charset="0"/>
            </a:endParaRPr>
          </a:p>
          <a:p>
            <a:r>
              <a:rPr lang="el-GR" sz="2400" i="1">
                <a:latin typeface="Constantia" pitchFamily="18" charset="0"/>
              </a:rPr>
              <a:t>Εργασία για την Ιστορία</a:t>
            </a:r>
          </a:p>
          <a:p>
            <a:endParaRPr lang="el-GR" sz="2400">
              <a:latin typeface="Constantia" pitchFamily="18" charset="0"/>
            </a:endParaRPr>
          </a:p>
          <a:p>
            <a:r>
              <a:rPr lang="el-GR" sz="2000">
                <a:latin typeface="Constantia" pitchFamily="18" charset="0"/>
              </a:rPr>
              <a:t>Μαθητές : Δημήτρης Τροχίδης , Κέλλυ Χατζημιτάκου , Χαρά Σημαιοφορίδου, </a:t>
            </a:r>
          </a:p>
          <a:p>
            <a:r>
              <a:rPr lang="el-GR" sz="2000">
                <a:latin typeface="Constantia" pitchFamily="18" charset="0"/>
              </a:rPr>
              <a:t>Τουφεξής Αντώνης</a:t>
            </a:r>
          </a:p>
        </p:txBody>
      </p:sp>
      <p:pic>
        <p:nvPicPr>
          <p:cNvPr id="14339" name="7 - Εικόνα" descr="school.jpg"/>
          <p:cNvPicPr>
            <a:picLocks noChangeAspect="1"/>
          </p:cNvPicPr>
          <p:nvPr/>
        </p:nvPicPr>
        <p:blipFill>
          <a:blip r:embed="rId2"/>
          <a:srcRect/>
          <a:stretch>
            <a:fillRect/>
          </a:stretch>
        </p:blipFill>
        <p:spPr bwMode="auto">
          <a:xfrm>
            <a:off x="1835150" y="1196975"/>
            <a:ext cx="5400675" cy="4103688"/>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 TextBox"/>
          <p:cNvSpPr txBox="1">
            <a:spLocks noChangeArrowheads="1"/>
          </p:cNvSpPr>
          <p:nvPr/>
        </p:nvSpPr>
        <p:spPr bwMode="auto">
          <a:xfrm>
            <a:off x="1908175" y="260350"/>
            <a:ext cx="4356100" cy="1200150"/>
          </a:xfrm>
          <a:prstGeom prst="rect">
            <a:avLst/>
          </a:prstGeom>
          <a:noFill/>
          <a:ln w="9525">
            <a:noFill/>
            <a:miter lim="800000"/>
            <a:headEnd/>
            <a:tailEnd/>
          </a:ln>
        </p:spPr>
        <p:txBody>
          <a:bodyPr wrap="none">
            <a:spAutoFit/>
          </a:bodyPr>
          <a:lstStyle/>
          <a:p>
            <a:r>
              <a:rPr lang="el-GR" sz="3600">
                <a:latin typeface="Constantia" pitchFamily="18" charset="0"/>
              </a:rPr>
              <a:t>Η ΘΕΣΗ ΤΗΣ ΓΥΝΑΙΚΑΣ</a:t>
            </a:r>
          </a:p>
          <a:p>
            <a:endParaRPr lang="el-GR" sz="3600">
              <a:latin typeface="Constantia" pitchFamily="18" charset="0"/>
            </a:endParaRPr>
          </a:p>
        </p:txBody>
      </p:sp>
      <p:sp>
        <p:nvSpPr>
          <p:cNvPr id="15362" name="3 - TextBox"/>
          <p:cNvSpPr txBox="1">
            <a:spLocks noChangeArrowheads="1"/>
          </p:cNvSpPr>
          <p:nvPr/>
        </p:nvSpPr>
        <p:spPr bwMode="auto">
          <a:xfrm>
            <a:off x="0" y="1341438"/>
            <a:ext cx="5545138" cy="3692525"/>
          </a:xfrm>
          <a:prstGeom prst="rect">
            <a:avLst/>
          </a:prstGeom>
          <a:noFill/>
          <a:ln w="9525">
            <a:noFill/>
            <a:miter lim="800000"/>
            <a:headEnd/>
            <a:tailEnd/>
          </a:ln>
        </p:spPr>
        <p:txBody>
          <a:bodyPr>
            <a:spAutoFit/>
          </a:bodyPr>
          <a:lstStyle/>
          <a:p>
            <a:r>
              <a:rPr lang="el-GR" sz="2000">
                <a:latin typeface="Constantia" pitchFamily="18" charset="0"/>
              </a:rPr>
              <a:t>Η </a:t>
            </a:r>
            <a:r>
              <a:rPr lang="el-GR">
                <a:latin typeface="Constantia" pitchFamily="18" charset="0"/>
              </a:rPr>
              <a:t>γυναίκα της βυζαντινής περιόδου ζούσε το μεγαλύτερο διάστημα της ζωής της στο σπίτι. Οι έξοδοι, πάντα με συνοδεία ήταν η μόνη κοινωνικά αποδεκτή δραστηριότητα της γυναίκας.Επίσης, δεν ήταν ευπρεπές να κάθεται στο ίδιο τραπέζι με τους άνδρες,παρά μόνο αν ήταν πολύ στενά συγγενικά της πρόσωπα. Από πολύ μικρή μάθαινε "τα του οίκου" ενώ οι γραμματικές γνώσεις της περιορίζονταν συνήθως σε γραφή και ανάγνωση. Οι γυναίκες των φτωχότερων κοινωνικών στρωμάτων δούλευαν στα χωράφια και στα εργαστήρια της οικογένειάς τους ενώ οι μορφωμένες ήταν ιατροί που θεράπευαν το γυναικείο πληθυσμό. </a:t>
            </a:r>
          </a:p>
        </p:txBody>
      </p:sp>
      <p:pic>
        <p:nvPicPr>
          <p:cNvPr id="15363" name="4 - Εικόνα" descr="8541352.jpg"/>
          <p:cNvPicPr>
            <a:picLocks noChangeAspect="1"/>
          </p:cNvPicPr>
          <p:nvPr/>
        </p:nvPicPr>
        <p:blipFill>
          <a:blip r:embed="rId2"/>
          <a:srcRect/>
          <a:stretch>
            <a:fillRect/>
          </a:stretch>
        </p:blipFill>
        <p:spPr bwMode="auto">
          <a:xfrm>
            <a:off x="5508625" y="1341438"/>
            <a:ext cx="3635375" cy="3527425"/>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 TextBox"/>
          <p:cNvSpPr txBox="1">
            <a:spLocks noChangeArrowheads="1"/>
          </p:cNvSpPr>
          <p:nvPr/>
        </p:nvSpPr>
        <p:spPr bwMode="auto">
          <a:xfrm>
            <a:off x="2195513" y="188913"/>
            <a:ext cx="4298950" cy="646112"/>
          </a:xfrm>
          <a:prstGeom prst="rect">
            <a:avLst/>
          </a:prstGeom>
          <a:noFill/>
          <a:ln w="9525">
            <a:noFill/>
            <a:miter lim="800000"/>
            <a:headEnd/>
            <a:tailEnd/>
          </a:ln>
        </p:spPr>
        <p:txBody>
          <a:bodyPr wrap="none">
            <a:spAutoFit/>
          </a:bodyPr>
          <a:lstStyle/>
          <a:p>
            <a:r>
              <a:rPr lang="el-GR" sz="3600">
                <a:latin typeface="Constantia" pitchFamily="18" charset="0"/>
              </a:rPr>
              <a:t>Η ΘΕΣΗ ΤΩΝ ΠΑΙΔΙΩΝ</a:t>
            </a:r>
          </a:p>
        </p:txBody>
      </p:sp>
      <p:sp>
        <p:nvSpPr>
          <p:cNvPr id="16386" name="2 - TextBox"/>
          <p:cNvSpPr txBox="1">
            <a:spLocks noChangeArrowheads="1"/>
          </p:cNvSpPr>
          <p:nvPr/>
        </p:nvSpPr>
        <p:spPr bwMode="auto">
          <a:xfrm>
            <a:off x="0" y="1484313"/>
            <a:ext cx="5724525" cy="3662362"/>
          </a:xfrm>
          <a:prstGeom prst="rect">
            <a:avLst/>
          </a:prstGeom>
          <a:noFill/>
          <a:ln w="9525">
            <a:noFill/>
            <a:miter lim="800000"/>
            <a:headEnd/>
            <a:tailEnd/>
          </a:ln>
        </p:spPr>
        <p:txBody>
          <a:bodyPr>
            <a:spAutoFit/>
          </a:bodyPr>
          <a:lstStyle/>
          <a:p>
            <a:r>
              <a:rPr lang="el-GR">
                <a:latin typeface="Constantia" pitchFamily="18" charset="0"/>
              </a:rPr>
              <a:t>Η θέση των παιδιών ήταν πολύ υποτιμημένη: οι γονείς τα έκαναν ό,τι ήθελαν και είχαν τα πλήρη δικαιώματα τους. Έστελναν στο σχολείο αποκλειστικά τα αγόρια. Υπήρχαν όμως και περιπτώσεις που το παιδί δεν πήγαινε σχολείο αλλά εκπαιδευόταν από δασκάλους στο σπίτι.  </a:t>
            </a:r>
          </a:p>
          <a:p>
            <a:r>
              <a:rPr lang="el-GR">
                <a:latin typeface="Constantia" pitchFamily="18" charset="0"/>
              </a:rPr>
              <a:t>Η φροντίδα της ανατροφής των παιδιών ήταν έργο της μητέρας τους ή στις πλουσιότερες οικογένειες κάποιας τροφού. Μετά τα 6 τους χρόνια, τα αγόρια πήγαιναν στο δάσκαλο για να μάθουν γραφή ανάγνωση και αριθμητική. Τα κορίτσια παρακολουθούσαν μαζί με τους αδελφούς τους μόνον όταν τα μαθήματα γίνονταν στο σπίτι.</a:t>
            </a:r>
          </a:p>
          <a:p>
            <a:endParaRPr lang="el-GR">
              <a:latin typeface="Constantia" pitchFamily="18" charset="0"/>
            </a:endParaRPr>
          </a:p>
        </p:txBody>
      </p:sp>
      <p:pic>
        <p:nvPicPr>
          <p:cNvPr id="16387" name="3 - Εικόνα" descr="ΠΑΙΔΕΙΑ ΒΥΖΑΝΤΙΟ.png"/>
          <p:cNvPicPr>
            <a:picLocks noChangeAspect="1"/>
          </p:cNvPicPr>
          <p:nvPr/>
        </p:nvPicPr>
        <p:blipFill>
          <a:blip r:embed="rId2"/>
          <a:srcRect/>
          <a:stretch>
            <a:fillRect/>
          </a:stretch>
        </p:blipFill>
        <p:spPr bwMode="auto">
          <a:xfrm>
            <a:off x="5580063" y="1268413"/>
            <a:ext cx="3563937" cy="3600450"/>
          </a:xfrm>
          <a:prstGeom prst="rect">
            <a:avLst/>
          </a:prstGeom>
          <a:noFill/>
          <a:ln w="9525">
            <a:noFill/>
            <a:miter lim="800000"/>
            <a:headEnd/>
            <a:tailEnd/>
          </a:ln>
        </p:spPr>
      </p:pic>
    </p:spTree>
  </p:cSld>
  <p:clrMapOvr>
    <a:masterClrMapping/>
  </p:clrMapOvr>
  <p:transition spd="slow">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 TextBox"/>
          <p:cNvSpPr txBox="1">
            <a:spLocks noChangeArrowheads="1"/>
          </p:cNvSpPr>
          <p:nvPr/>
        </p:nvSpPr>
        <p:spPr bwMode="auto">
          <a:xfrm>
            <a:off x="3492500" y="188913"/>
            <a:ext cx="2557463" cy="830262"/>
          </a:xfrm>
          <a:prstGeom prst="rect">
            <a:avLst/>
          </a:prstGeom>
          <a:noFill/>
          <a:ln w="9525">
            <a:noFill/>
            <a:miter lim="800000"/>
            <a:headEnd/>
            <a:tailEnd/>
          </a:ln>
        </p:spPr>
        <p:txBody>
          <a:bodyPr wrap="none">
            <a:spAutoFit/>
          </a:bodyPr>
          <a:lstStyle/>
          <a:p>
            <a:r>
              <a:rPr lang="el-GR" sz="4800">
                <a:latin typeface="Constantia" pitchFamily="18" charset="0"/>
              </a:rPr>
              <a:t>Ο ΓΑΜΟΣ</a:t>
            </a:r>
          </a:p>
        </p:txBody>
      </p:sp>
      <p:sp>
        <p:nvSpPr>
          <p:cNvPr id="17410" name="2 - TextBox"/>
          <p:cNvSpPr txBox="1">
            <a:spLocks noChangeArrowheads="1"/>
          </p:cNvSpPr>
          <p:nvPr/>
        </p:nvSpPr>
        <p:spPr bwMode="auto">
          <a:xfrm>
            <a:off x="0" y="1341438"/>
            <a:ext cx="5400675" cy="3970337"/>
          </a:xfrm>
          <a:prstGeom prst="rect">
            <a:avLst/>
          </a:prstGeom>
          <a:noFill/>
          <a:ln w="9525">
            <a:noFill/>
            <a:miter lim="800000"/>
            <a:headEnd/>
            <a:tailEnd/>
          </a:ln>
        </p:spPr>
        <p:txBody>
          <a:bodyPr>
            <a:spAutoFit/>
          </a:bodyPr>
          <a:lstStyle/>
          <a:p>
            <a:r>
              <a:rPr lang="el-GR">
                <a:latin typeface="Constantia" pitchFamily="18" charset="0"/>
              </a:rPr>
              <a:t>Την παραμονή του γάμου κρεμούσαν στους τοίχους του δωματίου κοσμήματα, τοποθετούσαν έπιπλα και έλεγαν τραγούδια. Την ημέρα του γάμου ερχόντουσαν ντυμένοι στα άσπρα. Ο γαμπρός ερχόταν με συνοδεία οργανοπαιχτών. Η νύφη ερχόταν ντυμένη με χρυσοΰφαντο φόρεμα και λεπτοκαμωμένη μπλούζα. Το πρόσωπό της ήταν σκεπασμένο με πέπλο. Το σήκωνε μόνο όταν ο γαμπρός πήγαινε κοντά της. Η νύφη επίσης, ήταν πολύ μακιγιαρισμένη. Κατά την πρώιμη βυζαντινή περίοδο ο γάμος ήταν καθαρά αστική υπόθεση, γι’ αυτό συνήθως την τελετή στέψης πραγματοποιούσε ο πατέρας του γαμπρού. Όμως είδη από τον 4</a:t>
            </a:r>
            <a:r>
              <a:rPr lang="el-GR" baseline="30000">
                <a:latin typeface="Constantia" pitchFamily="18" charset="0"/>
              </a:rPr>
              <a:t>ο</a:t>
            </a:r>
            <a:r>
              <a:rPr lang="el-GR">
                <a:latin typeface="Constantia" pitchFamily="18" charset="0"/>
              </a:rPr>
              <a:t> αιώνα κάποιες οικογένειες καλούσαν προαιρετικά ιερέα για την «ευλογία». . </a:t>
            </a:r>
          </a:p>
        </p:txBody>
      </p:sp>
      <p:pic>
        <p:nvPicPr>
          <p:cNvPr id="17411" name="4 - Εικόνα" descr="06###___###18-02-2013211241###___###1164.jpg"/>
          <p:cNvPicPr>
            <a:picLocks noChangeAspect="1"/>
          </p:cNvPicPr>
          <p:nvPr/>
        </p:nvPicPr>
        <p:blipFill>
          <a:blip r:embed="rId2"/>
          <a:srcRect/>
          <a:stretch>
            <a:fillRect/>
          </a:stretch>
        </p:blipFill>
        <p:spPr bwMode="auto">
          <a:xfrm>
            <a:off x="5292725" y="1341438"/>
            <a:ext cx="3851275" cy="4032250"/>
          </a:xfrm>
          <a:prstGeom prst="rect">
            <a:avLst/>
          </a:prstGeom>
          <a:noFill/>
          <a:ln w="9525">
            <a:noFill/>
            <a:miter lim="800000"/>
            <a:headEnd/>
            <a:tailEnd/>
          </a:ln>
        </p:spPr>
      </p:pic>
    </p:spTree>
  </p:cSld>
  <p:clrMapOvr>
    <a:masterClrMapping/>
  </p:clrMapOvr>
  <p:transition spd="slow">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 TextBox"/>
          <p:cNvSpPr txBox="1">
            <a:spLocks noChangeArrowheads="1"/>
          </p:cNvSpPr>
          <p:nvPr/>
        </p:nvSpPr>
        <p:spPr bwMode="auto">
          <a:xfrm>
            <a:off x="3203575" y="260350"/>
            <a:ext cx="2767013" cy="708025"/>
          </a:xfrm>
          <a:prstGeom prst="rect">
            <a:avLst/>
          </a:prstGeom>
          <a:noFill/>
          <a:ln w="9525">
            <a:noFill/>
            <a:miter lim="800000"/>
            <a:headEnd/>
            <a:tailEnd/>
          </a:ln>
        </p:spPr>
        <p:txBody>
          <a:bodyPr wrap="none">
            <a:spAutoFit/>
          </a:bodyPr>
          <a:lstStyle/>
          <a:p>
            <a:r>
              <a:rPr lang="el-GR" sz="4000">
                <a:latin typeface="Constantia" pitchFamily="18" charset="0"/>
              </a:rPr>
              <a:t>ΤΟ ΔΙΑΖΥΓΙΟ</a:t>
            </a:r>
          </a:p>
        </p:txBody>
      </p:sp>
      <p:sp>
        <p:nvSpPr>
          <p:cNvPr id="18434" name="2 - TextBox"/>
          <p:cNvSpPr txBox="1">
            <a:spLocks noChangeArrowheads="1"/>
          </p:cNvSpPr>
          <p:nvPr/>
        </p:nvSpPr>
        <p:spPr bwMode="auto">
          <a:xfrm>
            <a:off x="1709738" y="981075"/>
            <a:ext cx="5724525" cy="5310188"/>
          </a:xfrm>
          <a:prstGeom prst="rect">
            <a:avLst/>
          </a:prstGeom>
          <a:noFill/>
          <a:ln w="9525">
            <a:noFill/>
            <a:miter lim="800000"/>
            <a:headEnd/>
            <a:tailEnd/>
          </a:ln>
        </p:spPr>
        <p:txBody>
          <a:bodyPr>
            <a:spAutoFit/>
          </a:bodyPr>
          <a:lstStyle/>
          <a:p>
            <a:r>
              <a:rPr lang="el-GR">
                <a:latin typeface="Constantia" pitchFamily="18" charset="0"/>
              </a:rPr>
              <a:t>Το συναινετικό διαζύγιο ίσχυε στο Βυζάντιο, όμως η πίεση της Εκκλησίας οδήγησε τον Ιουστινιανό σε απαγόρευση του.</a:t>
            </a:r>
          </a:p>
          <a:p>
            <a:r>
              <a:rPr lang="el-GR">
                <a:latin typeface="Constantia" pitchFamily="18" charset="0"/>
              </a:rPr>
              <a:t>Στο Βυζάντιο το ελεύθερο διαζύγιο είχε καταργηθεί από τον 8ο αιώνα. Οι λόγοι διαζυγίου για τη γυναίκα ήταν:</a:t>
            </a:r>
          </a:p>
          <a:p>
            <a:r>
              <a:rPr lang="el-GR">
                <a:latin typeface="Constantia" pitchFamily="18" charset="0"/>
              </a:rPr>
              <a:t>1. η μοιχεία </a:t>
            </a:r>
          </a:p>
          <a:p>
            <a:r>
              <a:rPr lang="el-GR">
                <a:latin typeface="Constantia" pitchFamily="18" charset="0"/>
              </a:rPr>
              <a:t>2. η κατηγορία για μοιχεία χωρίς απόδειξη</a:t>
            </a:r>
          </a:p>
          <a:p>
            <a:r>
              <a:rPr lang="el-GR">
                <a:latin typeface="Constantia" pitchFamily="18" charset="0"/>
              </a:rPr>
              <a:t>3. η μη εκτέλεση των συζυγικών καθηκόντων για 3 χρόνια</a:t>
            </a:r>
          </a:p>
          <a:p>
            <a:r>
              <a:rPr lang="el-GR">
                <a:latin typeface="Constantia" pitchFamily="18" charset="0"/>
              </a:rPr>
              <a:t>4. οι ποινικά κολάσιμες πράξεις του άνδρα, όχι μόνο απέναντί της</a:t>
            </a:r>
          </a:p>
          <a:p>
            <a:r>
              <a:rPr lang="el-GR">
                <a:latin typeface="Constantia" pitchFamily="18" charset="0"/>
              </a:rPr>
              <a:t>5. η παραφροσύνη</a:t>
            </a:r>
          </a:p>
          <a:p>
            <a:r>
              <a:rPr lang="el-GR">
                <a:latin typeface="Constantia" pitchFamily="18" charset="0"/>
              </a:rPr>
              <a:t>• Οι λόγοι διαζυγίου για τον άνδρα ήταν επιπλέον:</a:t>
            </a:r>
          </a:p>
          <a:p>
            <a:r>
              <a:rPr lang="el-GR">
                <a:latin typeface="Constantia" pitchFamily="18" charset="0"/>
              </a:rPr>
              <a:t>1. η ανάρμοστη συμπεριφορά της γυναίκας /κατηγορία για πορνεία</a:t>
            </a:r>
          </a:p>
          <a:p>
            <a:r>
              <a:rPr lang="el-GR">
                <a:latin typeface="Constantia" pitchFamily="18" charset="0"/>
              </a:rPr>
              <a:t>2. η επιβουλή της ζωής του</a:t>
            </a:r>
          </a:p>
          <a:p>
            <a:r>
              <a:rPr lang="el-GR">
                <a:latin typeface="Constantia" pitchFamily="18" charset="0"/>
              </a:rPr>
              <a:t>3. εάν ήταν λεπρή. </a:t>
            </a:r>
          </a:p>
          <a:p>
            <a:endParaRPr lang="el-GR">
              <a:latin typeface="Constantia" pitchFamily="18" charset="0"/>
            </a:endParaRPr>
          </a:p>
          <a:p>
            <a:endParaRPr lang="el-GR">
              <a:latin typeface="Constantia" pitchFamily="18" charset="0"/>
            </a:endParaRPr>
          </a:p>
        </p:txBody>
      </p:sp>
    </p:spTree>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 TextBox"/>
          <p:cNvSpPr txBox="1">
            <a:spLocks noChangeArrowheads="1"/>
          </p:cNvSpPr>
          <p:nvPr/>
        </p:nvSpPr>
        <p:spPr bwMode="auto">
          <a:xfrm>
            <a:off x="3203575" y="188913"/>
            <a:ext cx="2749550" cy="646112"/>
          </a:xfrm>
          <a:prstGeom prst="rect">
            <a:avLst/>
          </a:prstGeom>
          <a:noFill/>
          <a:ln w="9525">
            <a:noFill/>
            <a:miter lim="800000"/>
            <a:headEnd/>
            <a:tailEnd/>
          </a:ln>
        </p:spPr>
        <p:txBody>
          <a:bodyPr wrap="none">
            <a:spAutoFit/>
          </a:bodyPr>
          <a:lstStyle/>
          <a:p>
            <a:r>
              <a:rPr lang="el-GR" sz="3600">
                <a:latin typeface="Constantia" pitchFamily="18" charset="0"/>
              </a:rPr>
              <a:t>ΤΑ ΕΠΩΝΥΜΑ</a:t>
            </a:r>
          </a:p>
        </p:txBody>
      </p:sp>
      <p:sp>
        <p:nvSpPr>
          <p:cNvPr id="19458" name="2 - TextBox"/>
          <p:cNvSpPr txBox="1">
            <a:spLocks noChangeArrowheads="1"/>
          </p:cNvSpPr>
          <p:nvPr/>
        </p:nvSpPr>
        <p:spPr bwMode="auto">
          <a:xfrm>
            <a:off x="971550" y="1125538"/>
            <a:ext cx="7488238" cy="1476375"/>
          </a:xfrm>
          <a:prstGeom prst="rect">
            <a:avLst/>
          </a:prstGeom>
          <a:noFill/>
          <a:ln w="9525">
            <a:noFill/>
            <a:miter lim="800000"/>
            <a:headEnd/>
            <a:tailEnd/>
          </a:ln>
        </p:spPr>
        <p:txBody>
          <a:bodyPr>
            <a:spAutoFit/>
          </a:bodyPr>
          <a:lstStyle/>
          <a:p>
            <a:r>
              <a:rPr lang="el-GR">
                <a:latin typeface="Constantia" pitchFamily="18" charset="0"/>
              </a:rPr>
              <a:t>ΕΠΩΝΥΜΑ: Στον Ελλαδικό χώρο από τους ιστορικούς ακόμη χρόνους παρατηρείται ένα είδος επωνύμου σε σχέση με το πατρώνυμο και τον τόπο καταγωγής.  Στα χρόνια της Βυζαντινής Αυτοκρατορίας αρχίζει να καθιερώνεται το επώνυμο δίπλα στο βαπτιστικό χριστιανικό όνομα, όπως συνηθίζεται και σήμερα.</a:t>
            </a:r>
          </a:p>
        </p:txBody>
      </p:sp>
      <p:pic>
        <p:nvPicPr>
          <p:cNvPr id="19459" name="3 - Εικόνα" descr="ΑΡΧΑΙΑ ΓΡΑΜΜΑΤΑ.jpg"/>
          <p:cNvPicPr>
            <a:picLocks noChangeAspect="1"/>
          </p:cNvPicPr>
          <p:nvPr/>
        </p:nvPicPr>
        <p:blipFill>
          <a:blip r:embed="rId2"/>
          <a:srcRect/>
          <a:stretch>
            <a:fillRect/>
          </a:stretch>
        </p:blipFill>
        <p:spPr bwMode="auto">
          <a:xfrm>
            <a:off x="1692275" y="2565400"/>
            <a:ext cx="5903913" cy="3959225"/>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 TextBox"/>
          <p:cNvSpPr txBox="1">
            <a:spLocks noChangeArrowheads="1"/>
          </p:cNvSpPr>
          <p:nvPr/>
        </p:nvSpPr>
        <p:spPr bwMode="auto">
          <a:xfrm>
            <a:off x="2627313" y="188913"/>
            <a:ext cx="4095750" cy="646112"/>
          </a:xfrm>
          <a:prstGeom prst="rect">
            <a:avLst/>
          </a:prstGeom>
          <a:noFill/>
          <a:ln w="9525">
            <a:noFill/>
            <a:miter lim="800000"/>
            <a:headEnd/>
            <a:tailEnd/>
          </a:ln>
        </p:spPr>
        <p:txBody>
          <a:bodyPr wrap="none">
            <a:spAutoFit/>
          </a:bodyPr>
          <a:lstStyle/>
          <a:p>
            <a:r>
              <a:rPr lang="el-GR" sz="3600">
                <a:latin typeface="Constantia" pitchFamily="18" charset="0"/>
              </a:rPr>
              <a:t>ΤΑ ΚΟΙΝΩΝΙΚΑ ΦΥΛΑ</a:t>
            </a:r>
          </a:p>
        </p:txBody>
      </p:sp>
      <p:sp>
        <p:nvSpPr>
          <p:cNvPr id="20482" name="Rectangle 1"/>
          <p:cNvSpPr>
            <a:spLocks noChangeArrowheads="1"/>
          </p:cNvSpPr>
          <p:nvPr/>
        </p:nvSpPr>
        <p:spPr bwMode="auto">
          <a:xfrm>
            <a:off x="539750" y="3208338"/>
            <a:ext cx="7416800" cy="2747962"/>
          </a:xfrm>
          <a:prstGeom prst="rect">
            <a:avLst/>
          </a:prstGeom>
          <a:noFill/>
          <a:ln w="9525">
            <a:noFill/>
            <a:miter lim="800000"/>
            <a:headEnd/>
            <a:tailEnd/>
          </a:ln>
        </p:spPr>
        <p:txBody>
          <a:bodyPr anchor="ctr">
            <a:spAutoFit/>
          </a:bodyPr>
          <a:lstStyle/>
          <a:p>
            <a:pPr eaLnBrk="0" hangingPunct="0">
              <a:tabLst>
                <a:tab pos="2636838" algn="ctr"/>
              </a:tabLst>
            </a:pPr>
            <a:endParaRPr lang="en-US" sz="1600">
              <a:cs typeface="Arial" charset="0"/>
            </a:endParaRPr>
          </a:p>
          <a:p>
            <a:pPr eaLnBrk="0" hangingPunct="0">
              <a:tabLst>
                <a:tab pos="2636838" algn="ctr"/>
              </a:tabLst>
            </a:pPr>
            <a:r>
              <a:rPr lang="el-GR">
                <a:cs typeface="Arial" charset="0"/>
              </a:rPr>
              <a:t>ΟΙ ΔΟΥΛΟΙ</a:t>
            </a:r>
            <a:r>
              <a:rPr lang="en-US">
                <a:cs typeface="Arial" charset="0"/>
              </a:rPr>
              <a:t>:</a:t>
            </a:r>
            <a:r>
              <a:rPr lang="el-GR">
                <a:latin typeface="Constantia" pitchFamily="18" charset="0"/>
              </a:rPr>
              <a:t>  Με διατάγματα του</a:t>
            </a:r>
            <a:r>
              <a:rPr lang="en-US">
                <a:latin typeface="Constantia" pitchFamily="18" charset="0"/>
              </a:rPr>
              <a:t> </a:t>
            </a:r>
            <a:r>
              <a:rPr lang="el-GR">
                <a:latin typeface="Constantia" pitchFamily="18" charset="0"/>
              </a:rPr>
              <a:t>Ιουστινιανού</a:t>
            </a:r>
            <a:r>
              <a:rPr lang="en-US" baseline="30000">
                <a:latin typeface="Constantia" pitchFamily="18" charset="0"/>
              </a:rPr>
              <a:t> </a:t>
            </a:r>
            <a:r>
              <a:rPr lang="el-GR">
                <a:latin typeface="Constantia" pitchFamily="18" charset="0"/>
              </a:rPr>
              <a:t>και άλλων αυτοκρατόρων ο δούλος έπαψε να είναι, νομικά τουλάχιστον, πράγμα. Η πιο σημαντική Εισήγηση του Ιουστινιανού ήταν εκείνη που για πρώτη φορά όριζε με νόμο πως ο δούλος είναι άνθρωπος. Επίσης όριζε να δίνεται αυτομάτως το δικαίωμα του Ρωμαίου πολίτη στους δούλους που ελευθερώνονταν ενώ μέχρι τότε οι κοινωνικές διακρίσεις συνεχίζονταν μέχρι και τους απογόνους τρίτης γενεάς του πρώην δούλου.</a:t>
            </a:r>
            <a:endParaRPr lang="en-US">
              <a:latin typeface="Constantia" pitchFamily="18" charset="0"/>
            </a:endParaRPr>
          </a:p>
          <a:p>
            <a:pPr eaLnBrk="0" hangingPunct="0">
              <a:tabLst>
                <a:tab pos="2636838" algn="ctr"/>
              </a:tabLst>
            </a:pPr>
            <a:endParaRPr lang="en-US" sz="1600">
              <a:cs typeface="Arial" charset="0"/>
            </a:endParaRPr>
          </a:p>
          <a:p>
            <a:pPr eaLnBrk="0" hangingPunct="0">
              <a:tabLst>
                <a:tab pos="2636838" algn="ctr"/>
              </a:tabLst>
            </a:pPr>
            <a:endParaRPr lang="el-GR" sz="1600">
              <a:cs typeface="Arial" charset="0"/>
            </a:endParaRPr>
          </a:p>
        </p:txBody>
      </p:sp>
      <p:sp>
        <p:nvSpPr>
          <p:cNvPr id="20483" name="5 - Ορθογώνιο"/>
          <p:cNvSpPr>
            <a:spLocks noChangeArrowheads="1"/>
          </p:cNvSpPr>
          <p:nvPr/>
        </p:nvSpPr>
        <p:spPr bwMode="auto">
          <a:xfrm>
            <a:off x="611188" y="836613"/>
            <a:ext cx="7129462" cy="2014537"/>
          </a:xfrm>
          <a:prstGeom prst="rect">
            <a:avLst/>
          </a:prstGeom>
          <a:noFill/>
          <a:ln w="9525">
            <a:noFill/>
            <a:miter lim="800000"/>
            <a:headEnd/>
            <a:tailEnd/>
          </a:ln>
        </p:spPr>
        <p:txBody>
          <a:bodyPr>
            <a:spAutoFit/>
          </a:bodyPr>
          <a:lstStyle/>
          <a:p>
            <a:r>
              <a:rPr lang="el-GR">
                <a:latin typeface="Constantia" pitchFamily="18" charset="0"/>
              </a:rPr>
              <a:t>ΤΑ ΠΑΙΔΙΑ: εκτός από το όνομα τους φέρουν και το όνομα του πατέρα</a:t>
            </a:r>
            <a:r>
              <a:rPr lang="en-US">
                <a:latin typeface="Constantia" pitchFamily="18" charset="0"/>
              </a:rPr>
              <a:t> </a:t>
            </a:r>
            <a:r>
              <a:rPr lang="el-GR">
                <a:latin typeface="Constantia" pitchFamily="18" charset="0"/>
              </a:rPr>
              <a:t>τους</a:t>
            </a:r>
            <a:r>
              <a:rPr lang="en-US">
                <a:latin typeface="Constantia" pitchFamily="18" charset="0"/>
              </a:rPr>
              <a:t> </a:t>
            </a:r>
            <a:r>
              <a:rPr lang="el-GR">
                <a:latin typeface="Constantia" pitchFamily="18" charset="0"/>
              </a:rPr>
              <a:t>ενώ αργότερα,</a:t>
            </a:r>
            <a:r>
              <a:rPr lang="en-US">
                <a:latin typeface="Constantia" pitchFamily="18" charset="0"/>
              </a:rPr>
              <a:t> </a:t>
            </a:r>
            <a:r>
              <a:rPr lang="el-GR">
                <a:latin typeface="Constantia" pitchFamily="18" charset="0"/>
              </a:rPr>
              <a:t>αρχής γενομένης από την αριστοκρατία, προστέθηκε και το επώνυμο</a:t>
            </a:r>
            <a:r>
              <a:rPr lang="en-US">
                <a:latin typeface="Constantia" pitchFamily="18" charset="0"/>
              </a:rPr>
              <a:t>.</a:t>
            </a:r>
            <a:endParaRPr lang="el-GR">
              <a:latin typeface="Constantia" pitchFamily="18" charset="0"/>
            </a:endParaRPr>
          </a:p>
          <a:p>
            <a:r>
              <a:rPr lang="el-GR">
                <a:latin typeface="Constantia" pitchFamily="18" charset="0"/>
              </a:rPr>
              <a:t>Τα παιδιά μετά από τα πρώτα χρόνια της ζωής τους κοντά στην οικογένεια όπου μεγάλωναν ακούγοντας παραμύθια και αφηγήσεις από την Αγία Γραφή και παίζοντας με τα παιχνίδια τους πήγαιναν στο σχολείο.</a:t>
            </a:r>
          </a:p>
        </p:txBody>
      </p:sp>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 TextBox"/>
          <p:cNvSpPr txBox="1">
            <a:spLocks noChangeArrowheads="1"/>
          </p:cNvSpPr>
          <p:nvPr/>
        </p:nvSpPr>
        <p:spPr bwMode="auto">
          <a:xfrm>
            <a:off x="0" y="1412875"/>
            <a:ext cx="9144000" cy="1016000"/>
          </a:xfrm>
          <a:prstGeom prst="rect">
            <a:avLst/>
          </a:prstGeom>
          <a:noFill/>
          <a:ln w="9525">
            <a:noFill/>
            <a:miter lim="800000"/>
            <a:headEnd/>
            <a:tailEnd/>
          </a:ln>
        </p:spPr>
        <p:txBody>
          <a:bodyPr>
            <a:spAutoFit/>
          </a:bodyPr>
          <a:lstStyle/>
          <a:p>
            <a:r>
              <a:rPr lang="el-GR" sz="6000">
                <a:latin typeface="Batang"/>
                <a:ea typeface="Batang"/>
                <a:cs typeface="Batang"/>
              </a:rPr>
              <a:t>Τ</a:t>
            </a:r>
            <a:r>
              <a:rPr lang="en-US" sz="6000">
                <a:latin typeface="Batang"/>
                <a:ea typeface="Batang"/>
                <a:cs typeface="Batang"/>
              </a:rPr>
              <a:t>E</a:t>
            </a:r>
            <a:r>
              <a:rPr lang="el-GR" sz="6000">
                <a:latin typeface="Batang"/>
                <a:ea typeface="Batang"/>
                <a:cs typeface="Batang"/>
              </a:rPr>
              <a:t>ΛΟΣ ΠΑΡΟΥΣΙΑΣΗΣ</a:t>
            </a:r>
          </a:p>
        </p:txBody>
      </p:sp>
      <p:sp>
        <p:nvSpPr>
          <p:cNvPr id="21506" name="2 - TextBox"/>
          <p:cNvSpPr txBox="1">
            <a:spLocks noChangeArrowheads="1"/>
          </p:cNvSpPr>
          <p:nvPr/>
        </p:nvSpPr>
        <p:spPr bwMode="auto">
          <a:xfrm>
            <a:off x="468313" y="4221163"/>
            <a:ext cx="6840537" cy="2246312"/>
          </a:xfrm>
          <a:prstGeom prst="rect">
            <a:avLst/>
          </a:prstGeom>
          <a:noFill/>
          <a:ln w="9525">
            <a:noFill/>
            <a:miter lim="800000"/>
            <a:headEnd/>
            <a:tailEnd/>
          </a:ln>
        </p:spPr>
        <p:txBody>
          <a:bodyPr>
            <a:spAutoFit/>
          </a:bodyPr>
          <a:lstStyle/>
          <a:p>
            <a:r>
              <a:rPr lang="el-GR" sz="2800">
                <a:latin typeface="Constantia" pitchFamily="18" charset="0"/>
              </a:rPr>
              <a:t>Βιβλιογραφία</a:t>
            </a:r>
            <a:r>
              <a:rPr lang="en-US" sz="2800">
                <a:latin typeface="Constantia" pitchFamily="18" charset="0"/>
              </a:rPr>
              <a:t>:</a:t>
            </a:r>
          </a:p>
          <a:p>
            <a:r>
              <a:rPr lang="en-US" sz="2800">
                <a:latin typeface="Constantia" pitchFamily="18" charset="0"/>
              </a:rPr>
              <a:t>Wikipedia.com</a:t>
            </a:r>
          </a:p>
          <a:p>
            <a:r>
              <a:rPr lang="en-US" sz="2800">
                <a:latin typeface="Constantia" pitchFamily="18" charset="0"/>
              </a:rPr>
              <a:t>Arnos.gr</a:t>
            </a:r>
          </a:p>
          <a:p>
            <a:r>
              <a:rPr lang="en-US" sz="2800">
                <a:latin typeface="Constantia" pitchFamily="18" charset="0"/>
              </a:rPr>
              <a:t>Google.gr</a:t>
            </a:r>
            <a:r>
              <a:rPr lang="el-GR" sz="2800">
                <a:latin typeface="Constantia" pitchFamily="18" charset="0"/>
              </a:rPr>
              <a:t>/</a:t>
            </a:r>
            <a:r>
              <a:rPr lang="en-US" sz="2800">
                <a:latin typeface="Constantia" pitchFamily="18" charset="0"/>
              </a:rPr>
              <a:t>pictures</a:t>
            </a:r>
            <a:endParaRPr lang="el-GR" sz="2800">
              <a:latin typeface="Constantia" pitchFamily="18" charset="0"/>
            </a:endParaRPr>
          </a:p>
          <a:p>
            <a:endParaRPr lang="el-GR" sz="2800">
              <a:latin typeface="Constantia" pitchFamily="18" charset="0"/>
            </a:endParaRPr>
          </a:p>
        </p:txBody>
      </p:sp>
    </p:spTree>
  </p:cSld>
  <p:clrMapOvr>
    <a:masterClrMapping/>
  </p:clrMapOvr>
  <p:transition spd="slow">
    <p:strips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96</TotalTime>
  <Words>582</Words>
  <Application>Microsoft Office PowerPoint</Application>
  <PresentationFormat>Προβολή στην οθόνη (4:3)</PresentationFormat>
  <Paragraphs>37</Paragraphs>
  <Slides>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Πρότυπο σχεδίασης</vt:lpstr>
      </vt:variant>
      <vt:variant>
        <vt:i4>6</vt:i4>
      </vt:variant>
      <vt:variant>
        <vt:lpstr>Τίτλοι διαφανειών</vt:lpstr>
      </vt:variant>
      <vt:variant>
        <vt:i4>8</vt:i4>
      </vt:variant>
    </vt:vector>
  </HeadingPairs>
  <TitlesOfParts>
    <vt:vector size="19" baseType="lpstr">
      <vt:lpstr>Constantia</vt:lpstr>
      <vt:lpstr>Arial</vt:lpstr>
      <vt:lpstr>Wingdings 2</vt:lpstr>
      <vt:lpstr>Calibri</vt:lpstr>
      <vt:lpstr>Batang</vt:lpstr>
      <vt:lpstr>Χαρτί</vt:lpstr>
      <vt:lpstr>Χαρτί</vt:lpstr>
      <vt:lpstr>Χαρτί</vt:lpstr>
      <vt:lpstr>Χαρτί</vt:lpstr>
      <vt:lpstr>Χαρτί</vt:lpstr>
      <vt:lpstr>Χαρτί</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lab</cp:lastModifiedBy>
  <cp:revision>21</cp:revision>
  <dcterms:created xsi:type="dcterms:W3CDTF">2014-03-04T17:53:50Z</dcterms:created>
  <dcterms:modified xsi:type="dcterms:W3CDTF">2014-03-10T09:58:02Z</dcterms:modified>
</cp:coreProperties>
</file>