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4630400" cy="8229600"/>
  <p:notesSz cx="8229600" cy="14630400"/>
  <p:embeddedFontLst>
    <p:embeddedFont>
      <p:font typeface="Calibri" pitchFamily="34" charset="0"/>
      <p:regular r:id="rId15"/>
      <p:bold r:id="rId16"/>
      <p:italic r:id="rId17"/>
      <p:boldItalic r:id="rId18"/>
    </p:embeddedFont>
    <p:embeddedFont>
      <p:font typeface="Arimo" charset="0"/>
      <p:regular r:id="rId19"/>
    </p:embeddedFont>
    <p:embeddedFont>
      <p:font typeface="Outfit Extra Bold" charset="0"/>
      <p:regular r:id="rId20"/>
    </p:embeddedFont>
  </p:embeddedFont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68" autoAdjust="0"/>
    <p:restoredTop sz="94610"/>
  </p:normalViewPr>
  <p:slideViewPr>
    <p:cSldViewPr snapToGrid="0" snapToObjects="1">
      <p:cViewPr varScale="1">
        <p:scale>
          <a:sx n="58" d="100"/>
          <a:sy n="58" d="100"/>
        </p:scale>
        <p:origin x="-630" y="-78"/>
      </p:cViewPr>
      <p:guideLst>
        <p:guide orient="horz" pos="2592"/>
        <p:guide pos="4608"/>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10</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2</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3</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4</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5</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6</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7</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8</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9</a:t>
            </a:fld>
            <a:endParaRPr lang="en-US"/>
          </a:p>
        </p:txBody>
      </p:sp>
    </p:spTree>
    <p:extLst>
      <p:ext uri="{BB962C8B-B14F-4D97-AF65-F5344CB8AC3E}">
        <p14:creationId xmlns:p14="http://schemas.microsoft.com/office/powerpoint/2010/main" xmlns=""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hyperlink" Target="https://amitos.library.uop.gr/xmlui/bitstream/handle/123456789/4260/&#924;&#940;&#955;&#945;&#956;&#945;%20&#924;&#945;&#961;&#943;&#945;.pdf" TargetMode="External"/><Relationship Id="rId2" Type="http://schemas.openxmlformats.org/officeDocument/2006/relationships/hyperlink" Target="https://www.tovima.gr/print/nees-epoxes/via-i-thea-tis-mythologias-kai-o-daimonas-tis-koinonias" TargetMode="External"/><Relationship Id="rId1" Type="http://schemas.openxmlformats.org/officeDocument/2006/relationships/slideLayout" Target="../slideLayouts/slideLayout11.xml"/><Relationship Id="rId5" Type="http://schemas.openxmlformats.org/officeDocument/2006/relationships/hyperlink" Target="https://el.wikipedia.org/wiki/%CE%92%CE%AF%CE%B1_(%CE%BC%CF%85%CE%B8%CE%BF%CE%BB%CE%BF%CE%B3%CE%AF%CE%B1)" TargetMode="External"/><Relationship Id="rId4" Type="http://schemas.openxmlformats.org/officeDocument/2006/relationships/hyperlink" Target="https://www.greek-language.gr/"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4.png"/><Relationship Id="rId7"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383971"/>
            <a:ext cx="7556421" cy="1355272"/>
          </a:xfrm>
          <a:prstGeom prst="rect">
            <a:avLst/>
          </a:prstGeom>
          <a:noFill/>
          <a:ln/>
        </p:spPr>
        <p:txBody>
          <a:bodyPr wrap="square" lIns="0" tIns="0" rIns="0" bIns="0" rtlCol="0" anchor="t"/>
          <a:lstStyle/>
          <a:p>
            <a:pPr algn="ctr"/>
            <a:r>
              <a:rPr lang="el-GR" sz="2800" b="1" dirty="0" smtClean="0">
                <a:solidFill>
                  <a:srgbClr val="C00000"/>
                </a:solidFill>
              </a:rPr>
              <a:t>«Η βίαιη συμπεριφορά παιδιών και νέων στην Αρχαία Ελληνική Λογοτεχνία, οι συμβολισμοί και η διδακτική ερμηνεία/προσέγγισή τους» </a:t>
            </a:r>
            <a:endParaRPr lang="el-GR" sz="2800" dirty="0">
              <a:solidFill>
                <a:srgbClr val="C00000"/>
              </a:solidFill>
            </a:endParaRPr>
          </a:p>
        </p:txBody>
      </p:sp>
      <p:sp>
        <p:nvSpPr>
          <p:cNvPr id="5" name="Shape 2"/>
          <p:cNvSpPr/>
          <p:nvPr/>
        </p:nvSpPr>
        <p:spPr>
          <a:xfrm>
            <a:off x="6280190" y="5657017"/>
            <a:ext cx="362903" cy="362903"/>
          </a:xfrm>
          <a:prstGeom prst="roundRect">
            <a:avLst>
              <a:gd name="adj" fmla="val 25194296"/>
            </a:avLst>
          </a:prstGeom>
          <a:noFill/>
          <a:ln w="7620">
            <a:solidFill>
              <a:srgbClr val="FFFFFF"/>
            </a:solidFill>
            <a:prstDash val="solid"/>
          </a:ln>
        </p:spPr>
      </p:sp>
      <p:sp>
        <p:nvSpPr>
          <p:cNvPr id="7" name="Text 3"/>
          <p:cNvSpPr/>
          <p:nvPr/>
        </p:nvSpPr>
        <p:spPr>
          <a:xfrm>
            <a:off x="8372969" y="4453744"/>
            <a:ext cx="2991717" cy="396835"/>
          </a:xfrm>
          <a:prstGeom prst="rect">
            <a:avLst/>
          </a:prstGeom>
          <a:noFill/>
          <a:ln/>
        </p:spPr>
        <p:txBody>
          <a:bodyPr wrap="none" lIns="0" tIns="0" rIns="0" bIns="0" rtlCol="0" anchor="t"/>
          <a:lstStyle/>
          <a:p>
            <a:pPr marL="0" indent="0" algn="l">
              <a:lnSpc>
                <a:spcPts val="3100"/>
              </a:lnSpc>
              <a:buNone/>
            </a:pPr>
            <a:r>
              <a:rPr lang="en-US" sz="2200" b="1" dirty="0" smtClean="0">
                <a:solidFill>
                  <a:schemeClr val="accent6">
                    <a:lumMod val="75000"/>
                  </a:schemeClr>
                </a:solidFill>
                <a:latin typeface="Arimo Bold" pitchFamily="34" charset="0"/>
                <a:ea typeface="Arimo Bold" pitchFamily="34" charset="-122"/>
                <a:cs typeface="Arimo Bold" pitchFamily="34" charset="-120"/>
              </a:rPr>
              <a:t>3</a:t>
            </a:r>
            <a:r>
              <a:rPr lang="el-GR" sz="2200" b="1" baseline="30000" dirty="0" smtClean="0">
                <a:solidFill>
                  <a:schemeClr val="accent6">
                    <a:lumMod val="75000"/>
                  </a:schemeClr>
                </a:solidFill>
                <a:latin typeface="Arimo Bold" pitchFamily="34" charset="0"/>
                <a:ea typeface="Arimo Bold" pitchFamily="34" charset="-122"/>
                <a:cs typeface="Arimo Bold" pitchFamily="34" charset="-120"/>
              </a:rPr>
              <a:t>ο</a:t>
            </a:r>
            <a:r>
              <a:rPr lang="el-GR" sz="2200" b="1" dirty="0" smtClean="0">
                <a:solidFill>
                  <a:schemeClr val="accent6">
                    <a:lumMod val="75000"/>
                  </a:schemeClr>
                </a:solidFill>
                <a:latin typeface="Arimo Bold" pitchFamily="34" charset="0"/>
                <a:ea typeface="Arimo Bold" pitchFamily="34" charset="-122"/>
                <a:cs typeface="Arimo Bold" pitchFamily="34" charset="-120"/>
              </a:rPr>
              <a:t> Γυμνάσιο Πρέβεζας</a:t>
            </a:r>
            <a:endParaRPr lang="en-US" sz="2200" b="1" dirty="0">
              <a:solidFill>
                <a:schemeClr val="accent6">
                  <a:lumMod val="75000"/>
                </a:schemeClr>
              </a:solidFill>
            </a:endParaRPr>
          </a:p>
        </p:txBody>
      </p:sp>
      <p:graphicFrame>
        <p:nvGraphicFramePr>
          <p:cNvPr id="9" name="8 - Πίνακας"/>
          <p:cNvGraphicFramePr>
            <a:graphicFrameLocks noGrp="1"/>
          </p:cNvGraphicFramePr>
          <p:nvPr/>
        </p:nvGraphicFramePr>
        <p:xfrm>
          <a:off x="6874328" y="5061857"/>
          <a:ext cx="6253842" cy="2743200"/>
        </p:xfrm>
        <a:graphic>
          <a:graphicData uri="http://schemas.openxmlformats.org/drawingml/2006/table">
            <a:tbl>
              <a:tblPr/>
              <a:tblGrid>
                <a:gridCol w="3126921"/>
                <a:gridCol w="3126921"/>
              </a:tblGrid>
              <a:tr h="274319">
                <a:tc>
                  <a:txBody>
                    <a:bodyPr/>
                    <a:lstStyle/>
                    <a:p>
                      <a:pPr>
                        <a:spcAft>
                          <a:spcPts val="0"/>
                        </a:spcAft>
                      </a:pPr>
                      <a:r>
                        <a:rPr lang="el-GR" sz="1600" b="1" u="sng" dirty="0">
                          <a:solidFill>
                            <a:srgbClr val="7030A0"/>
                          </a:solidFill>
                          <a:latin typeface="Calibri"/>
                          <a:ea typeface="Calibri"/>
                          <a:cs typeface="Times New Roman"/>
                        </a:rPr>
                        <a:t>Μαθητές/</a:t>
                      </a:r>
                      <a:r>
                        <a:rPr lang="el-GR" sz="1600" b="1" u="sng" dirty="0" err="1">
                          <a:solidFill>
                            <a:srgbClr val="7030A0"/>
                          </a:solidFill>
                          <a:latin typeface="Calibri"/>
                          <a:ea typeface="Calibri"/>
                          <a:cs typeface="Times New Roman"/>
                        </a:rPr>
                        <a:t>τριε</a:t>
                      </a:r>
                      <a:r>
                        <a:rPr lang="el-GR" sz="1600" b="1" dirty="0" err="1">
                          <a:solidFill>
                            <a:schemeClr val="accent2">
                              <a:lumMod val="50000"/>
                            </a:schemeClr>
                          </a:solidFill>
                          <a:latin typeface="Calibri"/>
                          <a:ea typeface="Calibri"/>
                          <a:cs typeface="Times New Roman"/>
                        </a:rPr>
                        <a:t>ς</a:t>
                      </a:r>
                      <a:endParaRPr lang="el-GR" sz="1600" b="1" dirty="0">
                        <a:solidFill>
                          <a:schemeClr val="accent2">
                            <a:lumMod val="50000"/>
                          </a:schemeClr>
                        </a:solidFill>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spcAft>
                          <a:spcPts val="0"/>
                        </a:spcAft>
                      </a:pPr>
                      <a:r>
                        <a:rPr lang="el-GR" sz="1600" b="1" u="sng" dirty="0" smtClean="0">
                          <a:solidFill>
                            <a:srgbClr val="7030A0"/>
                          </a:solidFill>
                          <a:latin typeface="Calibri"/>
                          <a:ea typeface="Calibri"/>
                          <a:cs typeface="Times New Roman"/>
                        </a:rPr>
                        <a:t>Υπεύθυνη </a:t>
                      </a:r>
                      <a:r>
                        <a:rPr lang="el-GR" sz="1600" b="1" u="sng" dirty="0" err="1" smtClean="0">
                          <a:solidFill>
                            <a:srgbClr val="7030A0"/>
                          </a:solidFill>
                          <a:latin typeface="Calibri"/>
                          <a:ea typeface="Calibri"/>
                          <a:cs typeface="Times New Roman"/>
                        </a:rPr>
                        <a:t>Εκπαδευτικός</a:t>
                      </a:r>
                      <a:endParaRPr lang="el-GR" sz="1600" b="1" u="sng" dirty="0">
                        <a:solidFill>
                          <a:srgbClr val="7030A0"/>
                        </a:solidFill>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468881">
                <a:tc>
                  <a:txBody>
                    <a:bodyPr/>
                    <a:lstStyle/>
                    <a:p>
                      <a:pPr>
                        <a:spcAft>
                          <a:spcPts val="0"/>
                        </a:spcAft>
                      </a:pPr>
                      <a:r>
                        <a:rPr lang="el-GR" sz="1600" dirty="0" err="1">
                          <a:latin typeface="Calibri"/>
                          <a:ea typeface="Calibri"/>
                          <a:cs typeface="Times New Roman"/>
                        </a:rPr>
                        <a:t>Μαργιώλος</a:t>
                      </a:r>
                      <a:r>
                        <a:rPr lang="el-GR" sz="1600" dirty="0">
                          <a:latin typeface="Calibri"/>
                          <a:ea typeface="Calibri"/>
                          <a:cs typeface="Times New Roman"/>
                        </a:rPr>
                        <a:t> Αναστάσιος</a:t>
                      </a:r>
                    </a:p>
                    <a:p>
                      <a:pPr>
                        <a:spcAft>
                          <a:spcPts val="0"/>
                        </a:spcAft>
                      </a:pPr>
                      <a:r>
                        <a:rPr lang="el-GR" sz="1600" dirty="0" err="1">
                          <a:latin typeface="Calibri"/>
                          <a:ea typeface="Calibri"/>
                          <a:cs typeface="Times New Roman"/>
                        </a:rPr>
                        <a:t>Μπούσιος</a:t>
                      </a:r>
                      <a:r>
                        <a:rPr lang="el-GR" sz="1600" dirty="0">
                          <a:latin typeface="Calibri"/>
                          <a:ea typeface="Calibri"/>
                          <a:cs typeface="Times New Roman"/>
                        </a:rPr>
                        <a:t> Θωμάς</a:t>
                      </a:r>
                    </a:p>
                    <a:p>
                      <a:pPr>
                        <a:spcAft>
                          <a:spcPts val="0"/>
                        </a:spcAft>
                      </a:pPr>
                      <a:r>
                        <a:rPr lang="el-GR" sz="1600" dirty="0">
                          <a:latin typeface="Calibri"/>
                          <a:ea typeface="Calibri"/>
                          <a:cs typeface="Times New Roman"/>
                        </a:rPr>
                        <a:t>Νικολάου Απόστολος</a:t>
                      </a:r>
                    </a:p>
                    <a:p>
                      <a:pPr>
                        <a:spcAft>
                          <a:spcPts val="0"/>
                        </a:spcAft>
                      </a:pPr>
                      <a:r>
                        <a:rPr lang="el-GR" sz="1600" dirty="0">
                          <a:latin typeface="Calibri"/>
                          <a:ea typeface="Calibri"/>
                          <a:cs typeface="Times New Roman"/>
                        </a:rPr>
                        <a:t>Παπαγεωργίου Μαριάνθη</a:t>
                      </a:r>
                    </a:p>
                    <a:p>
                      <a:pPr>
                        <a:spcAft>
                          <a:spcPts val="0"/>
                        </a:spcAft>
                      </a:pPr>
                      <a:r>
                        <a:rPr lang="el-GR" sz="1600" dirty="0" err="1">
                          <a:latin typeface="Calibri"/>
                          <a:ea typeface="Calibri"/>
                          <a:cs typeface="Times New Roman"/>
                        </a:rPr>
                        <a:t>Ρίππη</a:t>
                      </a:r>
                      <a:r>
                        <a:rPr lang="el-GR" sz="1600" dirty="0">
                          <a:latin typeface="Calibri"/>
                          <a:ea typeface="Calibri"/>
                          <a:cs typeface="Times New Roman"/>
                        </a:rPr>
                        <a:t> Δήμητρα</a:t>
                      </a:r>
                    </a:p>
                    <a:p>
                      <a:pPr>
                        <a:spcAft>
                          <a:spcPts val="0"/>
                        </a:spcAft>
                      </a:pPr>
                      <a:r>
                        <a:rPr lang="el-GR" sz="1600" dirty="0">
                          <a:latin typeface="Calibri"/>
                          <a:ea typeface="Calibri"/>
                          <a:cs typeface="Times New Roman"/>
                        </a:rPr>
                        <a:t>Τσανάκα Νικολέτα</a:t>
                      </a:r>
                    </a:p>
                    <a:p>
                      <a:pPr>
                        <a:spcAft>
                          <a:spcPts val="0"/>
                        </a:spcAft>
                      </a:pPr>
                      <a:r>
                        <a:rPr lang="el-GR" sz="1600" dirty="0" err="1">
                          <a:latin typeface="Calibri"/>
                          <a:ea typeface="Calibri"/>
                          <a:cs typeface="Times New Roman"/>
                        </a:rPr>
                        <a:t>Τσούτση</a:t>
                      </a:r>
                      <a:r>
                        <a:rPr lang="el-GR" sz="1600" dirty="0">
                          <a:latin typeface="Calibri"/>
                          <a:ea typeface="Calibri"/>
                          <a:cs typeface="Times New Roman"/>
                        </a:rPr>
                        <a:t> Ελένη</a:t>
                      </a:r>
                    </a:p>
                    <a:p>
                      <a:pPr>
                        <a:spcAft>
                          <a:spcPts val="0"/>
                        </a:spcAft>
                      </a:pPr>
                      <a:r>
                        <a:rPr lang="el-GR" sz="1600" dirty="0">
                          <a:latin typeface="Calibri"/>
                          <a:ea typeface="Calibri"/>
                          <a:cs typeface="Times New Roman"/>
                        </a:rPr>
                        <a:t>Φλούδας Πέτρος</a:t>
                      </a:r>
                    </a:p>
                    <a:p>
                      <a:pPr>
                        <a:spcAft>
                          <a:spcPts val="0"/>
                        </a:spcAft>
                      </a:pPr>
                      <a:r>
                        <a:rPr lang="el-GR" sz="1600" dirty="0">
                          <a:latin typeface="Calibri"/>
                          <a:ea typeface="Calibri"/>
                          <a:cs typeface="Times New Roman"/>
                        </a:rPr>
                        <a:t>Χαλκιάς Γιώργος</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spcAft>
                          <a:spcPts val="0"/>
                        </a:spcAft>
                      </a:pPr>
                      <a:endParaRPr lang="el-GR" sz="1600" dirty="0" smtClean="0">
                        <a:latin typeface="Calibri"/>
                        <a:ea typeface="Calibri"/>
                        <a:cs typeface="Times New Roman"/>
                      </a:endParaRPr>
                    </a:p>
                    <a:p>
                      <a:pPr>
                        <a:spcAft>
                          <a:spcPts val="0"/>
                        </a:spcAft>
                      </a:pPr>
                      <a:endParaRPr lang="el-GR" sz="1600" dirty="0" smtClean="0">
                        <a:latin typeface="Calibri"/>
                        <a:ea typeface="Calibri"/>
                        <a:cs typeface="Times New Roman"/>
                      </a:endParaRPr>
                    </a:p>
                    <a:p>
                      <a:pPr>
                        <a:spcAft>
                          <a:spcPts val="0"/>
                        </a:spcAft>
                      </a:pPr>
                      <a:r>
                        <a:rPr lang="el-GR" sz="1600" dirty="0" err="1" smtClean="0">
                          <a:latin typeface="Calibri"/>
                          <a:ea typeface="Calibri"/>
                          <a:cs typeface="Times New Roman"/>
                        </a:rPr>
                        <a:t>Συγκούνα</a:t>
                      </a:r>
                      <a:r>
                        <a:rPr lang="el-GR" sz="1600" dirty="0" smtClean="0">
                          <a:latin typeface="Calibri"/>
                          <a:ea typeface="Calibri"/>
                          <a:cs typeface="Times New Roman"/>
                        </a:rPr>
                        <a:t> Ιωάννα</a:t>
                      </a:r>
                      <a:r>
                        <a:rPr lang="el-GR" sz="1600" smtClean="0">
                          <a:latin typeface="Calibri"/>
                          <a:ea typeface="Calibri"/>
                          <a:cs typeface="Times New Roman"/>
                        </a:rPr>
                        <a:t>, Φιλόλογος</a:t>
                      </a:r>
                      <a:endParaRPr lang="el-GR" sz="1600" dirty="0">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bl>
          </a:graphicData>
        </a:graphic>
      </p:graphicFrame>
      <p:sp>
        <p:nvSpPr>
          <p:cNvPr id="10" name="Text 1"/>
          <p:cNvSpPr/>
          <p:nvPr/>
        </p:nvSpPr>
        <p:spPr>
          <a:xfrm>
            <a:off x="6432590" y="747440"/>
            <a:ext cx="7556421" cy="725805"/>
          </a:xfrm>
          <a:prstGeom prst="rect">
            <a:avLst/>
          </a:prstGeom>
          <a:noFill/>
          <a:ln/>
        </p:spPr>
        <p:txBody>
          <a:bodyPr wrap="square" lIns="0" tIns="0" rIns="0" bIns="0" rtlCol="0" anchor="t"/>
          <a:lstStyle/>
          <a:p>
            <a:pPr marL="0" indent="0" algn="ctr">
              <a:lnSpc>
                <a:spcPts val="2850"/>
              </a:lnSpc>
              <a:buNone/>
            </a:pPr>
            <a:r>
              <a:rPr lang="el-GR" sz="2200" b="1" dirty="0" err="1" smtClean="0">
                <a:solidFill>
                  <a:schemeClr val="accent5">
                    <a:lumMod val="75000"/>
                  </a:schemeClr>
                </a:solidFill>
                <a:latin typeface="Arimo" pitchFamily="34" charset="0"/>
                <a:ea typeface="Arimo" pitchFamily="34" charset="-122"/>
                <a:cs typeface="Arimo" pitchFamily="34" charset="-120"/>
              </a:rPr>
              <a:t>Πανηπειρωτικό</a:t>
            </a:r>
            <a:r>
              <a:rPr lang="el-GR" sz="2200" b="1" dirty="0" smtClean="0">
                <a:solidFill>
                  <a:schemeClr val="accent5">
                    <a:lumMod val="75000"/>
                  </a:schemeClr>
                </a:solidFill>
                <a:latin typeface="Arimo" pitchFamily="34" charset="0"/>
                <a:ea typeface="Arimo" pitchFamily="34" charset="-122"/>
                <a:cs typeface="Arimo" pitchFamily="34" charset="-120"/>
              </a:rPr>
              <a:t> Μαθητικό Συνέδριο </a:t>
            </a:r>
          </a:p>
          <a:p>
            <a:pPr marL="0" indent="0" algn="ctr">
              <a:lnSpc>
                <a:spcPts val="2850"/>
              </a:lnSpc>
              <a:buNone/>
            </a:pPr>
            <a:r>
              <a:rPr lang="el-GR" sz="2200" b="1" dirty="0" smtClean="0">
                <a:solidFill>
                  <a:schemeClr val="accent5">
                    <a:lumMod val="75000"/>
                  </a:schemeClr>
                </a:solidFill>
                <a:latin typeface="Arimo" pitchFamily="34" charset="0"/>
                <a:ea typeface="Arimo" pitchFamily="34" charset="-122"/>
                <a:cs typeface="Arimo" pitchFamily="34" charset="-120"/>
              </a:rPr>
              <a:t>«Πάρε τη λέξη μου </a:t>
            </a:r>
            <a:r>
              <a:rPr lang="el-GR" sz="2200" b="1" dirty="0" err="1" smtClean="0">
                <a:solidFill>
                  <a:schemeClr val="accent5">
                    <a:lumMod val="75000"/>
                  </a:schemeClr>
                </a:solidFill>
                <a:latin typeface="Arimo" pitchFamily="34" charset="0"/>
                <a:ea typeface="Arimo" pitchFamily="34" charset="-122"/>
                <a:cs typeface="Arimo" pitchFamily="34" charset="-120"/>
              </a:rPr>
              <a:t>δωσ</a:t>
            </a:r>
            <a:r>
              <a:rPr lang="el-GR" sz="2200" b="1" dirty="0" smtClean="0">
                <a:solidFill>
                  <a:schemeClr val="accent5">
                    <a:lumMod val="75000"/>
                  </a:schemeClr>
                </a:solidFill>
                <a:latin typeface="Arimo" pitchFamily="34" charset="0"/>
                <a:ea typeface="Arimo" pitchFamily="34" charset="-122"/>
                <a:cs typeface="Arimo" pitchFamily="34" charset="-120"/>
              </a:rPr>
              <a:t>’ μου το χέρι σου» </a:t>
            </a:r>
            <a:endParaRPr lang="el-GR" sz="2200" b="1" dirty="0" smtClean="0">
              <a:solidFill>
                <a:schemeClr val="accent5">
                  <a:lumMod val="75000"/>
                </a:schemeClr>
              </a:solidFill>
              <a:latin typeface="Arimo" pitchFamily="34" charset="0"/>
              <a:ea typeface="Arimo" pitchFamily="34" charset="-122"/>
              <a:cs typeface="Arimo" pitchFamily="34" charset="-120"/>
            </a:endParaRPr>
          </a:p>
          <a:p>
            <a:pPr marL="0" indent="0" algn="ctr">
              <a:lnSpc>
                <a:spcPts val="2850"/>
              </a:lnSpc>
              <a:buNone/>
            </a:pPr>
            <a:r>
              <a:rPr lang="el-GR" sz="2200" b="1" i="1" dirty="0" smtClean="0">
                <a:solidFill>
                  <a:schemeClr val="accent5">
                    <a:lumMod val="75000"/>
                  </a:schemeClr>
                </a:solidFill>
                <a:latin typeface="Arimo" pitchFamily="34" charset="0"/>
                <a:ea typeface="Arimo" pitchFamily="34" charset="-122"/>
                <a:cs typeface="Arimo" pitchFamily="34" charset="-120"/>
              </a:rPr>
              <a:t>                                                           </a:t>
            </a:r>
            <a:r>
              <a:rPr lang="el-GR" sz="2000" b="1" i="1" dirty="0" smtClean="0">
                <a:solidFill>
                  <a:schemeClr val="accent5">
                    <a:lumMod val="75000"/>
                  </a:schemeClr>
                </a:solidFill>
                <a:latin typeface="Arimo" pitchFamily="34" charset="0"/>
                <a:ea typeface="Arimo" pitchFamily="34" charset="-122"/>
                <a:cs typeface="Arimo" pitchFamily="34" charset="-120"/>
              </a:rPr>
              <a:t>Ιωάννινα, 27/3/2025</a:t>
            </a:r>
            <a:endParaRPr lang="en-US" sz="2000" b="1" i="1" dirty="0">
              <a:solidFill>
                <a:schemeClr val="accent5">
                  <a:lumMod val="7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3992463"/>
            <a:ext cx="5670590" cy="708779"/>
          </a:xfrm>
          <a:prstGeom prst="rect">
            <a:avLst/>
          </a:prstGeom>
          <a:noFill/>
          <a:ln/>
        </p:spPr>
        <p:txBody>
          <a:bodyPr wrap="none" lIns="0" tIns="0" rIns="0" bIns="0" rtlCol="0" anchor="t"/>
          <a:lstStyle/>
          <a:p>
            <a:pPr marL="0" indent="0">
              <a:lnSpc>
                <a:spcPts val="5550"/>
              </a:lnSpc>
              <a:buNone/>
            </a:pPr>
            <a:r>
              <a:rPr lang="en-US" sz="4450" b="1" dirty="0">
                <a:solidFill>
                  <a:srgbClr val="C00000"/>
                </a:solidFill>
                <a:latin typeface="Outfit Extra Bold" pitchFamily="34" charset="0"/>
                <a:ea typeface="Outfit Extra Bold" pitchFamily="34" charset="-122"/>
                <a:cs typeface="Outfit Extra Bold" pitchFamily="34" charset="-120"/>
              </a:rPr>
              <a:t>Συμπέρασμα</a:t>
            </a:r>
            <a:endParaRPr lang="en-US" sz="4450" dirty="0">
              <a:solidFill>
                <a:srgbClr val="C00000"/>
              </a:solidFill>
            </a:endParaRPr>
          </a:p>
        </p:txBody>
      </p:sp>
      <p:sp>
        <p:nvSpPr>
          <p:cNvPr id="4" name="Shape 1"/>
          <p:cNvSpPr/>
          <p:nvPr/>
        </p:nvSpPr>
        <p:spPr>
          <a:xfrm>
            <a:off x="793790" y="5395793"/>
            <a:ext cx="4196358" cy="1322189"/>
          </a:xfrm>
          <a:prstGeom prst="roundRect">
            <a:avLst>
              <a:gd name="adj" fmla="val 7205"/>
            </a:avLst>
          </a:prstGeom>
          <a:solidFill>
            <a:srgbClr val="E9E6FA"/>
          </a:solidFill>
          <a:ln w="7620">
            <a:solidFill>
              <a:srgbClr val="BDB8DF"/>
            </a:solidFill>
            <a:prstDash val="solid"/>
          </a:ln>
        </p:spPr>
      </p:sp>
      <p:sp>
        <p:nvSpPr>
          <p:cNvPr id="5" name="Text 2"/>
          <p:cNvSpPr/>
          <p:nvPr/>
        </p:nvSpPr>
        <p:spPr>
          <a:xfrm>
            <a:off x="1028224" y="5630228"/>
            <a:ext cx="2835235" cy="354330"/>
          </a:xfrm>
          <a:prstGeom prst="rect">
            <a:avLst/>
          </a:prstGeom>
          <a:noFill/>
          <a:ln/>
        </p:spPr>
        <p:txBody>
          <a:bodyPr wrap="none" lIns="0" tIns="0" rIns="0" bIns="0" rtlCol="0" anchor="t"/>
          <a:lstStyle/>
          <a:p>
            <a:pPr marL="0" indent="0">
              <a:lnSpc>
                <a:spcPts val="2750"/>
              </a:lnSpc>
              <a:buNone/>
            </a:pPr>
            <a:r>
              <a:rPr lang="en-US" sz="2800" b="1" dirty="0">
                <a:solidFill>
                  <a:srgbClr val="0070C0"/>
                </a:solidFill>
                <a:latin typeface="Outfit Extra Bold" pitchFamily="34" charset="0"/>
                <a:ea typeface="Outfit Extra Bold" pitchFamily="34" charset="-122"/>
                <a:cs typeface="Outfit Extra Bold" pitchFamily="34" charset="-120"/>
              </a:rPr>
              <a:t>Εκπαίδευση</a:t>
            </a:r>
            <a:endParaRPr lang="en-US" sz="2800" dirty="0">
              <a:solidFill>
                <a:srgbClr val="0070C0"/>
              </a:solidFill>
            </a:endParaRPr>
          </a:p>
        </p:txBody>
      </p:sp>
      <p:sp>
        <p:nvSpPr>
          <p:cNvPr id="6" name="Text 3"/>
          <p:cNvSpPr/>
          <p:nvPr/>
        </p:nvSpPr>
        <p:spPr>
          <a:xfrm>
            <a:off x="1028224" y="6120646"/>
            <a:ext cx="3727490" cy="362903"/>
          </a:xfrm>
          <a:prstGeom prst="rect">
            <a:avLst/>
          </a:prstGeom>
          <a:noFill/>
          <a:ln/>
        </p:spPr>
        <p:txBody>
          <a:bodyPr wrap="non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Θεμελιώδης σημασία.</a:t>
            </a:r>
            <a:endParaRPr lang="en-US" sz="1750" dirty="0"/>
          </a:p>
        </p:txBody>
      </p:sp>
      <p:sp>
        <p:nvSpPr>
          <p:cNvPr id="7" name="Shape 4"/>
          <p:cNvSpPr/>
          <p:nvPr/>
        </p:nvSpPr>
        <p:spPr>
          <a:xfrm>
            <a:off x="5216962" y="5395793"/>
            <a:ext cx="4196358" cy="1322189"/>
          </a:xfrm>
          <a:prstGeom prst="roundRect">
            <a:avLst>
              <a:gd name="adj" fmla="val 7205"/>
            </a:avLst>
          </a:prstGeom>
          <a:solidFill>
            <a:srgbClr val="E9E6FA"/>
          </a:solidFill>
          <a:ln w="7620">
            <a:solidFill>
              <a:srgbClr val="BDB8DF"/>
            </a:solidFill>
            <a:prstDash val="solid"/>
          </a:ln>
        </p:spPr>
      </p:sp>
      <p:sp>
        <p:nvSpPr>
          <p:cNvPr id="8" name="Text 5"/>
          <p:cNvSpPr/>
          <p:nvPr/>
        </p:nvSpPr>
        <p:spPr>
          <a:xfrm>
            <a:off x="5451396" y="5630228"/>
            <a:ext cx="2835235" cy="354330"/>
          </a:xfrm>
          <a:prstGeom prst="rect">
            <a:avLst/>
          </a:prstGeom>
          <a:noFill/>
          <a:ln/>
        </p:spPr>
        <p:txBody>
          <a:bodyPr wrap="none" lIns="0" tIns="0" rIns="0" bIns="0" rtlCol="0" anchor="t"/>
          <a:lstStyle/>
          <a:p>
            <a:pPr marL="0" indent="0">
              <a:lnSpc>
                <a:spcPts val="2750"/>
              </a:lnSpc>
              <a:buNone/>
            </a:pPr>
            <a:r>
              <a:rPr lang="en-US" sz="2800" b="1" dirty="0">
                <a:solidFill>
                  <a:schemeClr val="accent6">
                    <a:lumMod val="75000"/>
                  </a:schemeClr>
                </a:solidFill>
                <a:latin typeface="Outfit Extra Bold" pitchFamily="34" charset="0"/>
                <a:ea typeface="Outfit Extra Bold" pitchFamily="34" charset="-122"/>
                <a:cs typeface="Outfit Extra Bold" pitchFamily="34" charset="-120"/>
              </a:rPr>
              <a:t>Ασπίδα</a:t>
            </a:r>
            <a:endParaRPr lang="en-US" sz="2800" dirty="0">
              <a:solidFill>
                <a:schemeClr val="accent6">
                  <a:lumMod val="75000"/>
                </a:schemeClr>
              </a:solidFill>
            </a:endParaRPr>
          </a:p>
        </p:txBody>
      </p:sp>
      <p:sp>
        <p:nvSpPr>
          <p:cNvPr id="9" name="Text 6"/>
          <p:cNvSpPr/>
          <p:nvPr/>
        </p:nvSpPr>
        <p:spPr>
          <a:xfrm>
            <a:off x="5451396" y="6120646"/>
            <a:ext cx="3727490" cy="362903"/>
          </a:xfrm>
          <a:prstGeom prst="rect">
            <a:avLst/>
          </a:prstGeom>
          <a:noFill/>
          <a:ln/>
        </p:spPr>
        <p:txBody>
          <a:bodyPr wrap="non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Κατά των βίαιων παθών.</a:t>
            </a:r>
            <a:endParaRPr lang="en-US" sz="1750" dirty="0"/>
          </a:p>
        </p:txBody>
      </p:sp>
      <p:sp>
        <p:nvSpPr>
          <p:cNvPr id="10" name="Shape 7"/>
          <p:cNvSpPr/>
          <p:nvPr/>
        </p:nvSpPr>
        <p:spPr>
          <a:xfrm>
            <a:off x="9640133" y="5395793"/>
            <a:ext cx="4196358" cy="1322189"/>
          </a:xfrm>
          <a:prstGeom prst="roundRect">
            <a:avLst>
              <a:gd name="adj" fmla="val 7205"/>
            </a:avLst>
          </a:prstGeom>
          <a:solidFill>
            <a:srgbClr val="E9E6FA"/>
          </a:solidFill>
          <a:ln w="7620">
            <a:solidFill>
              <a:srgbClr val="BDB8DF"/>
            </a:solidFill>
            <a:prstDash val="solid"/>
          </a:ln>
        </p:spPr>
      </p:sp>
      <p:sp>
        <p:nvSpPr>
          <p:cNvPr id="11" name="Text 8"/>
          <p:cNvSpPr/>
          <p:nvPr/>
        </p:nvSpPr>
        <p:spPr>
          <a:xfrm>
            <a:off x="9874568" y="5630228"/>
            <a:ext cx="2835235" cy="354330"/>
          </a:xfrm>
          <a:prstGeom prst="rect">
            <a:avLst/>
          </a:prstGeom>
          <a:noFill/>
          <a:ln/>
        </p:spPr>
        <p:txBody>
          <a:bodyPr wrap="none" lIns="0" tIns="0" rIns="0" bIns="0" rtlCol="0" anchor="t"/>
          <a:lstStyle/>
          <a:p>
            <a:pPr marL="0" indent="0">
              <a:lnSpc>
                <a:spcPts val="2750"/>
              </a:lnSpc>
              <a:buNone/>
            </a:pPr>
            <a:r>
              <a:rPr lang="en-US" sz="2800" b="1" dirty="0">
                <a:solidFill>
                  <a:schemeClr val="accent4">
                    <a:lumMod val="75000"/>
                  </a:schemeClr>
                </a:solidFill>
                <a:latin typeface="Outfit Extra Bold" pitchFamily="34" charset="0"/>
                <a:ea typeface="Outfit Extra Bold" pitchFamily="34" charset="-122"/>
                <a:cs typeface="Outfit Extra Bold" pitchFamily="34" charset="-120"/>
              </a:rPr>
              <a:t>Εργαλείο</a:t>
            </a:r>
            <a:endParaRPr lang="en-US" sz="2800" dirty="0">
              <a:solidFill>
                <a:schemeClr val="accent4">
                  <a:lumMod val="75000"/>
                </a:schemeClr>
              </a:solidFill>
            </a:endParaRPr>
          </a:p>
        </p:txBody>
      </p:sp>
      <p:sp>
        <p:nvSpPr>
          <p:cNvPr id="12" name="Text 9"/>
          <p:cNvSpPr/>
          <p:nvPr/>
        </p:nvSpPr>
        <p:spPr>
          <a:xfrm>
            <a:off x="9874568" y="6120646"/>
            <a:ext cx="3727490" cy="362903"/>
          </a:xfrm>
          <a:prstGeom prst="rect">
            <a:avLst/>
          </a:prstGeom>
          <a:noFill/>
          <a:ln/>
        </p:spPr>
        <p:txBody>
          <a:bodyPr wrap="non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Ευνομίας και αρμονίας.</a:t>
            </a:r>
            <a:endParaRPr lang="en-US" sz="175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4408714" y="473529"/>
            <a:ext cx="6047874" cy="430887"/>
          </a:xfrm>
          <a:prstGeom prst="rect">
            <a:avLst/>
          </a:prstGeom>
        </p:spPr>
        <p:txBody>
          <a:bodyPr wrap="none">
            <a:spAutoFit/>
          </a:bodyPr>
          <a:lstStyle/>
          <a:p>
            <a:r>
              <a:rPr lang="el-GR" sz="2200" b="1" dirty="0" smtClean="0">
                <a:solidFill>
                  <a:schemeClr val="accent5">
                    <a:lumMod val="75000"/>
                  </a:schemeClr>
                </a:solidFill>
              </a:rPr>
              <a:t>Σχολικές και άλλες πηγές που χρησιμοποιήθηκαν</a:t>
            </a:r>
            <a:r>
              <a:rPr lang="el-GR" dirty="0" smtClean="0"/>
              <a:t>:</a:t>
            </a:r>
            <a:endParaRPr lang="el-GR" dirty="0"/>
          </a:p>
        </p:txBody>
      </p:sp>
      <p:graphicFrame>
        <p:nvGraphicFramePr>
          <p:cNvPr id="3" name="2 - Πίνακας"/>
          <p:cNvGraphicFramePr>
            <a:graphicFrameLocks noGrp="1"/>
          </p:cNvGraphicFramePr>
          <p:nvPr/>
        </p:nvGraphicFramePr>
        <p:xfrm>
          <a:off x="947058" y="1061357"/>
          <a:ext cx="13030203" cy="6858000"/>
        </p:xfrm>
        <a:graphic>
          <a:graphicData uri="http://schemas.openxmlformats.org/drawingml/2006/table">
            <a:tbl>
              <a:tblPr/>
              <a:tblGrid>
                <a:gridCol w="13030203"/>
              </a:tblGrid>
              <a:tr h="2760618">
                <a:tc>
                  <a:txBody>
                    <a:bodyPr/>
                    <a:lstStyle/>
                    <a:p>
                      <a:pPr>
                        <a:spcAft>
                          <a:spcPts val="0"/>
                        </a:spcAft>
                        <a:buFont typeface="Arial" pitchFamily="34" charset="0"/>
                        <a:buChar char="•"/>
                      </a:pPr>
                      <a:r>
                        <a:rPr lang="el-GR" sz="1800" dirty="0" smtClean="0">
                          <a:latin typeface="Calibri"/>
                          <a:ea typeface="Calibri"/>
                          <a:cs typeface="Times New Roman"/>
                        </a:rPr>
                        <a:t>Ιστορία </a:t>
                      </a:r>
                      <a:r>
                        <a:rPr lang="el-GR" sz="1800" dirty="0">
                          <a:latin typeface="Calibri"/>
                          <a:ea typeface="Calibri"/>
                          <a:cs typeface="Times New Roman"/>
                        </a:rPr>
                        <a:t>(</a:t>
                      </a:r>
                      <a:r>
                        <a:rPr lang="el-GR" sz="1800" dirty="0" err="1">
                          <a:latin typeface="Calibri"/>
                          <a:ea typeface="Calibri"/>
                          <a:cs typeface="Times New Roman"/>
                        </a:rPr>
                        <a:t>Γ΄Δημοτικού</a:t>
                      </a:r>
                      <a:r>
                        <a:rPr lang="el-GR" sz="1800" dirty="0">
                          <a:latin typeface="Calibri"/>
                          <a:ea typeface="Calibri"/>
                          <a:cs typeface="Times New Roman"/>
                        </a:rPr>
                        <a:t>)</a:t>
                      </a:r>
                    </a:p>
                    <a:p>
                      <a:pPr>
                        <a:spcAft>
                          <a:spcPts val="0"/>
                        </a:spcAft>
                        <a:buFont typeface="Arial" pitchFamily="34" charset="0"/>
                        <a:buChar char="•"/>
                      </a:pPr>
                      <a:r>
                        <a:rPr lang="el-GR" sz="1800" dirty="0">
                          <a:latin typeface="Calibri"/>
                          <a:ea typeface="Calibri"/>
                          <a:cs typeface="Times New Roman"/>
                        </a:rPr>
                        <a:t>Αρχαία Ελληνικά (Μετάφραση) Ομηρικά Έπη – Οδύσσεια (</a:t>
                      </a:r>
                      <a:r>
                        <a:rPr lang="el-GR" sz="1800" dirty="0" err="1">
                          <a:latin typeface="Calibri"/>
                          <a:ea typeface="Calibri"/>
                          <a:cs typeface="Times New Roman"/>
                        </a:rPr>
                        <a:t>Α΄Γυμνασίου</a:t>
                      </a:r>
                      <a:r>
                        <a:rPr lang="el-GR" sz="1800" dirty="0">
                          <a:latin typeface="Calibri"/>
                          <a:ea typeface="Calibri"/>
                          <a:cs typeface="Times New Roman"/>
                        </a:rPr>
                        <a:t>)</a:t>
                      </a:r>
                    </a:p>
                    <a:p>
                      <a:pPr>
                        <a:spcAft>
                          <a:spcPts val="0"/>
                        </a:spcAft>
                        <a:buFont typeface="Arial" pitchFamily="34" charset="0"/>
                        <a:buChar char="•"/>
                      </a:pPr>
                      <a:r>
                        <a:rPr lang="el-GR" sz="1800" dirty="0">
                          <a:latin typeface="Calibri"/>
                          <a:ea typeface="Calibri"/>
                          <a:cs typeface="Times New Roman"/>
                        </a:rPr>
                        <a:t>Αρχαία Ελληνικά Ομηρικά Έπη – </a:t>
                      </a:r>
                      <a:r>
                        <a:rPr lang="el-GR" sz="1800" dirty="0" err="1">
                          <a:latin typeface="Calibri"/>
                          <a:ea typeface="Calibri"/>
                          <a:cs typeface="Times New Roman"/>
                        </a:rPr>
                        <a:t>Ιλιάδα</a:t>
                      </a:r>
                      <a:r>
                        <a:rPr lang="el-GR" sz="1800" dirty="0">
                          <a:latin typeface="Calibri"/>
                          <a:ea typeface="Calibri"/>
                          <a:cs typeface="Times New Roman"/>
                        </a:rPr>
                        <a:t> (Μετάφραση) (</a:t>
                      </a:r>
                      <a:r>
                        <a:rPr lang="el-GR" sz="1800" dirty="0" err="1">
                          <a:latin typeface="Calibri"/>
                          <a:ea typeface="Calibri"/>
                          <a:cs typeface="Times New Roman"/>
                        </a:rPr>
                        <a:t>Β΄Γυμνασίου</a:t>
                      </a:r>
                      <a:r>
                        <a:rPr lang="el-GR" sz="1800" dirty="0">
                          <a:latin typeface="Calibri"/>
                          <a:ea typeface="Calibri"/>
                          <a:cs typeface="Times New Roman"/>
                        </a:rPr>
                        <a:t>)</a:t>
                      </a:r>
                    </a:p>
                    <a:p>
                      <a:pPr>
                        <a:spcAft>
                          <a:spcPts val="0"/>
                        </a:spcAft>
                        <a:buFont typeface="Arial" pitchFamily="34" charset="0"/>
                        <a:buChar char="•"/>
                      </a:pPr>
                      <a:r>
                        <a:rPr lang="el-GR" sz="1800" dirty="0">
                          <a:latin typeface="Calibri"/>
                          <a:ea typeface="Calibri"/>
                          <a:cs typeface="Times New Roman"/>
                        </a:rPr>
                        <a:t>Σοφοκλέους Αντιγόνη (</a:t>
                      </a:r>
                      <a:r>
                        <a:rPr lang="el-GR" sz="1800" dirty="0" err="1">
                          <a:latin typeface="Calibri"/>
                          <a:ea typeface="Calibri"/>
                          <a:cs typeface="Times New Roman"/>
                        </a:rPr>
                        <a:t>Β΄Λυκείου</a:t>
                      </a:r>
                      <a:r>
                        <a:rPr lang="el-GR" sz="1800" dirty="0">
                          <a:latin typeface="Calibri"/>
                          <a:ea typeface="Calibri"/>
                          <a:cs typeface="Times New Roman"/>
                        </a:rPr>
                        <a:t>)</a:t>
                      </a:r>
                    </a:p>
                    <a:p>
                      <a:pPr>
                        <a:spcAft>
                          <a:spcPts val="0"/>
                        </a:spcAft>
                        <a:buFont typeface="Arial" pitchFamily="34" charset="0"/>
                        <a:buChar char="•"/>
                      </a:pPr>
                      <a:r>
                        <a:rPr lang="el-GR" sz="1800" dirty="0">
                          <a:latin typeface="Calibri"/>
                          <a:ea typeface="Calibri"/>
                          <a:cs typeface="Times New Roman"/>
                        </a:rPr>
                        <a:t>Ανθολόγο φιλοσοφικών κειμένων, ενότητα 3 (</a:t>
                      </a:r>
                      <a:r>
                        <a:rPr lang="el-GR" sz="1800" dirty="0" err="1">
                          <a:latin typeface="Calibri"/>
                          <a:ea typeface="Calibri"/>
                          <a:cs typeface="Times New Roman"/>
                        </a:rPr>
                        <a:t>Γ΄Γυμνασίου</a:t>
                      </a:r>
                      <a:r>
                        <a:rPr lang="el-GR" sz="1800" dirty="0">
                          <a:latin typeface="Calibri"/>
                          <a:ea typeface="Calibri"/>
                          <a:cs typeface="Times New Roman"/>
                        </a:rPr>
                        <a:t>)</a:t>
                      </a:r>
                    </a:p>
                    <a:p>
                      <a:pPr>
                        <a:spcAft>
                          <a:spcPts val="0"/>
                        </a:spcAft>
                        <a:buFont typeface="Arial" pitchFamily="34" charset="0"/>
                        <a:buChar char="•"/>
                      </a:pPr>
                      <a:r>
                        <a:rPr lang="el-GR" sz="1800" dirty="0">
                          <a:latin typeface="Calibri"/>
                          <a:ea typeface="Calibri"/>
                          <a:cs typeface="Times New Roman"/>
                        </a:rPr>
                        <a:t>Αισχύλου </a:t>
                      </a:r>
                      <a:r>
                        <a:rPr lang="el-GR" sz="1800" dirty="0" err="1">
                          <a:latin typeface="Calibri"/>
                          <a:ea typeface="Calibri"/>
                          <a:cs typeface="Times New Roman"/>
                        </a:rPr>
                        <a:t>Ορέστεια</a:t>
                      </a:r>
                      <a:endParaRPr lang="el-GR" sz="1800" dirty="0">
                        <a:latin typeface="Calibri"/>
                        <a:ea typeface="Calibri"/>
                        <a:cs typeface="Times New Roman"/>
                      </a:endParaRPr>
                    </a:p>
                    <a:p>
                      <a:pPr>
                        <a:spcAft>
                          <a:spcPts val="0"/>
                        </a:spcAft>
                        <a:buFont typeface="Arial" pitchFamily="34" charset="0"/>
                        <a:buChar char="•"/>
                      </a:pPr>
                      <a:r>
                        <a:rPr lang="el-GR" sz="1800" dirty="0">
                          <a:latin typeface="Calibri"/>
                          <a:ea typeface="Calibri"/>
                          <a:cs typeface="Times New Roman"/>
                        </a:rPr>
                        <a:t>Αριστοτέλους Ηθικά </a:t>
                      </a:r>
                      <a:r>
                        <a:rPr lang="el-GR" sz="1800" dirty="0" err="1">
                          <a:latin typeface="Calibri"/>
                          <a:ea typeface="Calibri"/>
                          <a:cs typeface="Times New Roman"/>
                        </a:rPr>
                        <a:t>Νικομάχεια</a:t>
                      </a:r>
                      <a:r>
                        <a:rPr lang="el-GR" sz="1800" dirty="0">
                          <a:latin typeface="Calibri"/>
                          <a:ea typeface="Calibri"/>
                          <a:cs typeface="Times New Roman"/>
                        </a:rPr>
                        <a:t>, βιβλίο </a:t>
                      </a:r>
                      <a:r>
                        <a:rPr lang="en-US" sz="1800" dirty="0">
                          <a:latin typeface="Calibri"/>
                          <a:ea typeface="Calibri"/>
                          <a:cs typeface="Times New Roman"/>
                        </a:rPr>
                        <a:t>viii</a:t>
                      </a:r>
                      <a:endParaRPr lang="el-GR" sz="1800" dirty="0">
                        <a:latin typeface="Calibri"/>
                        <a:ea typeface="Calibri"/>
                        <a:cs typeface="Times New Roman"/>
                      </a:endParaRPr>
                    </a:p>
                    <a:p>
                      <a:pPr>
                        <a:spcAft>
                          <a:spcPts val="0"/>
                        </a:spcAft>
                        <a:buFont typeface="Arial" pitchFamily="34" charset="0"/>
                        <a:buChar char="•"/>
                      </a:pPr>
                      <a:r>
                        <a:rPr lang="el-GR" sz="1800" dirty="0">
                          <a:latin typeface="Calibri"/>
                          <a:ea typeface="Calibri"/>
                          <a:cs typeface="Times New Roman"/>
                        </a:rPr>
                        <a:t>Αριστοτέλους Πολιτικά, βιβλίο 2</a:t>
                      </a:r>
                    </a:p>
                    <a:p>
                      <a:pPr>
                        <a:spcAft>
                          <a:spcPts val="0"/>
                        </a:spcAft>
                        <a:buFont typeface="Arial" pitchFamily="34" charset="0"/>
                        <a:buChar char="•"/>
                      </a:pPr>
                      <a:r>
                        <a:rPr lang="el-GR" sz="1800" dirty="0" err="1" smtClean="0">
                          <a:latin typeface="Calibri"/>
                          <a:ea typeface="Calibri"/>
                          <a:cs typeface="Times New Roman"/>
                        </a:rPr>
                        <a:t>Ευριπίδου</a:t>
                      </a:r>
                      <a:r>
                        <a:rPr lang="el-GR" sz="1800" dirty="0" smtClean="0">
                          <a:latin typeface="Calibri"/>
                          <a:ea typeface="Calibri"/>
                          <a:cs typeface="Times New Roman"/>
                        </a:rPr>
                        <a:t> </a:t>
                      </a:r>
                      <a:r>
                        <a:rPr lang="el-GR" sz="1800" dirty="0">
                          <a:latin typeface="Calibri"/>
                          <a:ea typeface="Calibri"/>
                          <a:cs typeface="Times New Roman"/>
                        </a:rPr>
                        <a:t>Βάκχες</a:t>
                      </a:r>
                    </a:p>
                    <a:p>
                      <a:pPr>
                        <a:spcAft>
                          <a:spcPts val="0"/>
                        </a:spcAft>
                        <a:buFont typeface="Arial" pitchFamily="34" charset="0"/>
                        <a:buChar char="•"/>
                      </a:pPr>
                      <a:r>
                        <a:rPr lang="el-GR" sz="1800" dirty="0" err="1" smtClean="0">
                          <a:latin typeface="Calibri"/>
                          <a:ea typeface="Calibri"/>
                          <a:cs typeface="Times New Roman"/>
                        </a:rPr>
                        <a:t>Ευριπίδου</a:t>
                      </a:r>
                      <a:r>
                        <a:rPr lang="el-GR" sz="1800" dirty="0" smtClean="0">
                          <a:latin typeface="Calibri"/>
                          <a:ea typeface="Calibri"/>
                          <a:cs typeface="Times New Roman"/>
                        </a:rPr>
                        <a:t> </a:t>
                      </a:r>
                      <a:r>
                        <a:rPr lang="el-GR" sz="1800" dirty="0">
                          <a:latin typeface="Calibri"/>
                          <a:ea typeface="Calibri"/>
                          <a:cs typeface="Times New Roman"/>
                        </a:rPr>
                        <a:t>Ηρακλής Μαινόμενος</a:t>
                      </a:r>
                    </a:p>
                    <a:p>
                      <a:pPr>
                        <a:spcAft>
                          <a:spcPts val="0"/>
                        </a:spcAft>
                        <a:buFont typeface="Arial" pitchFamily="34" charset="0"/>
                        <a:buChar char="•"/>
                      </a:pPr>
                      <a:r>
                        <a:rPr lang="el-GR" sz="1800" dirty="0" err="1" smtClean="0">
                          <a:latin typeface="Calibri"/>
                          <a:ea typeface="Calibri"/>
                          <a:cs typeface="Times New Roman"/>
                        </a:rPr>
                        <a:t>Ευριπίδου</a:t>
                      </a:r>
                      <a:r>
                        <a:rPr lang="el-GR" sz="1800" dirty="0" smtClean="0">
                          <a:latin typeface="Calibri"/>
                          <a:ea typeface="Calibri"/>
                          <a:cs typeface="Times New Roman"/>
                        </a:rPr>
                        <a:t> </a:t>
                      </a:r>
                      <a:r>
                        <a:rPr lang="el-GR" sz="1800" dirty="0">
                          <a:latin typeface="Calibri"/>
                          <a:ea typeface="Calibri"/>
                          <a:cs typeface="Times New Roman"/>
                        </a:rPr>
                        <a:t>Ιππόλυτος</a:t>
                      </a:r>
                    </a:p>
                    <a:p>
                      <a:pPr>
                        <a:spcAft>
                          <a:spcPts val="0"/>
                        </a:spcAft>
                        <a:buFont typeface="Arial" pitchFamily="34" charset="0"/>
                        <a:buChar char="•"/>
                      </a:pPr>
                      <a:r>
                        <a:rPr lang="el-GR" sz="1800" dirty="0" err="1">
                          <a:latin typeface="Calibri"/>
                          <a:ea typeface="Calibri"/>
                          <a:cs typeface="Times New Roman"/>
                        </a:rPr>
                        <a:t>Ευριπίδου</a:t>
                      </a:r>
                      <a:r>
                        <a:rPr lang="el-GR" sz="1800" dirty="0">
                          <a:latin typeface="Calibri"/>
                          <a:ea typeface="Calibri"/>
                          <a:cs typeface="Times New Roman"/>
                        </a:rPr>
                        <a:t> Ιφιγένεια εν </a:t>
                      </a:r>
                      <a:r>
                        <a:rPr lang="el-GR" sz="1800" dirty="0" err="1">
                          <a:latin typeface="Calibri"/>
                          <a:ea typeface="Calibri"/>
                          <a:cs typeface="Times New Roman"/>
                        </a:rPr>
                        <a:t>Αυλίδι</a:t>
                      </a:r>
                      <a:endParaRPr lang="el-GR" sz="1800" dirty="0">
                        <a:latin typeface="Calibri"/>
                        <a:ea typeface="Calibri"/>
                        <a:cs typeface="Times New Roman"/>
                      </a:endParaRPr>
                    </a:p>
                    <a:p>
                      <a:pPr>
                        <a:spcAft>
                          <a:spcPts val="0"/>
                        </a:spcAft>
                        <a:buFont typeface="Arial" pitchFamily="34" charset="0"/>
                        <a:buChar char="•"/>
                      </a:pPr>
                      <a:r>
                        <a:rPr lang="el-GR" sz="1800" dirty="0">
                          <a:latin typeface="Calibri"/>
                          <a:ea typeface="Calibri"/>
                          <a:cs typeface="Times New Roman"/>
                        </a:rPr>
                        <a:t>Πλάτωνος, Πολιτεία, βιβλία 3, 4</a:t>
                      </a:r>
                    </a:p>
                    <a:p>
                      <a:pPr>
                        <a:spcAft>
                          <a:spcPts val="0"/>
                        </a:spcAft>
                        <a:buFont typeface="Arial" pitchFamily="34" charset="0"/>
                        <a:buChar char="•"/>
                      </a:pPr>
                      <a:r>
                        <a:rPr lang="el-GR" sz="1800" dirty="0">
                          <a:latin typeface="Calibri"/>
                          <a:ea typeface="Calibri"/>
                          <a:cs typeface="Times New Roman"/>
                        </a:rPr>
                        <a:t>Σοφοκλέους Οιδίπους τύραννος</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054827">
                <a:tc>
                  <a:txBody>
                    <a:bodyPr/>
                    <a:lstStyle/>
                    <a:p>
                      <a:pPr>
                        <a:spcAft>
                          <a:spcPts val="0"/>
                        </a:spcAft>
                        <a:buFont typeface="Arial" pitchFamily="34" charset="0"/>
                        <a:buChar char="•"/>
                      </a:pPr>
                      <a:r>
                        <a:rPr lang="el-GR" sz="1800" dirty="0" err="1">
                          <a:latin typeface="Calibri"/>
                          <a:ea typeface="Calibri"/>
                          <a:cs typeface="Times New Roman"/>
                        </a:rPr>
                        <a:t>Ζωγραφίδης</a:t>
                      </a:r>
                      <a:r>
                        <a:rPr lang="el-GR" sz="1800" dirty="0">
                          <a:latin typeface="Calibri"/>
                          <a:ea typeface="Calibri"/>
                          <a:cs typeface="Times New Roman"/>
                        </a:rPr>
                        <a:t>, Γ. (2019). </a:t>
                      </a:r>
                      <a:r>
                        <a:rPr lang="el-GR" sz="1800" i="1" dirty="0">
                          <a:latin typeface="Calibri"/>
                          <a:ea typeface="Calibri"/>
                          <a:cs typeface="Times New Roman"/>
                        </a:rPr>
                        <a:t>Επίκουρος. Ηθική. Η θεραπεία της ψυχής</a:t>
                      </a:r>
                      <a:r>
                        <a:rPr lang="el-GR" sz="1800" dirty="0">
                          <a:latin typeface="Calibri"/>
                          <a:ea typeface="Calibri"/>
                          <a:cs typeface="Times New Roman"/>
                        </a:rPr>
                        <a:t>. Θεσσαλονίκη. Εκδόσεις: </a:t>
                      </a:r>
                      <a:r>
                        <a:rPr lang="el-GR" sz="1800" dirty="0" err="1">
                          <a:latin typeface="Calibri"/>
                          <a:ea typeface="Calibri"/>
                          <a:cs typeface="Times New Roman"/>
                        </a:rPr>
                        <a:t>Ζήτρος</a:t>
                      </a:r>
                      <a:endParaRPr lang="el-GR" sz="1800" dirty="0">
                        <a:latin typeface="Calibri"/>
                        <a:ea typeface="Calibri"/>
                        <a:cs typeface="Times New Roman"/>
                      </a:endParaRPr>
                    </a:p>
                    <a:p>
                      <a:pPr>
                        <a:spcAft>
                          <a:spcPts val="0"/>
                        </a:spcAft>
                        <a:buFont typeface="Arial" pitchFamily="34" charset="0"/>
                        <a:buChar char="•"/>
                      </a:pPr>
                      <a:r>
                        <a:rPr lang="en-US" sz="1800" dirty="0" err="1">
                          <a:latin typeface="Calibri"/>
                          <a:ea typeface="Calibri"/>
                          <a:cs typeface="Times New Roman"/>
                        </a:rPr>
                        <a:t>Kitto</a:t>
                      </a:r>
                      <a:r>
                        <a:rPr lang="el-GR" sz="1800" dirty="0">
                          <a:latin typeface="Calibri"/>
                          <a:ea typeface="Calibri"/>
                          <a:cs typeface="Times New Roman"/>
                        </a:rPr>
                        <a:t>, </a:t>
                      </a:r>
                      <a:r>
                        <a:rPr lang="en-US" sz="1800" dirty="0">
                          <a:latin typeface="Calibri"/>
                          <a:ea typeface="Calibri"/>
                          <a:cs typeface="Times New Roman"/>
                        </a:rPr>
                        <a:t>H</a:t>
                      </a:r>
                      <a:r>
                        <a:rPr lang="el-GR" sz="1800" dirty="0">
                          <a:latin typeface="Calibri"/>
                          <a:ea typeface="Calibri"/>
                          <a:cs typeface="Times New Roman"/>
                        </a:rPr>
                        <a:t>.</a:t>
                      </a:r>
                      <a:r>
                        <a:rPr lang="en-US" sz="1800" dirty="0">
                          <a:latin typeface="Calibri"/>
                          <a:ea typeface="Calibri"/>
                          <a:cs typeface="Times New Roman"/>
                        </a:rPr>
                        <a:t>D</a:t>
                      </a:r>
                      <a:r>
                        <a:rPr lang="el-GR" sz="1800" dirty="0">
                          <a:latin typeface="Calibri"/>
                          <a:ea typeface="Calibri"/>
                          <a:cs typeface="Times New Roman"/>
                        </a:rPr>
                        <a:t>.</a:t>
                      </a:r>
                      <a:r>
                        <a:rPr lang="en-US" sz="1800" dirty="0">
                          <a:latin typeface="Calibri"/>
                          <a:ea typeface="Calibri"/>
                          <a:cs typeface="Times New Roman"/>
                        </a:rPr>
                        <a:t>F</a:t>
                      </a:r>
                      <a:r>
                        <a:rPr lang="el-GR" sz="1800" dirty="0">
                          <a:latin typeface="Calibri"/>
                          <a:ea typeface="Calibri"/>
                          <a:cs typeface="Times New Roman"/>
                        </a:rPr>
                        <a:t>. (2024). </a:t>
                      </a:r>
                      <a:r>
                        <a:rPr lang="el-GR" sz="1800" i="1" dirty="0">
                          <a:latin typeface="Calibri"/>
                          <a:ea typeface="Calibri"/>
                          <a:cs typeface="Times New Roman"/>
                        </a:rPr>
                        <a:t>Η αρχαία ελληνική τραγωδία</a:t>
                      </a:r>
                      <a:r>
                        <a:rPr lang="el-GR" sz="1800" dirty="0">
                          <a:latin typeface="Calibri"/>
                          <a:ea typeface="Calibri"/>
                          <a:cs typeface="Times New Roman"/>
                        </a:rPr>
                        <a:t> (</a:t>
                      </a:r>
                      <a:r>
                        <a:rPr lang="el-GR" sz="1800" dirty="0" err="1">
                          <a:latin typeface="Calibri"/>
                          <a:ea typeface="Calibri"/>
                          <a:cs typeface="Times New Roman"/>
                        </a:rPr>
                        <a:t>Μτφρ.Ζενάκος</a:t>
                      </a:r>
                      <a:r>
                        <a:rPr lang="el-GR" sz="1800" dirty="0">
                          <a:latin typeface="Calibri"/>
                          <a:ea typeface="Calibri"/>
                          <a:cs typeface="Times New Roman"/>
                        </a:rPr>
                        <a:t> Λεωνίδας). Εκδόσεις: Πατάκης</a:t>
                      </a:r>
                    </a:p>
                    <a:p>
                      <a:pPr>
                        <a:spcAft>
                          <a:spcPts val="0"/>
                        </a:spcAft>
                        <a:buFont typeface="Arial" pitchFamily="34" charset="0"/>
                        <a:buChar char="•"/>
                      </a:pPr>
                      <a:r>
                        <a:rPr lang="el-GR" sz="1800" b="0" dirty="0">
                          <a:latin typeface="Calibri"/>
                          <a:ea typeface="Calibri"/>
                          <a:cs typeface="Times New Roman"/>
                        </a:rPr>
                        <a:t>Μάλαμα, Μ</a:t>
                      </a:r>
                      <a:r>
                        <a:rPr lang="el-GR" sz="1800" b="1" dirty="0">
                          <a:latin typeface="Calibri"/>
                          <a:ea typeface="Calibri"/>
                          <a:cs typeface="Times New Roman"/>
                        </a:rPr>
                        <a:t>.</a:t>
                      </a:r>
                      <a:r>
                        <a:rPr lang="el-GR" sz="1800" dirty="0">
                          <a:latin typeface="Calibri"/>
                          <a:ea typeface="Calibri"/>
                          <a:cs typeface="Times New Roman"/>
                        </a:rPr>
                        <a:t> (2020). </a:t>
                      </a:r>
                      <a:r>
                        <a:rPr lang="el-GR" sz="1800" i="1" dirty="0">
                          <a:latin typeface="Calibri"/>
                          <a:ea typeface="Calibri"/>
                          <a:cs typeface="Times New Roman"/>
                        </a:rPr>
                        <a:t>Η βία στον αρχαίο και στο σύγχρονο κόσμο: Ηθικές διαστάσεις</a:t>
                      </a:r>
                      <a:r>
                        <a:rPr lang="el-GR" sz="1800" dirty="0">
                          <a:latin typeface="Calibri"/>
                          <a:ea typeface="Calibri"/>
                          <a:cs typeface="Times New Roman"/>
                        </a:rPr>
                        <a:t>. Πανεπιστήμιο Πελοποννήσου. </a:t>
                      </a:r>
                    </a:p>
                    <a:p>
                      <a:pPr>
                        <a:spcAft>
                          <a:spcPts val="0"/>
                        </a:spcAft>
                        <a:buFont typeface="Arial" pitchFamily="34" charset="0"/>
                        <a:buChar char="•"/>
                      </a:pPr>
                      <a:r>
                        <a:rPr lang="el-GR" sz="1800" b="0" dirty="0">
                          <a:latin typeface="Calibri"/>
                          <a:ea typeface="Calibri"/>
                          <a:cs typeface="Times New Roman"/>
                        </a:rPr>
                        <a:t>Μαρωνίτης, Δ. Ν.</a:t>
                      </a:r>
                      <a:r>
                        <a:rPr lang="el-GR" sz="1800" dirty="0">
                          <a:latin typeface="Calibri"/>
                          <a:ea typeface="Calibri"/>
                          <a:cs typeface="Times New Roman"/>
                        </a:rPr>
                        <a:t> (2007). Βία, η θεά της μυθολογίας και ο δαίμονας της κοινωνίας. </a:t>
                      </a:r>
                      <a:r>
                        <a:rPr lang="el-GR" sz="1800" i="1" dirty="0">
                          <a:latin typeface="Calibri"/>
                          <a:ea typeface="Calibri"/>
                          <a:cs typeface="Times New Roman"/>
                        </a:rPr>
                        <a:t>Το Βήμα</a:t>
                      </a:r>
                      <a:r>
                        <a:rPr lang="el-GR" sz="1800" dirty="0">
                          <a:latin typeface="Calibri"/>
                          <a:ea typeface="Calibri"/>
                          <a:cs typeface="Times New Roman"/>
                        </a:rPr>
                        <a:t>. </a:t>
                      </a:r>
                      <a:r>
                        <a:rPr lang="el-GR" sz="1800" dirty="0">
                          <a:latin typeface="Calibri"/>
                          <a:ea typeface="Calibri"/>
                          <a:cs typeface="Times New Roman"/>
                          <a:hlinkClick r:id="rId2"/>
                        </a:rPr>
                        <a:t>https://</a:t>
                      </a:r>
                      <a:r>
                        <a:rPr lang="el-GR" sz="1800" dirty="0" smtClean="0">
                          <a:latin typeface="Calibri"/>
                          <a:ea typeface="Calibri"/>
                          <a:cs typeface="Times New Roman"/>
                          <a:hlinkClick r:id="rId2"/>
                        </a:rPr>
                        <a:t>www.tovima.gr/print/nees-epoxes/via-i-thea-tis-mythologias-kai-o-daimonas-tis-koinonias</a:t>
                      </a:r>
                      <a:endParaRPr lang="el-GR" sz="1800" dirty="0" smtClean="0">
                        <a:latin typeface="Calibri"/>
                        <a:ea typeface="Calibri"/>
                        <a:cs typeface="Times New Roman"/>
                      </a:endParaRPr>
                    </a:p>
                    <a:p>
                      <a:pPr>
                        <a:spcAft>
                          <a:spcPts val="0"/>
                        </a:spcAft>
                        <a:buFont typeface="Arial" pitchFamily="34" charset="0"/>
                        <a:buChar char="•"/>
                      </a:pPr>
                      <a:r>
                        <a:rPr lang="el-GR" sz="1800" b="0" dirty="0" err="1" smtClean="0">
                          <a:latin typeface="Calibri"/>
                          <a:ea typeface="Calibri"/>
                          <a:cs typeface="Times New Roman"/>
                        </a:rPr>
                        <a:t>Romilly</a:t>
                      </a:r>
                      <a:r>
                        <a:rPr lang="el-GR" sz="1800" b="0" dirty="0">
                          <a:latin typeface="Calibri"/>
                          <a:ea typeface="Calibri"/>
                          <a:cs typeface="Times New Roman"/>
                        </a:rPr>
                        <a:t>, J. </a:t>
                      </a:r>
                      <a:r>
                        <a:rPr lang="el-GR" sz="1800" b="0" dirty="0" err="1">
                          <a:latin typeface="Calibri"/>
                          <a:ea typeface="Calibri"/>
                          <a:cs typeface="Times New Roman"/>
                        </a:rPr>
                        <a:t>de</a:t>
                      </a:r>
                      <a:r>
                        <a:rPr lang="el-GR" sz="1800" b="0" dirty="0">
                          <a:latin typeface="Calibri"/>
                          <a:ea typeface="Calibri"/>
                          <a:cs typeface="Times New Roman"/>
                        </a:rPr>
                        <a:t>.</a:t>
                      </a:r>
                      <a:r>
                        <a:rPr lang="el-GR" sz="1800" dirty="0">
                          <a:latin typeface="Calibri"/>
                          <a:ea typeface="Calibri"/>
                          <a:cs typeface="Times New Roman"/>
                        </a:rPr>
                        <a:t> (2000). </a:t>
                      </a:r>
                      <a:r>
                        <a:rPr lang="el-GR" sz="1800" i="1" dirty="0">
                          <a:latin typeface="Calibri"/>
                          <a:ea typeface="Calibri"/>
                          <a:cs typeface="Times New Roman"/>
                        </a:rPr>
                        <a:t>Η αρχαία Ελλάδα εναντίον της βίας</a:t>
                      </a:r>
                      <a:r>
                        <a:rPr lang="el-GR" sz="1800" dirty="0">
                          <a:latin typeface="Calibri"/>
                          <a:ea typeface="Calibri"/>
                          <a:cs typeface="Times New Roman"/>
                        </a:rPr>
                        <a:t> (Μ. </a:t>
                      </a:r>
                      <a:r>
                        <a:rPr lang="el-GR" sz="1800" dirty="0" err="1">
                          <a:latin typeface="Calibri"/>
                          <a:ea typeface="Calibri"/>
                          <a:cs typeface="Times New Roman"/>
                        </a:rPr>
                        <a:t>Ιατρίδη</a:t>
                      </a:r>
                      <a:r>
                        <a:rPr lang="el-GR" sz="1800" dirty="0">
                          <a:latin typeface="Calibri"/>
                          <a:ea typeface="Calibri"/>
                          <a:cs typeface="Times New Roman"/>
                        </a:rPr>
                        <a:t>, Μετ.). ΜΙΕΤ.</a:t>
                      </a:r>
                    </a:p>
                    <a:p>
                      <a:pPr>
                        <a:spcAft>
                          <a:spcPts val="0"/>
                        </a:spcAft>
                        <a:buFont typeface="Arial" pitchFamily="34" charset="0"/>
                        <a:buChar char="•"/>
                      </a:pPr>
                      <a:r>
                        <a:rPr lang="en-US" sz="1800" dirty="0">
                          <a:latin typeface="Calibri"/>
                          <a:ea typeface="Calibri"/>
                          <a:cs typeface="Times New Roman"/>
                          <a:hlinkClick r:id="rId3"/>
                        </a:rPr>
                        <a:t>https://amitos.library.uop.gr/xmlui/bitstream/handle/123456789/4260/</a:t>
                      </a:r>
                      <a:r>
                        <a:rPr lang="el-GR" sz="1800" dirty="0">
                          <a:latin typeface="Calibri"/>
                          <a:ea typeface="Calibri"/>
                          <a:cs typeface="Times New Roman"/>
                          <a:hlinkClick r:id="rId3"/>
                        </a:rPr>
                        <a:t>Μάλαμα</a:t>
                      </a:r>
                      <a:r>
                        <a:rPr lang="en-US" sz="1800" dirty="0">
                          <a:latin typeface="Calibri"/>
                          <a:ea typeface="Calibri"/>
                          <a:cs typeface="Times New Roman"/>
                          <a:hlinkClick r:id="rId3"/>
                        </a:rPr>
                        <a:t>%20</a:t>
                      </a:r>
                      <a:r>
                        <a:rPr lang="el-GR" sz="1800" dirty="0">
                          <a:latin typeface="Calibri"/>
                          <a:ea typeface="Calibri"/>
                          <a:cs typeface="Times New Roman"/>
                          <a:hlinkClick r:id="rId3"/>
                        </a:rPr>
                        <a:t>Μαρία</a:t>
                      </a:r>
                      <a:r>
                        <a:rPr lang="en-US" sz="1800" dirty="0" smtClean="0">
                          <a:latin typeface="Calibri"/>
                          <a:ea typeface="Calibri"/>
                          <a:cs typeface="Times New Roman"/>
                          <a:hlinkClick r:id="rId3"/>
                        </a:rPr>
                        <a:t>.</a:t>
                      </a:r>
                      <a:r>
                        <a:rPr lang="en-US" sz="1800" dirty="0" err="1" smtClean="0">
                          <a:latin typeface="Calibri"/>
                          <a:ea typeface="Calibri"/>
                          <a:cs typeface="Times New Roman"/>
                          <a:hlinkClick r:id="rId3"/>
                        </a:rPr>
                        <a:t>pdf</a:t>
                      </a:r>
                      <a:endParaRPr lang="el-GR" sz="1800" dirty="0" smtClean="0">
                        <a:latin typeface="Calibri"/>
                        <a:ea typeface="Calibri"/>
                        <a:cs typeface="Times New Roman"/>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sz="18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Τσώλης</a:t>
                      </a:r>
                      <a:r>
                        <a:rPr kumimoji="0" lang="el-GR" sz="1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Θ.(2012). </a:t>
                      </a:r>
                      <a:r>
                        <a:rPr kumimoji="0" lang="el-GR" sz="18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Ο στωικός σοφός</a:t>
                      </a:r>
                      <a:r>
                        <a:rPr kumimoji="0" lang="el-GR" sz="1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Εκδόσεις: Μεταίχμιο</a:t>
                      </a: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l-GR" sz="1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hlinkClick r:id="rId4"/>
                        </a:rPr>
                        <a:t>https://www.greek-language.gr</a:t>
                      </a: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l-GR" sz="1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hlinkClick r:id="rId5"/>
                        </a:rPr>
                        <a:t>https://el.wikipedia.org/wiki/%CE%92%CE%AF%CE%B1_(%CE%BC%CF%85%CE%B8%CE%BF%CE%BB%CE%BF%CE%B3%CE%AF%CE%B1)</a:t>
                      </a: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a:p>
                      <a:pPr>
                        <a:spcAft>
                          <a:spcPts val="0"/>
                        </a:spcAft>
                        <a:buFont typeface="Arial" pitchFamily="34" charset="0"/>
                        <a:buChar char="•"/>
                      </a:pPr>
                      <a:endParaRPr lang="el-GR" sz="1800" dirty="0">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srcRect/>
          <a:stretch>
            <a:fillRect/>
          </a:stretch>
        </p:blipFill>
        <p:spPr bwMode="auto">
          <a:xfrm>
            <a:off x="5453744" y="587829"/>
            <a:ext cx="6678584" cy="4557962"/>
          </a:xfrm>
          <a:prstGeom prst="rect">
            <a:avLst/>
          </a:prstGeom>
          <a:ln>
            <a:noFill/>
          </a:ln>
          <a:effectLst>
            <a:outerShdw blurRad="292100" dist="139700" dir="2700000" algn="tl" rotWithShape="0">
              <a:srgbClr val="333333">
                <a:alpha val="65000"/>
              </a:srgbClr>
            </a:outerShdw>
          </a:effectLst>
        </p:spPr>
      </p:pic>
      <p:pic>
        <p:nvPicPr>
          <p:cNvPr id="35843" name="Picture 3"/>
          <p:cNvPicPr>
            <a:picLocks noChangeAspect="1" noChangeArrowheads="1"/>
          </p:cNvPicPr>
          <p:nvPr/>
        </p:nvPicPr>
        <p:blipFill>
          <a:blip r:embed="rId3"/>
          <a:srcRect/>
          <a:stretch>
            <a:fillRect/>
          </a:stretch>
        </p:blipFill>
        <p:spPr bwMode="auto">
          <a:xfrm>
            <a:off x="1360814" y="3795970"/>
            <a:ext cx="4824994" cy="4099851"/>
          </a:xfrm>
          <a:prstGeom prst="rect">
            <a:avLst/>
          </a:prstGeom>
          <a:ln>
            <a:noFill/>
          </a:ln>
          <a:effectLst>
            <a:outerShdw blurRad="292100" dist="139700" dir="2700000" algn="tl" rotWithShape="0">
              <a:srgbClr val="333333">
                <a:alpha val="65000"/>
              </a:srgbClr>
            </a:outerShdw>
          </a:effectLst>
        </p:spPr>
      </p:pic>
      <p:sp>
        <p:nvSpPr>
          <p:cNvPr id="4" name="3 - Ορθογώνιο"/>
          <p:cNvSpPr/>
          <p:nvPr/>
        </p:nvSpPr>
        <p:spPr>
          <a:xfrm>
            <a:off x="1360813" y="1959429"/>
            <a:ext cx="3491405" cy="523220"/>
          </a:xfrm>
          <a:prstGeom prst="rect">
            <a:avLst/>
          </a:prstGeom>
        </p:spPr>
        <p:txBody>
          <a:bodyPr wrap="none">
            <a:spAutoFit/>
          </a:bodyPr>
          <a:lstStyle/>
          <a:p>
            <a:r>
              <a:rPr lang="el-GR" sz="2800" b="1" dirty="0" smtClean="0">
                <a:solidFill>
                  <a:schemeClr val="accent5">
                    <a:lumMod val="75000"/>
                  </a:schemeClr>
                </a:solidFill>
              </a:rPr>
              <a:t>3</a:t>
            </a:r>
            <a:r>
              <a:rPr lang="el-GR" sz="2800" b="1" baseline="30000" dirty="0" smtClean="0">
                <a:solidFill>
                  <a:schemeClr val="accent5">
                    <a:lumMod val="75000"/>
                  </a:schemeClr>
                </a:solidFill>
              </a:rPr>
              <a:t>ο</a:t>
            </a:r>
            <a:r>
              <a:rPr lang="el-GR" sz="2800" b="1" dirty="0" smtClean="0">
                <a:solidFill>
                  <a:schemeClr val="accent5">
                    <a:lumMod val="75000"/>
                  </a:schemeClr>
                </a:solidFill>
              </a:rPr>
              <a:t> Γυμνάσιο Πρέβεζας</a:t>
            </a:r>
            <a:endParaRPr lang="el-GR" sz="2800" b="1" dirty="0">
              <a:solidFill>
                <a:schemeClr val="accent5">
                  <a:lumMod val="75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608996"/>
            <a:ext cx="8557141" cy="708779"/>
          </a:xfrm>
          <a:prstGeom prst="rect">
            <a:avLst/>
          </a:prstGeom>
          <a:noFill/>
          <a:ln/>
        </p:spPr>
        <p:txBody>
          <a:bodyPr wrap="none" lIns="0" tIns="0" rIns="0" bIns="0" rtlCol="0" anchor="t"/>
          <a:lstStyle/>
          <a:p>
            <a:pPr marL="0" indent="0">
              <a:lnSpc>
                <a:spcPts val="5550"/>
              </a:lnSpc>
              <a:buNone/>
            </a:pPr>
            <a:r>
              <a:rPr lang="en-US" sz="4450" b="1" dirty="0">
                <a:solidFill>
                  <a:schemeClr val="accent2">
                    <a:lumMod val="50000"/>
                  </a:schemeClr>
                </a:solidFill>
                <a:latin typeface="Outfit Extra Bold" pitchFamily="34" charset="0"/>
                <a:ea typeface="Outfit Extra Bold" pitchFamily="34" charset="-122"/>
                <a:cs typeface="Outfit Extra Bold" pitchFamily="34" charset="-120"/>
              </a:rPr>
              <a:t>Αναφορές στα Αρχαία Κείμενα</a:t>
            </a:r>
            <a:endParaRPr lang="en-US" sz="4450" dirty="0">
              <a:solidFill>
                <a:schemeClr val="accent2">
                  <a:lumMod val="50000"/>
                </a:schemeClr>
              </a:solidFill>
            </a:endParaRPr>
          </a:p>
        </p:txBody>
      </p:sp>
      <p:sp>
        <p:nvSpPr>
          <p:cNvPr id="3" name="Text 1"/>
          <p:cNvSpPr/>
          <p:nvPr/>
        </p:nvSpPr>
        <p:spPr>
          <a:xfrm>
            <a:off x="793790" y="6074229"/>
            <a:ext cx="2835235" cy="354330"/>
          </a:xfrm>
          <a:prstGeom prst="rect">
            <a:avLst/>
          </a:prstGeom>
          <a:noFill/>
          <a:ln/>
        </p:spPr>
        <p:txBody>
          <a:bodyPr wrap="none" lIns="0" tIns="0" rIns="0" bIns="0" rtlCol="0" anchor="t"/>
          <a:lstStyle/>
          <a:p>
            <a:pPr marL="0" indent="0">
              <a:lnSpc>
                <a:spcPts val="2750"/>
              </a:lnSpc>
              <a:buNone/>
            </a:pPr>
            <a:r>
              <a:rPr lang="en-US" sz="2800" b="1" dirty="0">
                <a:solidFill>
                  <a:srgbClr val="231971"/>
                </a:solidFill>
                <a:latin typeface="Outfit Extra Bold" pitchFamily="34" charset="0"/>
                <a:ea typeface="Outfit Extra Bold" pitchFamily="34" charset="-122"/>
                <a:cs typeface="Outfit Extra Bold" pitchFamily="34" charset="-120"/>
              </a:rPr>
              <a:t>Ομηρικά</a:t>
            </a:r>
            <a:r>
              <a:rPr lang="en-US" sz="2200" b="1" dirty="0">
                <a:solidFill>
                  <a:srgbClr val="231971"/>
                </a:solidFill>
                <a:latin typeface="Outfit Extra Bold" pitchFamily="34" charset="0"/>
                <a:ea typeface="Outfit Extra Bold" pitchFamily="34" charset="-122"/>
                <a:cs typeface="Outfit Extra Bold" pitchFamily="34" charset="-120"/>
              </a:rPr>
              <a:t> </a:t>
            </a:r>
            <a:r>
              <a:rPr lang="en-US" sz="2800" b="1" dirty="0">
                <a:solidFill>
                  <a:srgbClr val="231971"/>
                </a:solidFill>
                <a:latin typeface="Outfit Extra Bold" pitchFamily="34" charset="0"/>
                <a:ea typeface="Outfit Extra Bold" pitchFamily="34" charset="-122"/>
                <a:cs typeface="Outfit Extra Bold" pitchFamily="34" charset="-120"/>
              </a:rPr>
              <a:t>Έπη</a:t>
            </a:r>
            <a:endParaRPr lang="en-US" sz="2800" dirty="0"/>
          </a:p>
        </p:txBody>
      </p:sp>
      <p:sp>
        <p:nvSpPr>
          <p:cNvPr id="4" name="Text 2"/>
          <p:cNvSpPr/>
          <p:nvPr/>
        </p:nvSpPr>
        <p:spPr>
          <a:xfrm>
            <a:off x="793790" y="6645729"/>
            <a:ext cx="6244709" cy="362903"/>
          </a:xfrm>
          <a:prstGeom prst="rect">
            <a:avLst/>
          </a:prstGeom>
          <a:noFill/>
          <a:ln/>
        </p:spPr>
        <p:txBody>
          <a:bodyPr wrap="none" lIns="0" tIns="0" rIns="0" bIns="0" rtlCol="0" anchor="t"/>
          <a:lstStyle/>
          <a:p>
            <a:pPr marL="0" indent="0">
              <a:lnSpc>
                <a:spcPts val="2850"/>
              </a:lnSpc>
              <a:buNone/>
            </a:pPr>
            <a:r>
              <a:rPr lang="en-US" sz="1750" b="1" dirty="0">
                <a:solidFill>
                  <a:srgbClr val="0070C0"/>
                </a:solidFill>
                <a:latin typeface="Arimo" pitchFamily="34" charset="0"/>
                <a:ea typeface="Arimo" pitchFamily="34" charset="-122"/>
                <a:cs typeface="Arimo" pitchFamily="34" charset="-120"/>
              </a:rPr>
              <a:t>Αχιλλέας:</a:t>
            </a:r>
            <a:r>
              <a:rPr lang="en-US" sz="1750" dirty="0">
                <a:solidFill>
                  <a:srgbClr val="2A2742"/>
                </a:solidFill>
                <a:latin typeface="Arimo" pitchFamily="34" charset="0"/>
                <a:ea typeface="Arimo" pitchFamily="34" charset="-122"/>
                <a:cs typeface="Arimo" pitchFamily="34" charset="-120"/>
              </a:rPr>
              <a:t> ανεξέλεγκτη οργή και βία.</a:t>
            </a:r>
            <a:endParaRPr lang="en-US" sz="1750" dirty="0"/>
          </a:p>
        </p:txBody>
      </p:sp>
      <p:sp>
        <p:nvSpPr>
          <p:cNvPr id="5" name="Text 3"/>
          <p:cNvSpPr/>
          <p:nvPr/>
        </p:nvSpPr>
        <p:spPr>
          <a:xfrm>
            <a:off x="793790" y="7282543"/>
            <a:ext cx="6244709" cy="362903"/>
          </a:xfrm>
          <a:prstGeom prst="rect">
            <a:avLst/>
          </a:prstGeom>
          <a:noFill/>
          <a:ln/>
        </p:spPr>
        <p:txBody>
          <a:bodyPr wrap="none" lIns="0" tIns="0" rIns="0" bIns="0" rtlCol="0" anchor="t"/>
          <a:lstStyle/>
          <a:p>
            <a:pPr marL="0" indent="0">
              <a:lnSpc>
                <a:spcPts val="2850"/>
              </a:lnSpc>
              <a:buNone/>
            </a:pPr>
            <a:r>
              <a:rPr lang="en-US" sz="1750" b="1" dirty="0">
                <a:solidFill>
                  <a:srgbClr val="0070C0"/>
                </a:solidFill>
                <a:latin typeface="Arimo" pitchFamily="34" charset="0"/>
                <a:ea typeface="Arimo" pitchFamily="34" charset="-122"/>
                <a:cs typeface="Arimo" pitchFamily="34" charset="-120"/>
              </a:rPr>
              <a:t>Τηλέμαχος: </a:t>
            </a:r>
            <a:r>
              <a:rPr lang="en-US" sz="1750" dirty="0">
                <a:solidFill>
                  <a:srgbClr val="2A2742"/>
                </a:solidFill>
                <a:latin typeface="Arimo" pitchFamily="34" charset="0"/>
                <a:ea typeface="Arimo" pitchFamily="34" charset="-122"/>
                <a:cs typeface="Arimo" pitchFamily="34" charset="-120"/>
              </a:rPr>
              <a:t>μετάβαση στην ανδρεία.</a:t>
            </a:r>
            <a:endParaRPr lang="en-US" sz="1750" dirty="0"/>
          </a:p>
        </p:txBody>
      </p:sp>
      <p:sp>
        <p:nvSpPr>
          <p:cNvPr id="6" name="Text 4"/>
          <p:cNvSpPr/>
          <p:nvPr/>
        </p:nvSpPr>
        <p:spPr>
          <a:xfrm>
            <a:off x="7370921" y="1992086"/>
            <a:ext cx="2835235" cy="354330"/>
          </a:xfrm>
          <a:prstGeom prst="rect">
            <a:avLst/>
          </a:prstGeom>
          <a:noFill/>
          <a:ln/>
        </p:spPr>
        <p:txBody>
          <a:bodyPr wrap="none" lIns="0" tIns="0" rIns="0" bIns="0" rtlCol="0" anchor="t"/>
          <a:lstStyle/>
          <a:p>
            <a:pPr marL="0" indent="0">
              <a:lnSpc>
                <a:spcPts val="2750"/>
              </a:lnSpc>
              <a:buNone/>
            </a:pPr>
            <a:r>
              <a:rPr lang="en-US" sz="2800" b="1" dirty="0">
                <a:solidFill>
                  <a:srgbClr val="231971"/>
                </a:solidFill>
                <a:latin typeface="Outfit Extra Bold" pitchFamily="34" charset="0"/>
                <a:ea typeface="Outfit Extra Bold" pitchFamily="34" charset="-122"/>
                <a:cs typeface="Outfit Extra Bold" pitchFamily="34" charset="-120"/>
              </a:rPr>
              <a:t>Μυθολογία</a:t>
            </a:r>
            <a:endParaRPr lang="en-US" sz="2800" dirty="0"/>
          </a:p>
        </p:txBody>
      </p:sp>
      <p:sp>
        <p:nvSpPr>
          <p:cNvPr id="7" name="Text 5"/>
          <p:cNvSpPr/>
          <p:nvPr/>
        </p:nvSpPr>
        <p:spPr>
          <a:xfrm>
            <a:off x="7370921" y="2504115"/>
            <a:ext cx="6244709" cy="362903"/>
          </a:xfrm>
          <a:prstGeom prst="rect">
            <a:avLst/>
          </a:prstGeom>
          <a:noFill/>
          <a:ln/>
        </p:spPr>
        <p:txBody>
          <a:bodyPr wrap="none" lIns="0" tIns="0" rIns="0" bIns="0" rtlCol="0" anchor="t"/>
          <a:lstStyle/>
          <a:p>
            <a:pPr marL="0" indent="0">
              <a:lnSpc>
                <a:spcPts val="2850"/>
              </a:lnSpc>
              <a:buNone/>
            </a:pPr>
            <a:r>
              <a:rPr lang="en-US" sz="1750" b="1" dirty="0">
                <a:solidFill>
                  <a:srgbClr val="0070C0"/>
                </a:solidFill>
                <a:latin typeface="Arimo" pitchFamily="34" charset="0"/>
                <a:ea typeface="Arimo" pitchFamily="34" charset="-122"/>
                <a:cs typeface="Arimo" pitchFamily="34" charset="-120"/>
              </a:rPr>
              <a:t>Ηρακλής</a:t>
            </a:r>
            <a:r>
              <a:rPr lang="en-US" sz="1750" dirty="0">
                <a:solidFill>
                  <a:srgbClr val="2A2742"/>
                </a:solidFill>
                <a:latin typeface="Arimo" pitchFamily="34" charset="0"/>
                <a:ea typeface="Arimo" pitchFamily="34" charset="-122"/>
                <a:cs typeface="Arimo" pitchFamily="34" charset="-120"/>
              </a:rPr>
              <a:t>: βία εγγενής στην ηρωική φύση.</a:t>
            </a:r>
            <a:endParaRPr lang="en-US" sz="1750" dirty="0"/>
          </a:p>
        </p:txBody>
      </p:sp>
      <p:sp>
        <p:nvSpPr>
          <p:cNvPr id="8" name="Text 6"/>
          <p:cNvSpPr/>
          <p:nvPr/>
        </p:nvSpPr>
        <p:spPr>
          <a:xfrm>
            <a:off x="7370921" y="3190875"/>
            <a:ext cx="6244709" cy="362903"/>
          </a:xfrm>
          <a:prstGeom prst="rect">
            <a:avLst/>
          </a:prstGeom>
          <a:noFill/>
          <a:ln/>
        </p:spPr>
        <p:txBody>
          <a:bodyPr wrap="none" lIns="0" tIns="0" rIns="0" bIns="0" rtlCol="0" anchor="t"/>
          <a:lstStyle/>
          <a:p>
            <a:pPr marL="0" indent="0">
              <a:lnSpc>
                <a:spcPts val="2850"/>
              </a:lnSpc>
              <a:buNone/>
            </a:pPr>
            <a:r>
              <a:rPr lang="en-US" sz="1750" b="1" dirty="0">
                <a:solidFill>
                  <a:srgbClr val="0070C0"/>
                </a:solidFill>
                <a:latin typeface="Arimo" pitchFamily="34" charset="0"/>
                <a:ea typeface="Arimo" pitchFamily="34" charset="-122"/>
                <a:cs typeface="Arimo" pitchFamily="34" charset="-120"/>
              </a:rPr>
              <a:t>Θησέας</a:t>
            </a:r>
            <a:r>
              <a:rPr lang="en-US" sz="1750" dirty="0">
                <a:solidFill>
                  <a:srgbClr val="2A2742"/>
                </a:solidFill>
                <a:latin typeface="Arimo" pitchFamily="34" charset="0"/>
                <a:ea typeface="Arimo" pitchFamily="34" charset="-122"/>
                <a:cs typeface="Arimo" pitchFamily="34" charset="-120"/>
              </a:rPr>
              <a:t>: αναμέτρηση με τον Μινώταυρο.</a:t>
            </a:r>
            <a:endParaRPr lang="en-US" sz="1750" dirty="0"/>
          </a:p>
        </p:txBody>
      </p:sp>
      <p:sp>
        <p:nvSpPr>
          <p:cNvPr id="20482" name="AutoShape 2" descr="file:///C:/Users/user/Downloads/DALL%C2%B7E%202025-02-24%2018.37.30%20-%20A%20detailed%20digital%20painting%20of%20Telemachus,%20the%20son%20of%20Odysseus,%20depicted%20as%20a%20young%20Greek%20warrior.%20He%20has%20short,%20wavy%20brown%20hair%20and%20a%20determined%20expr.webp"/>
          <p:cNvSpPr>
            <a:spLocks noChangeAspect="1" noChangeArrowheads="1"/>
          </p:cNvSpPr>
          <p:nvPr/>
        </p:nvSpPr>
        <p:spPr bwMode="auto">
          <a:xfrm>
            <a:off x="155575" y="-2933700"/>
            <a:ext cx="6124575" cy="6124575"/>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0484" name="AutoShape 4" descr="C:\Users\user\AppData\Local\Temp\{E64D9A38-CA79-4C33-9784-52297A9A6C71}.tmp"/>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0486" name="AutoShape 6" descr="C:\Users\user\AppData\Local\Temp\{E64D9A38-CA79-4C33-9784-52297A9A6C71}.tmp"/>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0488" name="AutoShape 8" descr="C:\Users\user\AppData\Local\Temp\{E64D9A38-CA79-4C33-9784-52297A9A6C71}.tmp"/>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0490" name="AutoShape 10" descr="C:\Users\user\AppData\Local\Temp\{84E18E49-4FAC-4DC6-A599-E4B6E61037B3}.tmp"/>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20492" name="Picture 12" descr="F:\ΓΥΜΝΑΣΙΟ\Προγράμματα Σχολικών Δραστηριοτήτων\Μαθητικό Συνέδριο\τηλεμαχος.jpg"/>
          <p:cNvPicPr>
            <a:picLocks noChangeAspect="1" noChangeArrowheads="1"/>
          </p:cNvPicPr>
          <p:nvPr/>
        </p:nvPicPr>
        <p:blipFill>
          <a:blip r:embed="rId3"/>
          <a:srcRect/>
          <a:stretch>
            <a:fillRect/>
          </a:stretch>
        </p:blipFill>
        <p:spPr bwMode="auto">
          <a:xfrm rot="21268570">
            <a:off x="793790" y="1800629"/>
            <a:ext cx="2448832" cy="2448832"/>
          </a:xfrm>
          <a:prstGeom prst="rect">
            <a:avLst/>
          </a:prstGeom>
          <a:ln>
            <a:noFill/>
          </a:ln>
          <a:effectLst>
            <a:outerShdw blurRad="292100" dist="139700" dir="2700000" algn="tl" rotWithShape="0">
              <a:srgbClr val="333333">
                <a:alpha val="65000"/>
              </a:srgbClr>
            </a:outerShdw>
          </a:effectLst>
        </p:spPr>
      </p:pic>
      <p:pic>
        <p:nvPicPr>
          <p:cNvPr id="20494" name="Picture 14" descr="C:\Users\user\Downloads\Gemini_Generated_Image_d9s15nd9s15nd9s1.jpg"/>
          <p:cNvPicPr>
            <a:picLocks noChangeAspect="1" noChangeArrowheads="1"/>
          </p:cNvPicPr>
          <p:nvPr/>
        </p:nvPicPr>
        <p:blipFill>
          <a:blip r:embed="rId4"/>
          <a:srcRect/>
          <a:stretch>
            <a:fillRect/>
          </a:stretch>
        </p:blipFill>
        <p:spPr bwMode="auto">
          <a:xfrm rot="398093">
            <a:off x="2980803" y="3026072"/>
            <a:ext cx="2922584" cy="2922584"/>
          </a:xfrm>
          <a:prstGeom prst="rect">
            <a:avLst/>
          </a:prstGeom>
          <a:ln>
            <a:noFill/>
          </a:ln>
          <a:effectLst>
            <a:outerShdw blurRad="292100" dist="139700" dir="2700000" algn="tl" rotWithShape="0">
              <a:srgbClr val="333333">
                <a:alpha val="65000"/>
              </a:srgbClr>
            </a:outerShdw>
          </a:effectLst>
        </p:spPr>
      </p:pic>
      <p:sp>
        <p:nvSpPr>
          <p:cNvPr id="20496" name="AutoShape 16" descr="Εικόνα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0500" name="AutoShape 20" descr="A colorful sketch of Theseus and the Minotaur in an ancient Greek labyrinth. Theseus, a heroic figure with a muscular build, wields a sword and wears a short tunic with a determined expression. The Minotaur, a half-man, half-bull creature with sharp horns and a fierce stance, stands ready to battle. The background features dimly lit stone walls of the labyrinth, with an ancient and mythical atmosphere. The scene is dramatic, capturing the intense moment before their legendary fight."/>
          <p:cNvSpPr>
            <a:spLocks noChangeAspect="1" noChangeArrowheads="1"/>
          </p:cNvSpPr>
          <p:nvPr/>
        </p:nvSpPr>
        <p:spPr bwMode="auto">
          <a:xfrm>
            <a:off x="155575" y="-4678363"/>
            <a:ext cx="9753600" cy="97536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20502" name="Picture 22" descr="F:\ΓΥΜΝΑΣΙΟ\Προγράμματα Σχολικών Δραστηριοτήτων\Μαθητικό Συνέδριο\Θησέας.jpg"/>
          <p:cNvPicPr>
            <a:picLocks noChangeAspect="1" noChangeArrowheads="1"/>
          </p:cNvPicPr>
          <p:nvPr/>
        </p:nvPicPr>
        <p:blipFill>
          <a:blip r:embed="rId5"/>
          <a:srcRect/>
          <a:stretch>
            <a:fillRect/>
          </a:stretch>
        </p:blipFill>
        <p:spPr bwMode="auto">
          <a:xfrm rot="417814">
            <a:off x="10334181" y="4001093"/>
            <a:ext cx="3104696" cy="3104696"/>
          </a:xfrm>
          <a:prstGeom prst="rect">
            <a:avLst/>
          </a:prstGeom>
          <a:ln>
            <a:noFill/>
          </a:ln>
          <a:effectLst>
            <a:outerShdw blurRad="292100" dist="139700" dir="2700000" algn="tl" rotWithShape="0">
              <a:srgbClr val="333333">
                <a:alpha val="65000"/>
              </a:srgbClr>
            </a:outerShdw>
          </a:effectLst>
        </p:spPr>
      </p:pic>
      <p:pic>
        <p:nvPicPr>
          <p:cNvPr id="20504" name="Picture 24" descr="F:\ΓΥΜΝΑΣΙΟ\Προγράμματα Σχολικών Δραστηριοτήτων\Μαθητικό Συνέδριο\Ηρακλής.jpg"/>
          <p:cNvPicPr>
            <a:picLocks noChangeAspect="1" noChangeArrowheads="1"/>
          </p:cNvPicPr>
          <p:nvPr/>
        </p:nvPicPr>
        <p:blipFill>
          <a:blip r:embed="rId6"/>
          <a:srcRect/>
          <a:stretch>
            <a:fillRect/>
          </a:stretch>
        </p:blipFill>
        <p:spPr bwMode="auto">
          <a:xfrm rot="21020304">
            <a:off x="7015986" y="4603132"/>
            <a:ext cx="3143539" cy="314353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982504" y="700317"/>
            <a:ext cx="5670590" cy="708779"/>
          </a:xfrm>
          <a:prstGeom prst="rect">
            <a:avLst/>
          </a:prstGeom>
          <a:noFill/>
          <a:ln/>
        </p:spPr>
        <p:txBody>
          <a:bodyPr wrap="none" lIns="0" tIns="0" rIns="0" bIns="0" rtlCol="0" anchor="t"/>
          <a:lstStyle/>
          <a:p>
            <a:pPr marL="0" indent="0">
              <a:lnSpc>
                <a:spcPts val="5550"/>
              </a:lnSpc>
              <a:buNone/>
            </a:pPr>
            <a:r>
              <a:rPr lang="en-US" sz="4450" b="1" dirty="0">
                <a:solidFill>
                  <a:srgbClr val="0070C0"/>
                </a:solidFill>
                <a:latin typeface="Outfit Extra Bold" pitchFamily="34" charset="0"/>
                <a:ea typeface="Outfit Extra Bold" pitchFamily="34" charset="-122"/>
                <a:cs typeface="Outfit Extra Bold" pitchFamily="34" charset="-120"/>
              </a:rPr>
              <a:t>Βία στην Τραγωδία</a:t>
            </a:r>
            <a:endParaRPr lang="en-US" sz="4450" dirty="0">
              <a:solidFill>
                <a:srgbClr val="0070C0"/>
              </a:solidFill>
            </a:endParaRPr>
          </a:p>
        </p:txBody>
      </p:sp>
      <p:sp>
        <p:nvSpPr>
          <p:cNvPr id="4" name="Shape 1"/>
          <p:cNvSpPr/>
          <p:nvPr/>
        </p:nvSpPr>
        <p:spPr>
          <a:xfrm>
            <a:off x="793790" y="1976829"/>
            <a:ext cx="510302" cy="510302"/>
          </a:xfrm>
          <a:prstGeom prst="roundRect">
            <a:avLst>
              <a:gd name="adj" fmla="val 18669"/>
            </a:avLst>
          </a:prstGeom>
          <a:solidFill>
            <a:srgbClr val="7030A0">
              <a:alpha val="20000"/>
            </a:srgbClr>
          </a:solidFill>
          <a:ln w="7620">
            <a:solidFill>
              <a:srgbClr val="BDB8DF"/>
            </a:solidFill>
            <a:prstDash val="solid"/>
          </a:ln>
        </p:spPr>
      </p:sp>
      <p:sp>
        <p:nvSpPr>
          <p:cNvPr id="5" name="Text 2"/>
          <p:cNvSpPr/>
          <p:nvPr/>
        </p:nvSpPr>
        <p:spPr>
          <a:xfrm>
            <a:off x="1012984" y="2146850"/>
            <a:ext cx="132755" cy="340281"/>
          </a:xfrm>
          <a:prstGeom prst="rect">
            <a:avLst/>
          </a:prstGeom>
          <a:noFill/>
          <a:ln/>
        </p:spPr>
        <p:txBody>
          <a:bodyPr wrap="none" lIns="0" tIns="0" rIns="0" bIns="0" rtlCol="0" anchor="t"/>
          <a:lstStyle/>
          <a:p>
            <a:pPr marL="0" indent="0" algn="ctr">
              <a:lnSpc>
                <a:spcPts val="2650"/>
              </a:lnSpc>
              <a:buNone/>
            </a:pPr>
            <a:r>
              <a:rPr lang="en-US" sz="2650" b="1" dirty="0">
                <a:solidFill>
                  <a:srgbClr val="2A2742"/>
                </a:solidFill>
                <a:latin typeface="Outfit Extra Bold" pitchFamily="34" charset="0"/>
                <a:ea typeface="Outfit Extra Bold" pitchFamily="34" charset="-122"/>
                <a:cs typeface="Outfit Extra Bold" pitchFamily="34" charset="-120"/>
              </a:rPr>
              <a:t>1</a:t>
            </a:r>
            <a:endParaRPr lang="en-US" sz="2650" dirty="0"/>
          </a:p>
        </p:txBody>
      </p:sp>
      <p:sp>
        <p:nvSpPr>
          <p:cNvPr id="6" name="Text 3"/>
          <p:cNvSpPr/>
          <p:nvPr/>
        </p:nvSpPr>
        <p:spPr>
          <a:xfrm>
            <a:off x="1530906" y="1976829"/>
            <a:ext cx="3636526" cy="708660"/>
          </a:xfrm>
          <a:prstGeom prst="rect">
            <a:avLst/>
          </a:prstGeom>
          <a:noFill/>
          <a:ln/>
        </p:spPr>
        <p:txBody>
          <a:bodyPr wrap="square" lIns="0" tIns="0" rIns="0" bIns="0" rtlCol="0" anchor="t"/>
          <a:lstStyle/>
          <a:p>
            <a:pPr marL="0" indent="0">
              <a:lnSpc>
                <a:spcPts val="2750"/>
              </a:lnSpc>
              <a:buNone/>
            </a:pPr>
            <a:r>
              <a:rPr lang="en-US" sz="2800" b="1" dirty="0">
                <a:solidFill>
                  <a:schemeClr val="accent4">
                    <a:lumMod val="75000"/>
                  </a:schemeClr>
                </a:solidFill>
                <a:latin typeface="Outfit Extra Bold" pitchFamily="34" charset="0"/>
                <a:ea typeface="Outfit Extra Bold" pitchFamily="34" charset="-122"/>
                <a:cs typeface="Outfit Extra Bold" pitchFamily="34" charset="-120"/>
              </a:rPr>
              <a:t>Ετεοκλής &amp; Πολυνείκης</a:t>
            </a:r>
            <a:endParaRPr lang="en-US" sz="2800" dirty="0">
              <a:solidFill>
                <a:schemeClr val="accent4">
                  <a:lumMod val="75000"/>
                </a:schemeClr>
              </a:solidFill>
            </a:endParaRPr>
          </a:p>
        </p:txBody>
      </p:sp>
      <p:sp>
        <p:nvSpPr>
          <p:cNvPr id="7" name="Text 4"/>
          <p:cNvSpPr/>
          <p:nvPr/>
        </p:nvSpPr>
        <p:spPr>
          <a:xfrm>
            <a:off x="1530906" y="2451974"/>
            <a:ext cx="4673951" cy="686098"/>
          </a:xfrm>
          <a:prstGeom prst="rect">
            <a:avLst/>
          </a:prstGeom>
          <a:noFill/>
          <a:ln/>
        </p:spPr>
        <p:txBody>
          <a:bodyPr wrap="squar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Αδελφικός ανταγωνισμός μέχρι θανάτου.</a:t>
            </a:r>
            <a:endParaRPr lang="en-US" sz="1750" dirty="0"/>
          </a:p>
        </p:txBody>
      </p:sp>
      <p:sp>
        <p:nvSpPr>
          <p:cNvPr id="8" name="Shape 5"/>
          <p:cNvSpPr/>
          <p:nvPr/>
        </p:nvSpPr>
        <p:spPr>
          <a:xfrm>
            <a:off x="793790" y="3138072"/>
            <a:ext cx="510302" cy="510302"/>
          </a:xfrm>
          <a:prstGeom prst="roundRect">
            <a:avLst>
              <a:gd name="adj" fmla="val 18669"/>
            </a:avLst>
          </a:prstGeom>
          <a:solidFill>
            <a:srgbClr val="7030A0">
              <a:alpha val="20000"/>
            </a:srgbClr>
          </a:solidFill>
          <a:ln w="7620">
            <a:solidFill>
              <a:srgbClr val="BDB8DF"/>
            </a:solidFill>
            <a:prstDash val="solid"/>
          </a:ln>
        </p:spPr>
      </p:sp>
      <p:sp>
        <p:nvSpPr>
          <p:cNvPr id="9" name="Text 6"/>
          <p:cNvSpPr/>
          <p:nvPr/>
        </p:nvSpPr>
        <p:spPr>
          <a:xfrm>
            <a:off x="982504" y="3308093"/>
            <a:ext cx="195977" cy="340281"/>
          </a:xfrm>
          <a:prstGeom prst="rect">
            <a:avLst/>
          </a:prstGeom>
          <a:noFill/>
          <a:ln/>
        </p:spPr>
        <p:txBody>
          <a:bodyPr wrap="none" lIns="0" tIns="0" rIns="0" bIns="0" rtlCol="0" anchor="t"/>
          <a:lstStyle/>
          <a:p>
            <a:pPr marL="0" indent="0" algn="ctr">
              <a:lnSpc>
                <a:spcPts val="2650"/>
              </a:lnSpc>
              <a:buNone/>
            </a:pPr>
            <a:r>
              <a:rPr lang="en-US" sz="2650" b="1" dirty="0">
                <a:solidFill>
                  <a:srgbClr val="2A2742"/>
                </a:solidFill>
                <a:latin typeface="Outfit Extra Bold" pitchFamily="34" charset="0"/>
                <a:ea typeface="Outfit Extra Bold" pitchFamily="34" charset="-122"/>
                <a:cs typeface="Outfit Extra Bold" pitchFamily="34" charset="-120"/>
              </a:rPr>
              <a:t>2</a:t>
            </a:r>
            <a:endParaRPr lang="en-US" sz="2650" dirty="0"/>
          </a:p>
        </p:txBody>
      </p:sp>
      <p:sp>
        <p:nvSpPr>
          <p:cNvPr id="10" name="Text 7"/>
          <p:cNvSpPr/>
          <p:nvPr/>
        </p:nvSpPr>
        <p:spPr>
          <a:xfrm>
            <a:off x="1530906" y="3294044"/>
            <a:ext cx="2835235" cy="354330"/>
          </a:xfrm>
          <a:prstGeom prst="rect">
            <a:avLst/>
          </a:prstGeom>
          <a:noFill/>
          <a:ln/>
        </p:spPr>
        <p:txBody>
          <a:bodyPr wrap="none" lIns="0" tIns="0" rIns="0" bIns="0" rtlCol="0" anchor="t"/>
          <a:lstStyle/>
          <a:p>
            <a:pPr marL="0" indent="0">
              <a:lnSpc>
                <a:spcPts val="2750"/>
              </a:lnSpc>
              <a:buNone/>
            </a:pPr>
            <a:r>
              <a:rPr lang="en-US" sz="2800" b="1" dirty="0">
                <a:solidFill>
                  <a:srgbClr val="00B0F0"/>
                </a:solidFill>
                <a:latin typeface="Outfit Extra Bold" pitchFamily="34" charset="0"/>
                <a:ea typeface="Outfit Extra Bold" pitchFamily="34" charset="-122"/>
                <a:cs typeface="Outfit Extra Bold" pitchFamily="34" charset="-120"/>
              </a:rPr>
              <a:t>Ιφιγένεια</a:t>
            </a:r>
            <a:endParaRPr lang="en-US" sz="2800" dirty="0">
              <a:solidFill>
                <a:srgbClr val="00B0F0"/>
              </a:solidFill>
            </a:endParaRPr>
          </a:p>
        </p:txBody>
      </p:sp>
      <p:sp>
        <p:nvSpPr>
          <p:cNvPr id="11" name="Text 8"/>
          <p:cNvSpPr/>
          <p:nvPr/>
        </p:nvSpPr>
        <p:spPr>
          <a:xfrm>
            <a:off x="1530906" y="3648374"/>
            <a:ext cx="3416651" cy="725805"/>
          </a:xfrm>
          <a:prstGeom prst="rect">
            <a:avLst/>
          </a:prstGeom>
          <a:noFill/>
          <a:ln/>
        </p:spPr>
        <p:txBody>
          <a:bodyPr wrap="squar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Αθώα νεότητα που συνθλίβεται.</a:t>
            </a:r>
            <a:endParaRPr lang="en-US" sz="1750" dirty="0"/>
          </a:p>
        </p:txBody>
      </p:sp>
      <p:sp>
        <p:nvSpPr>
          <p:cNvPr id="12" name="Shape 9"/>
          <p:cNvSpPr/>
          <p:nvPr/>
        </p:nvSpPr>
        <p:spPr>
          <a:xfrm>
            <a:off x="854631" y="4204158"/>
            <a:ext cx="510302" cy="510302"/>
          </a:xfrm>
          <a:prstGeom prst="roundRect">
            <a:avLst>
              <a:gd name="adj" fmla="val 18669"/>
            </a:avLst>
          </a:prstGeom>
          <a:solidFill>
            <a:srgbClr val="7030A0">
              <a:alpha val="18000"/>
            </a:srgbClr>
          </a:solidFill>
          <a:ln w="7620">
            <a:solidFill>
              <a:srgbClr val="BDB8DF"/>
            </a:solidFill>
            <a:prstDash val="solid"/>
          </a:ln>
        </p:spPr>
      </p:sp>
      <p:sp>
        <p:nvSpPr>
          <p:cNvPr id="13" name="Text 10"/>
          <p:cNvSpPr/>
          <p:nvPr/>
        </p:nvSpPr>
        <p:spPr>
          <a:xfrm>
            <a:off x="1012984" y="4374179"/>
            <a:ext cx="193596" cy="340281"/>
          </a:xfrm>
          <a:prstGeom prst="rect">
            <a:avLst/>
          </a:prstGeom>
          <a:noFill/>
          <a:ln/>
        </p:spPr>
        <p:txBody>
          <a:bodyPr wrap="none" lIns="0" tIns="0" rIns="0" bIns="0" rtlCol="0" anchor="t"/>
          <a:lstStyle/>
          <a:p>
            <a:pPr marL="0" indent="0" algn="ctr">
              <a:lnSpc>
                <a:spcPts val="2650"/>
              </a:lnSpc>
              <a:buNone/>
            </a:pPr>
            <a:r>
              <a:rPr lang="en-US" sz="2650" b="1" dirty="0">
                <a:solidFill>
                  <a:srgbClr val="2A2742"/>
                </a:solidFill>
                <a:latin typeface="Outfit Extra Bold" pitchFamily="34" charset="0"/>
                <a:ea typeface="Outfit Extra Bold" pitchFamily="34" charset="-122"/>
                <a:cs typeface="Outfit Extra Bold" pitchFamily="34" charset="-120"/>
              </a:rPr>
              <a:t>3</a:t>
            </a:r>
            <a:endParaRPr lang="en-US" sz="2650" dirty="0"/>
          </a:p>
        </p:txBody>
      </p:sp>
      <p:sp>
        <p:nvSpPr>
          <p:cNvPr id="14" name="Text 11"/>
          <p:cNvSpPr/>
          <p:nvPr/>
        </p:nvSpPr>
        <p:spPr>
          <a:xfrm>
            <a:off x="1530906" y="4360130"/>
            <a:ext cx="2835235" cy="354330"/>
          </a:xfrm>
          <a:prstGeom prst="rect">
            <a:avLst/>
          </a:prstGeom>
          <a:noFill/>
          <a:ln/>
        </p:spPr>
        <p:txBody>
          <a:bodyPr wrap="none" lIns="0" tIns="0" rIns="0" bIns="0" rtlCol="0" anchor="t"/>
          <a:lstStyle/>
          <a:p>
            <a:pPr marL="0" indent="0">
              <a:lnSpc>
                <a:spcPts val="2750"/>
              </a:lnSpc>
              <a:buNone/>
            </a:pPr>
            <a:r>
              <a:rPr lang="en-US" sz="2800" b="1" dirty="0">
                <a:solidFill>
                  <a:srgbClr val="C00000"/>
                </a:solidFill>
                <a:latin typeface="Outfit Extra Bold" pitchFamily="34" charset="0"/>
                <a:ea typeface="Outfit Extra Bold" pitchFamily="34" charset="-122"/>
                <a:cs typeface="Outfit Extra Bold" pitchFamily="34" charset="-120"/>
              </a:rPr>
              <a:t>Οιδίποδας</a:t>
            </a:r>
            <a:endParaRPr lang="en-US" sz="2800" dirty="0">
              <a:solidFill>
                <a:srgbClr val="C00000"/>
              </a:solidFill>
            </a:endParaRPr>
          </a:p>
        </p:txBody>
      </p:sp>
      <p:sp>
        <p:nvSpPr>
          <p:cNvPr id="15" name="Text 12"/>
          <p:cNvSpPr/>
          <p:nvPr/>
        </p:nvSpPr>
        <p:spPr>
          <a:xfrm>
            <a:off x="1530906" y="4714460"/>
            <a:ext cx="6819305" cy="362903"/>
          </a:xfrm>
          <a:prstGeom prst="rect">
            <a:avLst/>
          </a:prstGeom>
          <a:noFill/>
          <a:ln/>
        </p:spPr>
        <p:txBody>
          <a:bodyPr wrap="non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Άγνοια συνεπειών, ανάγκη αυτογνωσίας.</a:t>
            </a:r>
            <a:endParaRPr lang="en-US" sz="1750" dirty="0"/>
          </a:p>
        </p:txBody>
      </p:sp>
      <p:sp>
        <p:nvSpPr>
          <p:cNvPr id="16" name="Shape 9"/>
          <p:cNvSpPr/>
          <p:nvPr/>
        </p:nvSpPr>
        <p:spPr>
          <a:xfrm>
            <a:off x="854631" y="5291784"/>
            <a:ext cx="510302" cy="510302"/>
          </a:xfrm>
          <a:prstGeom prst="roundRect">
            <a:avLst>
              <a:gd name="adj" fmla="val 18669"/>
            </a:avLst>
          </a:prstGeom>
          <a:solidFill>
            <a:srgbClr val="7030A0">
              <a:alpha val="18000"/>
            </a:srgbClr>
          </a:solidFill>
          <a:ln w="7620">
            <a:solidFill>
              <a:srgbClr val="BDB8DF"/>
            </a:solidFill>
            <a:prstDash val="solid"/>
          </a:ln>
        </p:spPr>
      </p:sp>
      <p:sp>
        <p:nvSpPr>
          <p:cNvPr id="17" name="Shape 9"/>
          <p:cNvSpPr/>
          <p:nvPr/>
        </p:nvSpPr>
        <p:spPr>
          <a:xfrm>
            <a:off x="854631" y="6429341"/>
            <a:ext cx="510302" cy="510302"/>
          </a:xfrm>
          <a:prstGeom prst="roundRect">
            <a:avLst>
              <a:gd name="adj" fmla="val 18669"/>
            </a:avLst>
          </a:prstGeom>
          <a:solidFill>
            <a:srgbClr val="7030A0">
              <a:alpha val="18000"/>
            </a:srgbClr>
          </a:solidFill>
          <a:ln w="7620">
            <a:solidFill>
              <a:srgbClr val="BDB8DF"/>
            </a:solidFill>
            <a:prstDash val="solid"/>
          </a:ln>
        </p:spPr>
      </p:sp>
      <p:sp>
        <p:nvSpPr>
          <p:cNvPr id="18" name="Text 10"/>
          <p:cNvSpPr/>
          <p:nvPr/>
        </p:nvSpPr>
        <p:spPr>
          <a:xfrm>
            <a:off x="982504" y="5475973"/>
            <a:ext cx="291108" cy="340281"/>
          </a:xfrm>
          <a:prstGeom prst="rect">
            <a:avLst/>
          </a:prstGeom>
          <a:noFill/>
          <a:ln/>
        </p:spPr>
        <p:txBody>
          <a:bodyPr wrap="none" lIns="0" tIns="0" rIns="0" bIns="0" rtlCol="0" anchor="t"/>
          <a:lstStyle/>
          <a:p>
            <a:pPr marL="0" indent="0" algn="ctr">
              <a:lnSpc>
                <a:spcPts val="2650"/>
              </a:lnSpc>
              <a:buNone/>
            </a:pPr>
            <a:r>
              <a:rPr lang="el-GR" sz="2650" b="1" dirty="0" smtClean="0">
                <a:solidFill>
                  <a:srgbClr val="2A2742"/>
                </a:solidFill>
              </a:rPr>
              <a:t>4</a:t>
            </a:r>
            <a:endParaRPr lang="en-US" sz="2650" dirty="0"/>
          </a:p>
        </p:txBody>
      </p:sp>
      <p:sp>
        <p:nvSpPr>
          <p:cNvPr id="19" name="Text 11"/>
          <p:cNvSpPr/>
          <p:nvPr/>
        </p:nvSpPr>
        <p:spPr>
          <a:xfrm>
            <a:off x="1530906" y="5291784"/>
            <a:ext cx="2835235" cy="354330"/>
          </a:xfrm>
          <a:prstGeom prst="rect">
            <a:avLst/>
          </a:prstGeom>
          <a:noFill/>
          <a:ln/>
        </p:spPr>
        <p:txBody>
          <a:bodyPr wrap="none" lIns="0" tIns="0" rIns="0" bIns="0" rtlCol="0" anchor="t"/>
          <a:lstStyle/>
          <a:p>
            <a:pPr marL="0" indent="0">
              <a:lnSpc>
                <a:spcPts val="2750"/>
              </a:lnSpc>
              <a:buNone/>
            </a:pPr>
            <a:r>
              <a:rPr lang="el-GR" sz="2800" b="1" dirty="0" smtClean="0">
                <a:solidFill>
                  <a:schemeClr val="accent6">
                    <a:lumMod val="75000"/>
                  </a:schemeClr>
                </a:solidFill>
                <a:latin typeface="Outfit Extra Bold" pitchFamily="34" charset="0"/>
                <a:ea typeface="Outfit Extra Bold" pitchFamily="34" charset="-122"/>
                <a:cs typeface="Outfit Extra Bold" pitchFamily="34" charset="-120"/>
              </a:rPr>
              <a:t>Αίμων</a:t>
            </a:r>
            <a:endParaRPr lang="en-US" sz="2800" b="1" dirty="0">
              <a:solidFill>
                <a:schemeClr val="accent6">
                  <a:lumMod val="75000"/>
                </a:schemeClr>
              </a:solidFill>
              <a:latin typeface="Outfit Extra Bold" pitchFamily="34" charset="0"/>
              <a:ea typeface="Outfit Extra Bold" pitchFamily="34" charset="-122"/>
              <a:cs typeface="Outfit Extra Bold" pitchFamily="34" charset="-120"/>
            </a:endParaRPr>
          </a:p>
        </p:txBody>
      </p:sp>
      <p:sp>
        <p:nvSpPr>
          <p:cNvPr id="20" name="Text 12"/>
          <p:cNvSpPr/>
          <p:nvPr/>
        </p:nvSpPr>
        <p:spPr>
          <a:xfrm>
            <a:off x="1537904" y="6939642"/>
            <a:ext cx="6819305" cy="362903"/>
          </a:xfrm>
          <a:prstGeom prst="rect">
            <a:avLst/>
          </a:prstGeom>
          <a:noFill/>
          <a:ln/>
        </p:spPr>
        <p:txBody>
          <a:bodyPr wrap="none" lIns="0" tIns="0" rIns="0" bIns="0" rtlCol="0" anchor="t"/>
          <a:lstStyle/>
          <a:p>
            <a:pPr lvl="0"/>
            <a:r>
              <a:rPr lang="el-GR" sz="1750" dirty="0" smtClean="0">
                <a:solidFill>
                  <a:srgbClr val="2A2742"/>
                </a:solidFill>
                <a:latin typeface="Arimo" pitchFamily="34" charset="0"/>
                <a:ea typeface="Arimo" pitchFamily="34" charset="-122"/>
                <a:cs typeface="Arimo" pitchFamily="34" charset="-120"/>
              </a:rPr>
              <a:t>Ανάγκη για μετατροπή της βίας σε θεσμοθετημένη δικαιοσύνη</a:t>
            </a:r>
            <a:r>
              <a:rPr lang="el-GR" sz="1600" dirty="0" smtClean="0"/>
              <a:t>.</a:t>
            </a:r>
            <a:endParaRPr lang="el-GR" sz="1600" dirty="0"/>
          </a:p>
        </p:txBody>
      </p:sp>
      <p:sp>
        <p:nvSpPr>
          <p:cNvPr id="21" name="Text 11"/>
          <p:cNvSpPr/>
          <p:nvPr/>
        </p:nvSpPr>
        <p:spPr>
          <a:xfrm>
            <a:off x="1623418" y="6443390"/>
            <a:ext cx="2835235" cy="354330"/>
          </a:xfrm>
          <a:prstGeom prst="rect">
            <a:avLst/>
          </a:prstGeom>
          <a:noFill/>
          <a:ln/>
        </p:spPr>
        <p:txBody>
          <a:bodyPr wrap="none" lIns="0" tIns="0" rIns="0" bIns="0" rtlCol="0" anchor="t"/>
          <a:lstStyle/>
          <a:p>
            <a:pPr marL="0" indent="0">
              <a:lnSpc>
                <a:spcPts val="2750"/>
              </a:lnSpc>
              <a:buNone/>
            </a:pPr>
            <a:r>
              <a:rPr lang="el-GR" sz="2800" b="1" dirty="0" smtClean="0">
                <a:solidFill>
                  <a:srgbClr val="FF0000"/>
                </a:solidFill>
                <a:latin typeface="Outfit Extra Bold" pitchFamily="34" charset="0"/>
                <a:ea typeface="Outfit Extra Bold" pitchFamily="34" charset="-122"/>
                <a:cs typeface="Outfit Extra Bold" pitchFamily="34" charset="-120"/>
              </a:rPr>
              <a:t>Ορέστης</a:t>
            </a:r>
            <a:endParaRPr lang="en-US" sz="2800" b="1" dirty="0">
              <a:solidFill>
                <a:srgbClr val="FF0000"/>
              </a:solidFill>
              <a:latin typeface="Outfit Extra Bold" pitchFamily="34" charset="0"/>
              <a:ea typeface="Outfit Extra Bold" pitchFamily="34" charset="-122"/>
              <a:cs typeface="Outfit Extra Bold" pitchFamily="34" charset="-120"/>
            </a:endParaRPr>
          </a:p>
        </p:txBody>
      </p:sp>
      <p:sp>
        <p:nvSpPr>
          <p:cNvPr id="22" name="Text 10"/>
          <p:cNvSpPr/>
          <p:nvPr/>
        </p:nvSpPr>
        <p:spPr>
          <a:xfrm>
            <a:off x="982504" y="6443390"/>
            <a:ext cx="291108" cy="340281"/>
          </a:xfrm>
          <a:prstGeom prst="rect">
            <a:avLst/>
          </a:prstGeom>
          <a:noFill/>
          <a:ln/>
        </p:spPr>
        <p:txBody>
          <a:bodyPr wrap="none" lIns="0" tIns="0" rIns="0" bIns="0" rtlCol="0" anchor="t"/>
          <a:lstStyle/>
          <a:p>
            <a:pPr marL="0" indent="0" algn="ctr">
              <a:lnSpc>
                <a:spcPts val="2650"/>
              </a:lnSpc>
              <a:buNone/>
            </a:pPr>
            <a:r>
              <a:rPr lang="el-GR" sz="2650" b="1" dirty="0" smtClean="0">
                <a:solidFill>
                  <a:srgbClr val="2A2742"/>
                </a:solidFill>
              </a:rPr>
              <a:t>5</a:t>
            </a:r>
            <a:endParaRPr lang="en-US" sz="2650" dirty="0"/>
          </a:p>
        </p:txBody>
      </p:sp>
      <p:sp>
        <p:nvSpPr>
          <p:cNvPr id="23" name="Text 12"/>
          <p:cNvSpPr/>
          <p:nvPr/>
        </p:nvSpPr>
        <p:spPr>
          <a:xfrm>
            <a:off x="1537904" y="5798514"/>
            <a:ext cx="6819305" cy="362903"/>
          </a:xfrm>
          <a:prstGeom prst="rect">
            <a:avLst/>
          </a:prstGeom>
          <a:noFill/>
          <a:ln/>
        </p:spPr>
        <p:txBody>
          <a:bodyPr wrap="none" lIns="0" tIns="0" rIns="0" bIns="0" rtlCol="0" anchor="t"/>
          <a:lstStyle/>
          <a:p>
            <a:pPr>
              <a:lnSpc>
                <a:spcPts val="2850"/>
              </a:lnSpc>
            </a:pPr>
            <a:r>
              <a:rPr lang="el-GR" sz="1750" dirty="0" smtClean="0">
                <a:solidFill>
                  <a:srgbClr val="2A2742"/>
                </a:solidFill>
                <a:latin typeface="Arimo" pitchFamily="34" charset="0"/>
                <a:ea typeface="Arimo" pitchFamily="34" charset="-122"/>
                <a:cs typeface="Arimo" pitchFamily="34" charset="-120"/>
              </a:rPr>
              <a:t>Σημασία </a:t>
            </a:r>
            <a:r>
              <a:rPr lang="el-GR" sz="1750" dirty="0" smtClean="0">
                <a:solidFill>
                  <a:srgbClr val="2A2742"/>
                </a:solidFill>
                <a:latin typeface="Arimo" pitchFamily="34" charset="0"/>
                <a:ea typeface="Arimo" pitchFamily="34" charset="-122"/>
                <a:cs typeface="Arimo" pitchFamily="34" charset="-120"/>
              </a:rPr>
              <a:t>της ισορροπίας μεταξύ πάθους και λογικής</a:t>
            </a:r>
            <a:r>
              <a:rPr lang="en-US" sz="1750" dirty="0" smtClean="0">
                <a:solidFill>
                  <a:srgbClr val="2A2742"/>
                </a:solidFill>
                <a:latin typeface="Arimo" pitchFamily="34" charset="0"/>
                <a:ea typeface="Arimo" pitchFamily="34" charset="-122"/>
                <a:cs typeface="Arimo" pitchFamily="34" charset="-120"/>
              </a:rPr>
              <a:t>.</a:t>
            </a:r>
            <a:endParaRPr lang="en-US" sz="1750" dirty="0">
              <a:solidFill>
                <a:srgbClr val="2A2742"/>
              </a:solidFill>
              <a:latin typeface="Arimo" pitchFamily="34" charset="0"/>
              <a:ea typeface="Arimo" pitchFamily="34" charset="-122"/>
              <a:cs typeface="Arimo" pitchFamily="34" charset="-12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620486"/>
            <a:ext cx="6657499" cy="708779"/>
          </a:xfrm>
          <a:prstGeom prst="rect">
            <a:avLst/>
          </a:prstGeom>
          <a:noFill/>
          <a:ln/>
        </p:spPr>
        <p:txBody>
          <a:bodyPr wrap="none" lIns="0" tIns="0" rIns="0" bIns="0" rtlCol="0" anchor="t"/>
          <a:lstStyle/>
          <a:p>
            <a:pPr marL="0" indent="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Συμβολισμός και Ηθική</a:t>
            </a:r>
            <a:endParaRPr lang="en-US" sz="4450" dirty="0"/>
          </a:p>
        </p:txBody>
      </p:sp>
      <p:sp>
        <p:nvSpPr>
          <p:cNvPr id="4" name="Shape 1"/>
          <p:cNvSpPr/>
          <p:nvPr/>
        </p:nvSpPr>
        <p:spPr>
          <a:xfrm>
            <a:off x="6280190" y="3203615"/>
            <a:ext cx="3664863" cy="1322189"/>
          </a:xfrm>
          <a:prstGeom prst="roundRect">
            <a:avLst>
              <a:gd name="adj" fmla="val 7205"/>
            </a:avLst>
          </a:prstGeom>
          <a:solidFill>
            <a:schemeClr val="accent4">
              <a:lumMod val="40000"/>
              <a:lumOff val="60000"/>
            </a:schemeClr>
          </a:solidFill>
          <a:ln w="7620">
            <a:solidFill>
              <a:srgbClr val="BDB8DF"/>
            </a:solidFill>
            <a:prstDash val="solid"/>
          </a:ln>
        </p:spPr>
      </p:sp>
      <p:sp>
        <p:nvSpPr>
          <p:cNvPr id="5" name="Text 2"/>
          <p:cNvSpPr/>
          <p:nvPr/>
        </p:nvSpPr>
        <p:spPr>
          <a:xfrm>
            <a:off x="6514624" y="3438049"/>
            <a:ext cx="2835235" cy="354330"/>
          </a:xfrm>
          <a:prstGeom prst="rect">
            <a:avLst/>
          </a:prstGeom>
          <a:noFill/>
          <a:ln/>
        </p:spPr>
        <p:txBody>
          <a:bodyPr wrap="none" lIns="0" tIns="0" rIns="0" bIns="0" rtlCol="0" anchor="t"/>
          <a:lstStyle/>
          <a:p>
            <a:pPr marL="0" indent="0">
              <a:lnSpc>
                <a:spcPts val="2750"/>
              </a:lnSpc>
              <a:buNone/>
            </a:pPr>
            <a:r>
              <a:rPr lang="en-US" sz="2800" b="1" dirty="0">
                <a:solidFill>
                  <a:srgbClr val="2A2742"/>
                </a:solidFill>
                <a:latin typeface="Outfit Extra Bold" pitchFamily="34" charset="0"/>
                <a:ea typeface="Outfit Extra Bold" pitchFamily="34" charset="-122"/>
                <a:cs typeface="Outfit Extra Bold" pitchFamily="34" charset="-120"/>
              </a:rPr>
              <a:t>Καθρέφτης</a:t>
            </a:r>
            <a:endParaRPr lang="en-US" sz="2800" dirty="0"/>
          </a:p>
        </p:txBody>
      </p:sp>
      <p:sp>
        <p:nvSpPr>
          <p:cNvPr id="6" name="Text 3"/>
          <p:cNvSpPr/>
          <p:nvPr/>
        </p:nvSpPr>
        <p:spPr>
          <a:xfrm>
            <a:off x="6514624" y="3928467"/>
            <a:ext cx="3195995" cy="362903"/>
          </a:xfrm>
          <a:prstGeom prst="rect">
            <a:avLst/>
          </a:prstGeom>
          <a:noFill/>
          <a:ln/>
        </p:spPr>
        <p:txBody>
          <a:bodyPr wrap="non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Ανθρώπινης φύσης.</a:t>
            </a:r>
            <a:endParaRPr lang="en-US" sz="1750" dirty="0"/>
          </a:p>
        </p:txBody>
      </p:sp>
      <p:sp>
        <p:nvSpPr>
          <p:cNvPr id="7" name="Shape 4"/>
          <p:cNvSpPr/>
          <p:nvPr/>
        </p:nvSpPr>
        <p:spPr>
          <a:xfrm>
            <a:off x="10171867" y="3203615"/>
            <a:ext cx="3664863" cy="1322189"/>
          </a:xfrm>
          <a:prstGeom prst="roundRect">
            <a:avLst>
              <a:gd name="adj" fmla="val 7205"/>
            </a:avLst>
          </a:prstGeom>
          <a:solidFill>
            <a:schemeClr val="accent2">
              <a:lumMod val="60000"/>
              <a:lumOff val="40000"/>
            </a:schemeClr>
          </a:solidFill>
          <a:ln w="7620">
            <a:solidFill>
              <a:srgbClr val="BDB8DF"/>
            </a:solidFill>
            <a:prstDash val="solid"/>
          </a:ln>
        </p:spPr>
      </p:sp>
      <p:sp>
        <p:nvSpPr>
          <p:cNvPr id="8" name="Text 5"/>
          <p:cNvSpPr/>
          <p:nvPr/>
        </p:nvSpPr>
        <p:spPr>
          <a:xfrm>
            <a:off x="10406301" y="3438049"/>
            <a:ext cx="2835235" cy="354330"/>
          </a:xfrm>
          <a:prstGeom prst="rect">
            <a:avLst/>
          </a:prstGeom>
          <a:noFill/>
          <a:ln/>
        </p:spPr>
        <p:txBody>
          <a:bodyPr wrap="none" lIns="0" tIns="0" rIns="0" bIns="0" rtlCol="0" anchor="t"/>
          <a:lstStyle/>
          <a:p>
            <a:pPr marL="0" indent="0">
              <a:lnSpc>
                <a:spcPts val="2750"/>
              </a:lnSpc>
              <a:buNone/>
            </a:pPr>
            <a:r>
              <a:rPr lang="en-US" sz="2800" b="1" dirty="0">
                <a:solidFill>
                  <a:srgbClr val="2A2742"/>
                </a:solidFill>
                <a:latin typeface="Outfit Extra Bold" pitchFamily="34" charset="0"/>
                <a:ea typeface="Outfit Extra Bold" pitchFamily="34" charset="-122"/>
                <a:cs typeface="Outfit Extra Bold" pitchFamily="34" charset="-120"/>
              </a:rPr>
              <a:t>Μέσο</a:t>
            </a:r>
            <a:endParaRPr lang="en-US" sz="2800" dirty="0"/>
          </a:p>
        </p:txBody>
      </p:sp>
      <p:sp>
        <p:nvSpPr>
          <p:cNvPr id="9" name="Text 6"/>
          <p:cNvSpPr/>
          <p:nvPr/>
        </p:nvSpPr>
        <p:spPr>
          <a:xfrm>
            <a:off x="10406301" y="3928467"/>
            <a:ext cx="3195995" cy="362903"/>
          </a:xfrm>
          <a:prstGeom prst="rect">
            <a:avLst/>
          </a:prstGeom>
          <a:noFill/>
          <a:ln/>
        </p:spPr>
        <p:txBody>
          <a:bodyPr wrap="non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Ηθικής διάπλασης.</a:t>
            </a:r>
            <a:endParaRPr lang="en-US" sz="1750" dirty="0"/>
          </a:p>
        </p:txBody>
      </p:sp>
      <p:sp>
        <p:nvSpPr>
          <p:cNvPr id="10" name="Shape 7"/>
          <p:cNvSpPr/>
          <p:nvPr/>
        </p:nvSpPr>
        <p:spPr>
          <a:xfrm>
            <a:off x="6280190" y="4752618"/>
            <a:ext cx="7556421" cy="1322189"/>
          </a:xfrm>
          <a:prstGeom prst="roundRect">
            <a:avLst>
              <a:gd name="adj" fmla="val 7205"/>
            </a:avLst>
          </a:prstGeom>
          <a:solidFill>
            <a:schemeClr val="tx2">
              <a:lumMod val="40000"/>
              <a:lumOff val="60000"/>
            </a:schemeClr>
          </a:solidFill>
          <a:ln w="7620">
            <a:solidFill>
              <a:srgbClr val="BDB8DF"/>
            </a:solidFill>
            <a:prstDash val="solid"/>
          </a:ln>
        </p:spPr>
      </p:sp>
      <p:sp>
        <p:nvSpPr>
          <p:cNvPr id="11" name="Text 8"/>
          <p:cNvSpPr/>
          <p:nvPr/>
        </p:nvSpPr>
        <p:spPr>
          <a:xfrm>
            <a:off x="6514624" y="4987052"/>
            <a:ext cx="2835235" cy="354330"/>
          </a:xfrm>
          <a:prstGeom prst="rect">
            <a:avLst/>
          </a:prstGeom>
          <a:noFill/>
          <a:ln/>
        </p:spPr>
        <p:txBody>
          <a:bodyPr wrap="none" lIns="0" tIns="0" rIns="0" bIns="0" rtlCol="0" anchor="t"/>
          <a:lstStyle/>
          <a:p>
            <a:pPr marL="0" indent="0">
              <a:lnSpc>
                <a:spcPts val="2750"/>
              </a:lnSpc>
              <a:buNone/>
            </a:pPr>
            <a:r>
              <a:rPr lang="en-US" sz="2800" b="1" dirty="0">
                <a:solidFill>
                  <a:srgbClr val="2A2742"/>
                </a:solidFill>
                <a:latin typeface="Outfit Extra Bold" pitchFamily="34" charset="0"/>
                <a:ea typeface="Outfit Extra Bold" pitchFamily="34" charset="-122"/>
                <a:cs typeface="Outfit Extra Bold" pitchFamily="34" charset="-120"/>
              </a:rPr>
              <a:t>Διδαχή</a:t>
            </a:r>
            <a:endParaRPr lang="en-US" sz="2800" dirty="0"/>
          </a:p>
        </p:txBody>
      </p:sp>
      <p:sp>
        <p:nvSpPr>
          <p:cNvPr id="12" name="Text 9"/>
          <p:cNvSpPr/>
          <p:nvPr/>
        </p:nvSpPr>
        <p:spPr>
          <a:xfrm>
            <a:off x="6514624" y="5477470"/>
            <a:ext cx="7087553" cy="362903"/>
          </a:xfrm>
          <a:prstGeom prst="rect">
            <a:avLst/>
          </a:prstGeom>
          <a:noFill/>
          <a:ln/>
        </p:spPr>
        <p:txBody>
          <a:bodyPr wrap="non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Αναζήτηση ισορροπίας.</a:t>
            </a:r>
            <a:endParaRPr lang="en-US" sz="1750" dirty="0"/>
          </a:p>
        </p:txBody>
      </p:sp>
      <p:sp>
        <p:nvSpPr>
          <p:cNvPr id="13" name="12 - Ορθογώνιο"/>
          <p:cNvSpPr/>
          <p:nvPr/>
        </p:nvSpPr>
        <p:spPr>
          <a:xfrm>
            <a:off x="6280190" y="2024743"/>
            <a:ext cx="6443880" cy="830997"/>
          </a:xfrm>
          <a:prstGeom prst="rect">
            <a:avLst/>
          </a:prstGeom>
        </p:spPr>
        <p:txBody>
          <a:bodyPr wrap="none">
            <a:spAutoFit/>
          </a:bodyPr>
          <a:lstStyle/>
          <a:p>
            <a:r>
              <a:rPr lang="el-GR" sz="2400" dirty="0" smtClean="0"/>
              <a:t>Στην αρχαία ελληνική λογοτεχνία, η βία των νέων </a:t>
            </a:r>
            <a:endParaRPr lang="el-GR" sz="2400" dirty="0" smtClean="0"/>
          </a:p>
          <a:p>
            <a:r>
              <a:rPr lang="el-GR" sz="2400" dirty="0" smtClean="0"/>
              <a:t>έχει </a:t>
            </a:r>
            <a:r>
              <a:rPr lang="el-GR" sz="2400" dirty="0" smtClean="0"/>
              <a:t>πολυδιάστατο </a:t>
            </a:r>
            <a:r>
              <a:rPr lang="el-GR" sz="2400" dirty="0" smtClean="0"/>
              <a:t>ρόλο:</a:t>
            </a:r>
            <a:endParaRPr lang="el-GR" sz="2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585323"/>
            <a:ext cx="5670590" cy="708779"/>
          </a:xfrm>
          <a:prstGeom prst="rect">
            <a:avLst/>
          </a:prstGeom>
          <a:noFill/>
          <a:ln/>
        </p:spPr>
        <p:txBody>
          <a:bodyPr wrap="none" lIns="0" tIns="0" rIns="0" bIns="0" rtlCol="0" anchor="t"/>
          <a:lstStyle/>
          <a:p>
            <a:pPr marL="0" indent="0">
              <a:lnSpc>
                <a:spcPts val="5550"/>
              </a:lnSpc>
              <a:buNone/>
            </a:pPr>
            <a:r>
              <a:rPr lang="en-US" sz="4450" b="1" dirty="0">
                <a:solidFill>
                  <a:srgbClr val="C00000"/>
                </a:solidFill>
                <a:latin typeface="Outfit Extra Bold" pitchFamily="34" charset="0"/>
                <a:ea typeface="Outfit Extra Bold" pitchFamily="34" charset="-122"/>
                <a:cs typeface="Outfit Extra Bold" pitchFamily="34" charset="-120"/>
              </a:rPr>
              <a:t>Βία ως Μεταφορά</a:t>
            </a:r>
            <a:endParaRPr lang="en-US" sz="4450" dirty="0">
              <a:solidFill>
                <a:srgbClr val="C00000"/>
              </a:solidFill>
            </a:endParaRPr>
          </a:p>
        </p:txBody>
      </p:sp>
      <p:pic>
        <p:nvPicPr>
          <p:cNvPr id="4" name="Image 1" descr="preencoded.png"/>
          <p:cNvPicPr>
            <a:picLocks noChangeAspect="1"/>
          </p:cNvPicPr>
          <p:nvPr/>
        </p:nvPicPr>
        <p:blipFill>
          <a:blip r:embed="rId4"/>
          <a:stretch>
            <a:fillRect/>
          </a:stretch>
        </p:blipFill>
        <p:spPr>
          <a:xfrm>
            <a:off x="6280190" y="3634264"/>
            <a:ext cx="566976" cy="566976"/>
          </a:xfrm>
          <a:prstGeom prst="rect">
            <a:avLst/>
          </a:prstGeom>
        </p:spPr>
      </p:pic>
      <p:sp>
        <p:nvSpPr>
          <p:cNvPr id="5" name="Text 1"/>
          <p:cNvSpPr/>
          <p:nvPr/>
        </p:nvSpPr>
        <p:spPr>
          <a:xfrm>
            <a:off x="6280190" y="4428053"/>
            <a:ext cx="2291953" cy="354330"/>
          </a:xfrm>
          <a:prstGeom prst="rect">
            <a:avLst/>
          </a:prstGeom>
          <a:noFill/>
          <a:ln/>
        </p:spPr>
        <p:txBody>
          <a:bodyPr wrap="none" lIns="0" tIns="0" rIns="0" bIns="0" rtlCol="0" anchor="t"/>
          <a:lstStyle/>
          <a:p>
            <a:pPr marL="0" indent="0" algn="l">
              <a:lnSpc>
                <a:spcPts val="2750"/>
              </a:lnSpc>
              <a:buNone/>
            </a:pPr>
            <a:r>
              <a:rPr lang="en-US" sz="2800" b="1" dirty="0">
                <a:solidFill>
                  <a:srgbClr val="00B050"/>
                </a:solidFill>
                <a:latin typeface="Outfit Extra Bold" pitchFamily="34" charset="0"/>
                <a:ea typeface="Outfit Extra Bold" pitchFamily="34" charset="-122"/>
                <a:cs typeface="Outfit Extra Bold" pitchFamily="34" charset="-120"/>
              </a:rPr>
              <a:t>Πάθη</a:t>
            </a:r>
            <a:endParaRPr lang="en-US" sz="2800" dirty="0">
              <a:solidFill>
                <a:srgbClr val="00B050"/>
              </a:solidFill>
            </a:endParaRPr>
          </a:p>
        </p:txBody>
      </p:sp>
      <p:sp>
        <p:nvSpPr>
          <p:cNvPr id="6" name="Text 2"/>
          <p:cNvSpPr/>
          <p:nvPr/>
        </p:nvSpPr>
        <p:spPr>
          <a:xfrm>
            <a:off x="6280190" y="4918472"/>
            <a:ext cx="2291953" cy="725805"/>
          </a:xfrm>
          <a:prstGeom prst="rect">
            <a:avLst/>
          </a:prstGeom>
          <a:noFill/>
          <a:ln/>
        </p:spPr>
        <p:txBody>
          <a:bodyPr wrap="square" lIns="0" tIns="0" rIns="0" bIns="0" rtlCol="0" anchor="t"/>
          <a:lstStyle/>
          <a:p>
            <a:pPr marL="0" indent="0" algn="l">
              <a:lnSpc>
                <a:spcPts val="2850"/>
              </a:lnSpc>
              <a:buNone/>
            </a:pPr>
            <a:r>
              <a:rPr lang="en-US" sz="1750" dirty="0">
                <a:solidFill>
                  <a:srgbClr val="2A2742"/>
                </a:solidFill>
                <a:latin typeface="Arimo" pitchFamily="34" charset="0"/>
                <a:ea typeface="Arimo" pitchFamily="34" charset="-122"/>
                <a:cs typeface="Arimo" pitchFamily="34" charset="-120"/>
              </a:rPr>
              <a:t>Ένταση παθών και απειρία.</a:t>
            </a:r>
            <a:endParaRPr lang="en-US" sz="1750" dirty="0"/>
          </a:p>
        </p:txBody>
      </p:sp>
      <p:pic>
        <p:nvPicPr>
          <p:cNvPr id="7" name="Image 2" descr="preencoded.png"/>
          <p:cNvPicPr>
            <a:picLocks noChangeAspect="1"/>
          </p:cNvPicPr>
          <p:nvPr/>
        </p:nvPicPr>
        <p:blipFill>
          <a:blip r:embed="rId5"/>
          <a:stretch>
            <a:fillRect/>
          </a:stretch>
        </p:blipFill>
        <p:spPr>
          <a:xfrm>
            <a:off x="8912304" y="3634264"/>
            <a:ext cx="566976" cy="566976"/>
          </a:xfrm>
          <a:prstGeom prst="rect">
            <a:avLst/>
          </a:prstGeom>
        </p:spPr>
      </p:pic>
      <p:sp>
        <p:nvSpPr>
          <p:cNvPr id="8" name="Text 3"/>
          <p:cNvSpPr/>
          <p:nvPr/>
        </p:nvSpPr>
        <p:spPr>
          <a:xfrm>
            <a:off x="8912304" y="4428053"/>
            <a:ext cx="2292072" cy="354330"/>
          </a:xfrm>
          <a:prstGeom prst="rect">
            <a:avLst/>
          </a:prstGeom>
          <a:noFill/>
          <a:ln/>
        </p:spPr>
        <p:txBody>
          <a:bodyPr wrap="none" lIns="0" tIns="0" rIns="0" bIns="0" rtlCol="0" anchor="t"/>
          <a:lstStyle/>
          <a:p>
            <a:pPr marL="0" indent="0" algn="l">
              <a:lnSpc>
                <a:spcPts val="2750"/>
              </a:lnSpc>
              <a:buNone/>
            </a:pPr>
            <a:r>
              <a:rPr lang="en-US" sz="2800" b="1" dirty="0">
                <a:solidFill>
                  <a:srgbClr val="00B050"/>
                </a:solidFill>
                <a:latin typeface="Outfit Extra Bold" pitchFamily="34" charset="0"/>
                <a:ea typeface="Outfit Extra Bold" pitchFamily="34" charset="-122"/>
                <a:cs typeface="Outfit Extra Bold" pitchFamily="34" charset="-120"/>
              </a:rPr>
              <a:t>Συγκρούσεις</a:t>
            </a:r>
            <a:endParaRPr lang="en-US" sz="2800" dirty="0">
              <a:solidFill>
                <a:srgbClr val="00B050"/>
              </a:solidFill>
            </a:endParaRPr>
          </a:p>
        </p:txBody>
      </p:sp>
      <p:sp>
        <p:nvSpPr>
          <p:cNvPr id="9" name="Text 4"/>
          <p:cNvSpPr/>
          <p:nvPr/>
        </p:nvSpPr>
        <p:spPr>
          <a:xfrm>
            <a:off x="8912304" y="4918472"/>
            <a:ext cx="2292072" cy="725805"/>
          </a:xfrm>
          <a:prstGeom prst="rect">
            <a:avLst/>
          </a:prstGeom>
          <a:noFill/>
          <a:ln/>
        </p:spPr>
        <p:txBody>
          <a:bodyPr wrap="square" lIns="0" tIns="0" rIns="0" bIns="0" rtlCol="0" anchor="t"/>
          <a:lstStyle/>
          <a:p>
            <a:pPr marL="0" indent="0" algn="l">
              <a:lnSpc>
                <a:spcPts val="2850"/>
              </a:lnSpc>
              <a:buNone/>
            </a:pPr>
            <a:r>
              <a:rPr lang="en-US" sz="1750" dirty="0">
                <a:solidFill>
                  <a:srgbClr val="2A2742"/>
                </a:solidFill>
                <a:latin typeface="Arimo" pitchFamily="34" charset="0"/>
                <a:ea typeface="Arimo" pitchFamily="34" charset="-122"/>
                <a:cs typeface="Arimo" pitchFamily="34" charset="-120"/>
              </a:rPr>
              <a:t>Ακατέργαστη δύναμη και παρόρμηση.</a:t>
            </a:r>
            <a:endParaRPr lang="en-US" sz="1750" dirty="0"/>
          </a:p>
        </p:txBody>
      </p:sp>
      <p:pic>
        <p:nvPicPr>
          <p:cNvPr id="10" name="Image 3" descr="preencoded.png"/>
          <p:cNvPicPr>
            <a:picLocks noChangeAspect="1"/>
          </p:cNvPicPr>
          <p:nvPr/>
        </p:nvPicPr>
        <p:blipFill>
          <a:blip r:embed="rId6"/>
          <a:stretch>
            <a:fillRect/>
          </a:stretch>
        </p:blipFill>
        <p:spPr>
          <a:xfrm>
            <a:off x="11544538" y="3634264"/>
            <a:ext cx="566976" cy="566976"/>
          </a:xfrm>
          <a:prstGeom prst="rect">
            <a:avLst/>
          </a:prstGeom>
        </p:spPr>
      </p:pic>
      <p:sp>
        <p:nvSpPr>
          <p:cNvPr id="11" name="Text 5"/>
          <p:cNvSpPr/>
          <p:nvPr/>
        </p:nvSpPr>
        <p:spPr>
          <a:xfrm>
            <a:off x="11544538" y="4428053"/>
            <a:ext cx="2291953" cy="354330"/>
          </a:xfrm>
          <a:prstGeom prst="rect">
            <a:avLst/>
          </a:prstGeom>
          <a:noFill/>
          <a:ln/>
        </p:spPr>
        <p:txBody>
          <a:bodyPr wrap="none" lIns="0" tIns="0" rIns="0" bIns="0" rtlCol="0" anchor="t"/>
          <a:lstStyle/>
          <a:p>
            <a:pPr marL="0" indent="0" algn="l">
              <a:lnSpc>
                <a:spcPts val="2750"/>
              </a:lnSpc>
              <a:buNone/>
            </a:pPr>
            <a:r>
              <a:rPr lang="en-US" sz="2800" b="1" dirty="0">
                <a:solidFill>
                  <a:srgbClr val="00B050"/>
                </a:solidFill>
                <a:latin typeface="Outfit Extra Bold" pitchFamily="34" charset="0"/>
                <a:ea typeface="Outfit Extra Bold" pitchFamily="34" charset="-122"/>
                <a:cs typeface="Outfit Extra Bold" pitchFamily="34" charset="-120"/>
              </a:rPr>
              <a:t>Αυτογνωσία</a:t>
            </a:r>
            <a:endParaRPr lang="en-US" sz="2800" dirty="0">
              <a:solidFill>
                <a:srgbClr val="00B050"/>
              </a:solidFill>
            </a:endParaRPr>
          </a:p>
        </p:txBody>
      </p:sp>
      <p:sp>
        <p:nvSpPr>
          <p:cNvPr id="12" name="Text 6"/>
          <p:cNvSpPr/>
          <p:nvPr/>
        </p:nvSpPr>
        <p:spPr>
          <a:xfrm>
            <a:off x="11544538" y="4918472"/>
            <a:ext cx="2291953" cy="725805"/>
          </a:xfrm>
          <a:prstGeom prst="rect">
            <a:avLst/>
          </a:prstGeom>
          <a:noFill/>
          <a:ln/>
        </p:spPr>
        <p:txBody>
          <a:bodyPr wrap="square" lIns="0" tIns="0" rIns="0" bIns="0" rtlCol="0" anchor="t"/>
          <a:lstStyle/>
          <a:p>
            <a:pPr marL="0" indent="0" algn="l">
              <a:lnSpc>
                <a:spcPts val="2850"/>
              </a:lnSpc>
              <a:buNone/>
            </a:pPr>
            <a:r>
              <a:rPr lang="en-US" sz="1750" dirty="0">
                <a:solidFill>
                  <a:srgbClr val="2A2742"/>
                </a:solidFill>
                <a:latin typeface="Arimo" pitchFamily="34" charset="0"/>
                <a:ea typeface="Arimo" pitchFamily="34" charset="-122"/>
                <a:cs typeface="Arimo" pitchFamily="34" charset="-120"/>
              </a:rPr>
              <a:t>Ηθικός παραδειγματισμός.</a:t>
            </a:r>
            <a:endParaRPr lang="en-US" sz="175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3" name="Text 0"/>
          <p:cNvSpPr/>
          <p:nvPr/>
        </p:nvSpPr>
        <p:spPr>
          <a:xfrm>
            <a:off x="793790" y="1194554"/>
            <a:ext cx="7556421" cy="1417558"/>
          </a:xfrm>
          <a:prstGeom prst="rect">
            <a:avLst/>
          </a:prstGeom>
          <a:noFill/>
          <a:ln/>
        </p:spPr>
        <p:txBody>
          <a:bodyPr wrap="square" lIns="0" tIns="0" rIns="0" bIns="0" rtlCol="0" anchor="t"/>
          <a:lstStyle/>
          <a:p>
            <a:pPr marL="0" indent="0">
              <a:lnSpc>
                <a:spcPts val="5550"/>
              </a:lnSpc>
              <a:buNone/>
            </a:pPr>
            <a:r>
              <a:rPr lang="en-US" sz="4450" b="1" dirty="0">
                <a:solidFill>
                  <a:srgbClr val="00B050"/>
                </a:solidFill>
                <a:latin typeface="Outfit Extra Bold" pitchFamily="34" charset="0"/>
                <a:ea typeface="Outfit Extra Bold" pitchFamily="34" charset="-122"/>
                <a:cs typeface="Outfit Extra Bold" pitchFamily="34" charset="-120"/>
              </a:rPr>
              <a:t>Βία ως Εργαλείο Δοκιμασίας</a:t>
            </a:r>
            <a:endParaRPr lang="en-US" sz="4450" dirty="0">
              <a:solidFill>
                <a:srgbClr val="00B050"/>
              </a:solidFill>
            </a:endParaRPr>
          </a:p>
        </p:txBody>
      </p:sp>
      <p:pic>
        <p:nvPicPr>
          <p:cNvPr id="4" name="Image 1" descr="preencoded.png"/>
          <p:cNvPicPr>
            <a:picLocks noChangeAspect="1"/>
          </p:cNvPicPr>
          <p:nvPr/>
        </p:nvPicPr>
        <p:blipFill>
          <a:blip r:embed="rId3">
            <a:duotone>
              <a:prstClr val="black"/>
              <a:schemeClr val="accent5">
                <a:tint val="45000"/>
                <a:satMod val="400000"/>
              </a:schemeClr>
            </a:duotone>
            <a:lum bright="15000"/>
          </a:blip>
          <a:stretch>
            <a:fillRect/>
          </a:stretch>
        </p:blipFill>
        <p:spPr>
          <a:xfrm>
            <a:off x="793790" y="2952274"/>
            <a:ext cx="1134070" cy="1360884"/>
          </a:xfrm>
          <a:prstGeom prst="rect">
            <a:avLst/>
          </a:prstGeom>
        </p:spPr>
      </p:pic>
      <p:sp>
        <p:nvSpPr>
          <p:cNvPr id="5" name="Text 1"/>
          <p:cNvSpPr/>
          <p:nvPr/>
        </p:nvSpPr>
        <p:spPr>
          <a:xfrm>
            <a:off x="2268022" y="3179088"/>
            <a:ext cx="2835235" cy="354330"/>
          </a:xfrm>
          <a:prstGeom prst="rect">
            <a:avLst/>
          </a:prstGeom>
          <a:noFill/>
          <a:ln/>
        </p:spPr>
        <p:txBody>
          <a:bodyPr wrap="none" lIns="0" tIns="0" rIns="0" bIns="0" rtlCol="0" anchor="t"/>
          <a:lstStyle/>
          <a:p>
            <a:pPr marL="0" indent="0" algn="l">
              <a:lnSpc>
                <a:spcPts val="2750"/>
              </a:lnSpc>
              <a:buNone/>
            </a:pPr>
            <a:r>
              <a:rPr lang="en-US" sz="2800" b="1" dirty="0">
                <a:solidFill>
                  <a:srgbClr val="C00000"/>
                </a:solidFill>
                <a:latin typeface="Outfit Extra Bold" pitchFamily="34" charset="0"/>
                <a:ea typeface="Outfit Extra Bold" pitchFamily="34" charset="-122"/>
                <a:cs typeface="Outfit Extra Bold" pitchFamily="34" charset="-120"/>
              </a:rPr>
              <a:t>Ηρακλής</a:t>
            </a:r>
            <a:endParaRPr lang="en-US" sz="2800" dirty="0">
              <a:solidFill>
                <a:srgbClr val="C00000"/>
              </a:solidFill>
            </a:endParaRPr>
          </a:p>
        </p:txBody>
      </p:sp>
      <p:sp>
        <p:nvSpPr>
          <p:cNvPr id="6" name="Text 2"/>
          <p:cNvSpPr/>
          <p:nvPr/>
        </p:nvSpPr>
        <p:spPr>
          <a:xfrm>
            <a:off x="2268022" y="3669506"/>
            <a:ext cx="6082189" cy="362903"/>
          </a:xfrm>
          <a:prstGeom prst="rect">
            <a:avLst/>
          </a:prstGeom>
          <a:noFill/>
          <a:ln/>
        </p:spPr>
        <p:txBody>
          <a:bodyPr wrap="none" lIns="0" tIns="0" rIns="0" bIns="0" rtlCol="0" anchor="t"/>
          <a:lstStyle/>
          <a:p>
            <a:pPr marL="0" indent="0" algn="l">
              <a:lnSpc>
                <a:spcPts val="2850"/>
              </a:lnSpc>
              <a:buNone/>
            </a:pPr>
            <a:r>
              <a:rPr lang="en-US" sz="1750" dirty="0">
                <a:solidFill>
                  <a:srgbClr val="2A2742"/>
                </a:solidFill>
                <a:latin typeface="Arimo" pitchFamily="34" charset="0"/>
                <a:ea typeface="Arimo" pitchFamily="34" charset="-122"/>
                <a:cs typeface="Arimo" pitchFamily="34" charset="-120"/>
              </a:rPr>
              <a:t>Δοκιμασίες και ακραίες πράξεις βίας.</a:t>
            </a:r>
            <a:endParaRPr lang="en-US" sz="1750" dirty="0"/>
          </a:p>
        </p:txBody>
      </p:sp>
      <p:pic>
        <p:nvPicPr>
          <p:cNvPr id="7" name="Image 2" descr="preencoded.png"/>
          <p:cNvPicPr>
            <a:picLocks noChangeAspect="1"/>
          </p:cNvPicPr>
          <p:nvPr/>
        </p:nvPicPr>
        <p:blipFill>
          <a:blip r:embed="rId4">
            <a:duotone>
              <a:prstClr val="black"/>
              <a:schemeClr val="accent4">
                <a:tint val="45000"/>
                <a:satMod val="400000"/>
              </a:schemeClr>
            </a:duotone>
          </a:blip>
          <a:stretch>
            <a:fillRect/>
          </a:stretch>
        </p:blipFill>
        <p:spPr>
          <a:xfrm>
            <a:off x="793790" y="4313158"/>
            <a:ext cx="1134070" cy="1360884"/>
          </a:xfrm>
          <a:prstGeom prst="rect">
            <a:avLst/>
          </a:prstGeom>
        </p:spPr>
      </p:pic>
      <p:sp>
        <p:nvSpPr>
          <p:cNvPr id="8" name="Text 3"/>
          <p:cNvSpPr/>
          <p:nvPr/>
        </p:nvSpPr>
        <p:spPr>
          <a:xfrm>
            <a:off x="2268022" y="4539972"/>
            <a:ext cx="2835235" cy="354330"/>
          </a:xfrm>
          <a:prstGeom prst="rect">
            <a:avLst/>
          </a:prstGeom>
          <a:noFill/>
          <a:ln/>
        </p:spPr>
        <p:txBody>
          <a:bodyPr wrap="none" lIns="0" tIns="0" rIns="0" bIns="0" rtlCol="0" anchor="t"/>
          <a:lstStyle/>
          <a:p>
            <a:pPr marL="0" indent="0" algn="l">
              <a:lnSpc>
                <a:spcPts val="2750"/>
              </a:lnSpc>
              <a:buNone/>
            </a:pPr>
            <a:r>
              <a:rPr lang="en-US" sz="2800" b="1" dirty="0">
                <a:solidFill>
                  <a:srgbClr val="00B0F0"/>
                </a:solidFill>
                <a:latin typeface="Outfit Extra Bold" pitchFamily="34" charset="0"/>
                <a:ea typeface="Outfit Extra Bold" pitchFamily="34" charset="-122"/>
                <a:cs typeface="Outfit Extra Bold" pitchFamily="34" charset="-120"/>
              </a:rPr>
              <a:t>Θησέας</a:t>
            </a:r>
            <a:endParaRPr lang="en-US" sz="2800" dirty="0">
              <a:solidFill>
                <a:srgbClr val="00B0F0"/>
              </a:solidFill>
            </a:endParaRPr>
          </a:p>
        </p:txBody>
      </p:sp>
      <p:sp>
        <p:nvSpPr>
          <p:cNvPr id="9" name="Text 4"/>
          <p:cNvSpPr/>
          <p:nvPr/>
        </p:nvSpPr>
        <p:spPr>
          <a:xfrm>
            <a:off x="2268022" y="5030391"/>
            <a:ext cx="6082189" cy="362903"/>
          </a:xfrm>
          <a:prstGeom prst="rect">
            <a:avLst/>
          </a:prstGeom>
          <a:noFill/>
          <a:ln/>
        </p:spPr>
        <p:txBody>
          <a:bodyPr wrap="none" lIns="0" tIns="0" rIns="0" bIns="0" rtlCol="0" anchor="t"/>
          <a:lstStyle/>
          <a:p>
            <a:pPr marL="0" indent="0" algn="l">
              <a:lnSpc>
                <a:spcPts val="2850"/>
              </a:lnSpc>
              <a:buNone/>
            </a:pPr>
            <a:r>
              <a:rPr lang="en-US" sz="1750" dirty="0">
                <a:solidFill>
                  <a:srgbClr val="2A2742"/>
                </a:solidFill>
                <a:latin typeface="Arimo" pitchFamily="34" charset="0"/>
                <a:ea typeface="Arimo" pitchFamily="34" charset="-122"/>
                <a:cs typeface="Arimo" pitchFamily="34" charset="-120"/>
              </a:rPr>
              <a:t>Σύγκρουση με τον Μινώταυρο.</a:t>
            </a:r>
            <a:endParaRPr lang="en-US" sz="1750" dirty="0"/>
          </a:p>
        </p:txBody>
      </p:sp>
      <p:pic>
        <p:nvPicPr>
          <p:cNvPr id="10" name="Image 3" descr="preencoded.png"/>
          <p:cNvPicPr>
            <a:picLocks noChangeAspect="1"/>
          </p:cNvPicPr>
          <p:nvPr/>
        </p:nvPicPr>
        <p:blipFill>
          <a:blip r:embed="rId5">
            <a:duotone>
              <a:prstClr val="black"/>
              <a:schemeClr val="accent2">
                <a:tint val="45000"/>
                <a:satMod val="400000"/>
              </a:schemeClr>
            </a:duotone>
          </a:blip>
          <a:stretch>
            <a:fillRect/>
          </a:stretch>
        </p:blipFill>
        <p:spPr>
          <a:xfrm>
            <a:off x="793790" y="5674042"/>
            <a:ext cx="1134070" cy="1360884"/>
          </a:xfrm>
          <a:prstGeom prst="rect">
            <a:avLst/>
          </a:prstGeom>
        </p:spPr>
      </p:pic>
      <p:sp>
        <p:nvSpPr>
          <p:cNvPr id="11" name="Text 5"/>
          <p:cNvSpPr/>
          <p:nvPr/>
        </p:nvSpPr>
        <p:spPr>
          <a:xfrm>
            <a:off x="2268022" y="5900857"/>
            <a:ext cx="2835235" cy="354330"/>
          </a:xfrm>
          <a:prstGeom prst="rect">
            <a:avLst/>
          </a:prstGeom>
          <a:noFill/>
          <a:ln/>
        </p:spPr>
        <p:txBody>
          <a:bodyPr wrap="none" lIns="0" tIns="0" rIns="0" bIns="0" rtlCol="0" anchor="t"/>
          <a:lstStyle/>
          <a:p>
            <a:pPr marL="0" indent="0" algn="l">
              <a:lnSpc>
                <a:spcPts val="2750"/>
              </a:lnSpc>
              <a:buNone/>
            </a:pPr>
            <a:r>
              <a:rPr lang="en-US" sz="2800" b="1" dirty="0">
                <a:solidFill>
                  <a:schemeClr val="accent4">
                    <a:lumMod val="75000"/>
                  </a:schemeClr>
                </a:solidFill>
                <a:latin typeface="Outfit Extra Bold" pitchFamily="34" charset="0"/>
                <a:ea typeface="Outfit Extra Bold" pitchFamily="34" charset="-122"/>
                <a:cs typeface="Outfit Extra Bold" pitchFamily="34" charset="-120"/>
              </a:rPr>
              <a:t>Τηλέμαχος</a:t>
            </a:r>
            <a:endParaRPr lang="en-US" sz="2800" dirty="0">
              <a:solidFill>
                <a:schemeClr val="accent4">
                  <a:lumMod val="75000"/>
                </a:schemeClr>
              </a:solidFill>
            </a:endParaRPr>
          </a:p>
        </p:txBody>
      </p:sp>
      <p:sp>
        <p:nvSpPr>
          <p:cNvPr id="12" name="Text 6"/>
          <p:cNvSpPr/>
          <p:nvPr/>
        </p:nvSpPr>
        <p:spPr>
          <a:xfrm>
            <a:off x="2268022" y="6391275"/>
            <a:ext cx="6082189" cy="362903"/>
          </a:xfrm>
          <a:prstGeom prst="rect">
            <a:avLst/>
          </a:prstGeom>
          <a:noFill/>
          <a:ln/>
        </p:spPr>
        <p:txBody>
          <a:bodyPr wrap="none" lIns="0" tIns="0" rIns="0" bIns="0" rtlCol="0" anchor="t"/>
          <a:lstStyle/>
          <a:p>
            <a:pPr marL="0" indent="0" algn="l">
              <a:lnSpc>
                <a:spcPts val="2850"/>
              </a:lnSpc>
              <a:buNone/>
            </a:pPr>
            <a:r>
              <a:rPr lang="en-US" sz="1750" dirty="0">
                <a:solidFill>
                  <a:srgbClr val="2A2742"/>
                </a:solidFill>
                <a:latin typeface="Arimo" pitchFamily="34" charset="0"/>
                <a:ea typeface="Arimo" pitchFamily="34" charset="-122"/>
                <a:cs typeface="Arimo" pitchFamily="34" charset="-120"/>
              </a:rPr>
              <a:t>Αντιμετώπιση των μνηστήρων.</a:t>
            </a:r>
            <a:endParaRPr lang="en-US" sz="1750" dirty="0"/>
          </a:p>
        </p:txBody>
      </p:sp>
      <p:pic>
        <p:nvPicPr>
          <p:cNvPr id="12290" name="Picture 2" descr="F:\ΓΥΜΝΑΣΙΟ\Προγράμματα Σχολικών Δραστηριοτήτων\Μαθητικό Συνέδριο\Ηρακλής.jpg"/>
          <p:cNvPicPr>
            <a:picLocks noChangeAspect="1" noChangeArrowheads="1"/>
          </p:cNvPicPr>
          <p:nvPr/>
        </p:nvPicPr>
        <p:blipFill>
          <a:blip r:embed="rId6"/>
          <a:srcRect/>
          <a:stretch>
            <a:fillRect/>
          </a:stretch>
        </p:blipFill>
        <p:spPr bwMode="auto">
          <a:xfrm>
            <a:off x="10227997" y="388722"/>
            <a:ext cx="3643687" cy="3643687"/>
          </a:xfrm>
          <a:prstGeom prst="rect">
            <a:avLst/>
          </a:prstGeom>
          <a:ln>
            <a:noFill/>
          </a:ln>
          <a:effectLst>
            <a:outerShdw blurRad="292100" dist="139700" dir="2700000" algn="tl" rotWithShape="0">
              <a:srgbClr val="333333">
                <a:alpha val="65000"/>
              </a:srgbClr>
            </a:outerShdw>
          </a:effectLst>
        </p:spPr>
      </p:pic>
      <p:pic>
        <p:nvPicPr>
          <p:cNvPr id="12292" name="Picture 4" descr="F:\ΓΥΜΝΑΣΙΟ\Προγράμματα Σχολικών Δραστηριοτήτων\Μαθητικό Συνέδριο\Θησέας.jpg"/>
          <p:cNvPicPr>
            <a:picLocks noChangeAspect="1" noChangeArrowheads="1"/>
          </p:cNvPicPr>
          <p:nvPr/>
        </p:nvPicPr>
        <p:blipFill>
          <a:blip r:embed="rId7"/>
          <a:srcRect/>
          <a:stretch>
            <a:fillRect/>
          </a:stretch>
        </p:blipFill>
        <p:spPr bwMode="auto">
          <a:xfrm rot="21007036">
            <a:off x="6888844" y="2399606"/>
            <a:ext cx="3827104" cy="3827104"/>
          </a:xfrm>
          <a:prstGeom prst="rect">
            <a:avLst/>
          </a:prstGeom>
          <a:ln>
            <a:noFill/>
          </a:ln>
          <a:effectLst>
            <a:outerShdw blurRad="292100" dist="139700" dir="2700000" algn="tl" rotWithShape="0">
              <a:srgbClr val="333333">
                <a:alpha val="65000"/>
              </a:srgbClr>
            </a:outerShdw>
          </a:effectLst>
        </p:spPr>
      </p:pic>
      <p:pic>
        <p:nvPicPr>
          <p:cNvPr id="12294" name="Picture 6" descr="F:\ΓΥΜΝΑΣΙΟ\Προγράμματα Σχολικών Δραστηριοτήτων\Μαθητικό Συνέδριο\τηλεμαχος.jpg"/>
          <p:cNvPicPr>
            <a:picLocks noChangeAspect="1" noChangeArrowheads="1"/>
          </p:cNvPicPr>
          <p:nvPr/>
        </p:nvPicPr>
        <p:blipFill>
          <a:blip r:embed="rId8"/>
          <a:srcRect/>
          <a:stretch>
            <a:fillRect/>
          </a:stretch>
        </p:blipFill>
        <p:spPr bwMode="auto">
          <a:xfrm rot="265622">
            <a:off x="10487284" y="4313158"/>
            <a:ext cx="3753927" cy="375392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251109"/>
            <a:ext cx="6167795" cy="708779"/>
          </a:xfrm>
          <a:prstGeom prst="rect">
            <a:avLst/>
          </a:prstGeom>
          <a:noFill/>
          <a:ln/>
        </p:spPr>
        <p:txBody>
          <a:bodyPr wrap="none" lIns="0" tIns="0" rIns="0" bIns="0" rtlCol="0" anchor="t"/>
          <a:lstStyle/>
          <a:p>
            <a:pPr marL="0" indent="0">
              <a:lnSpc>
                <a:spcPts val="5550"/>
              </a:lnSpc>
              <a:buNone/>
            </a:pPr>
            <a:r>
              <a:rPr lang="en-US" sz="4450" b="1" dirty="0">
                <a:solidFill>
                  <a:schemeClr val="accent5">
                    <a:lumMod val="75000"/>
                  </a:schemeClr>
                </a:solidFill>
                <a:latin typeface="Outfit Extra Bold" pitchFamily="34" charset="0"/>
                <a:ea typeface="Outfit Extra Bold" pitchFamily="34" charset="-122"/>
                <a:cs typeface="Outfit Extra Bold" pitchFamily="34" charset="-120"/>
              </a:rPr>
              <a:t>Βία ως Ηθικό Δίδαγμα</a:t>
            </a:r>
            <a:endParaRPr lang="en-US" sz="4450" dirty="0">
              <a:solidFill>
                <a:schemeClr val="accent5">
                  <a:lumMod val="75000"/>
                </a:schemeClr>
              </a:solidFill>
            </a:endParaRPr>
          </a:p>
        </p:txBody>
      </p:sp>
      <p:sp>
        <p:nvSpPr>
          <p:cNvPr id="3" name="Text 1"/>
          <p:cNvSpPr/>
          <p:nvPr/>
        </p:nvSpPr>
        <p:spPr>
          <a:xfrm>
            <a:off x="1743789" y="4269343"/>
            <a:ext cx="2835235" cy="354330"/>
          </a:xfrm>
          <a:prstGeom prst="rect">
            <a:avLst/>
          </a:prstGeom>
          <a:noFill/>
          <a:ln/>
        </p:spPr>
        <p:txBody>
          <a:bodyPr wrap="none" lIns="0" tIns="0" rIns="0" bIns="0" rtlCol="0" anchor="t"/>
          <a:lstStyle/>
          <a:p>
            <a:pPr marL="0" indent="0" algn="r">
              <a:lnSpc>
                <a:spcPts val="2750"/>
              </a:lnSpc>
              <a:buNone/>
            </a:pPr>
            <a:r>
              <a:rPr lang="en-US" sz="2800" b="1" dirty="0">
                <a:solidFill>
                  <a:schemeClr val="accent6">
                    <a:lumMod val="75000"/>
                  </a:schemeClr>
                </a:solidFill>
                <a:latin typeface="Outfit Extra Bold" pitchFamily="34" charset="0"/>
                <a:ea typeface="Outfit Extra Bold" pitchFamily="34" charset="-122"/>
                <a:cs typeface="Outfit Extra Bold" pitchFamily="34" charset="-120"/>
              </a:rPr>
              <a:t>Αίμονας</a:t>
            </a:r>
            <a:endParaRPr lang="en-US" sz="2800" dirty="0">
              <a:solidFill>
                <a:schemeClr val="accent6">
                  <a:lumMod val="75000"/>
                </a:schemeClr>
              </a:solidFill>
            </a:endParaRPr>
          </a:p>
        </p:txBody>
      </p:sp>
      <p:sp>
        <p:nvSpPr>
          <p:cNvPr id="4" name="Text 2"/>
          <p:cNvSpPr/>
          <p:nvPr/>
        </p:nvSpPr>
        <p:spPr>
          <a:xfrm>
            <a:off x="793790" y="4759762"/>
            <a:ext cx="3785235" cy="362903"/>
          </a:xfrm>
          <a:prstGeom prst="rect">
            <a:avLst/>
          </a:prstGeom>
          <a:noFill/>
          <a:ln/>
        </p:spPr>
        <p:txBody>
          <a:bodyPr wrap="none" lIns="0" tIns="0" rIns="0" bIns="0" rtlCol="0" anchor="t"/>
          <a:lstStyle/>
          <a:p>
            <a:pPr marL="0" indent="0" algn="r">
              <a:lnSpc>
                <a:spcPts val="2850"/>
              </a:lnSpc>
              <a:buNone/>
            </a:pPr>
            <a:r>
              <a:rPr lang="en-US" sz="1750" dirty="0" err="1">
                <a:solidFill>
                  <a:srgbClr val="2A2742"/>
                </a:solidFill>
                <a:latin typeface="Arimo" pitchFamily="34" charset="0"/>
                <a:ea typeface="Arimo" pitchFamily="34" charset="-122"/>
                <a:cs typeface="Arimo" pitchFamily="34" charset="-120"/>
              </a:rPr>
              <a:t>Ισορροπία</a:t>
            </a:r>
            <a:r>
              <a:rPr lang="en-US" sz="1750" dirty="0">
                <a:solidFill>
                  <a:srgbClr val="2A2742"/>
                </a:solidFill>
                <a:latin typeface="Arimo" pitchFamily="34" charset="0"/>
                <a:ea typeface="Arimo" pitchFamily="34" charset="-122"/>
                <a:cs typeface="Arimo" pitchFamily="34" charset="-120"/>
              </a:rPr>
              <a:t> </a:t>
            </a:r>
            <a:endParaRPr lang="el-GR" sz="1750" dirty="0" smtClean="0">
              <a:solidFill>
                <a:srgbClr val="2A2742"/>
              </a:solidFill>
              <a:latin typeface="Arimo" pitchFamily="34" charset="0"/>
              <a:ea typeface="Arimo" pitchFamily="34" charset="-122"/>
              <a:cs typeface="Arimo" pitchFamily="34" charset="-120"/>
            </a:endParaRPr>
          </a:p>
          <a:p>
            <a:pPr marL="0" indent="0" algn="r">
              <a:lnSpc>
                <a:spcPts val="2850"/>
              </a:lnSpc>
              <a:buNone/>
            </a:pPr>
            <a:r>
              <a:rPr lang="en-US" sz="1750" dirty="0" err="1" smtClean="0">
                <a:solidFill>
                  <a:srgbClr val="2A2742"/>
                </a:solidFill>
                <a:latin typeface="Arimo" pitchFamily="34" charset="0"/>
                <a:ea typeface="Arimo" pitchFamily="34" charset="-122"/>
                <a:cs typeface="Arimo" pitchFamily="34" charset="-120"/>
              </a:rPr>
              <a:t>πάθους</a:t>
            </a:r>
            <a:r>
              <a:rPr lang="en-US" sz="1750" dirty="0" smtClean="0">
                <a:solidFill>
                  <a:srgbClr val="2A2742"/>
                </a:solidFill>
                <a:latin typeface="Arimo" pitchFamily="34" charset="0"/>
                <a:ea typeface="Arimo" pitchFamily="34" charset="-122"/>
                <a:cs typeface="Arimo" pitchFamily="34" charset="-120"/>
              </a:rPr>
              <a:t> </a:t>
            </a:r>
            <a:r>
              <a:rPr lang="en-US" sz="1750" dirty="0">
                <a:solidFill>
                  <a:srgbClr val="2A2742"/>
                </a:solidFill>
                <a:latin typeface="Arimo" pitchFamily="34" charset="0"/>
                <a:ea typeface="Arimo" pitchFamily="34" charset="-122"/>
                <a:cs typeface="Arimo" pitchFamily="34" charset="-120"/>
              </a:rPr>
              <a:t>και λογικής.</a:t>
            </a:r>
            <a:endParaRPr lang="en-US" sz="1750" dirty="0"/>
          </a:p>
        </p:txBody>
      </p:sp>
      <p:pic>
        <p:nvPicPr>
          <p:cNvPr id="5" name="Image 0" descr="preencoded.png"/>
          <p:cNvPicPr>
            <a:picLocks noChangeAspect="1"/>
          </p:cNvPicPr>
          <p:nvPr/>
        </p:nvPicPr>
        <p:blipFill>
          <a:blip r:embed="rId3"/>
          <a:stretch>
            <a:fillRect/>
          </a:stretch>
        </p:blipFill>
        <p:spPr>
          <a:xfrm>
            <a:off x="5032653" y="2413516"/>
            <a:ext cx="4564975" cy="4564975"/>
          </a:xfrm>
          <a:prstGeom prst="rect">
            <a:avLst/>
          </a:prstGeom>
        </p:spPr>
      </p:pic>
      <p:sp>
        <p:nvSpPr>
          <p:cNvPr id="6" name="Text 3"/>
          <p:cNvSpPr/>
          <p:nvPr/>
        </p:nvSpPr>
        <p:spPr>
          <a:xfrm>
            <a:off x="5685711" y="4194453"/>
            <a:ext cx="110609" cy="453509"/>
          </a:xfrm>
          <a:prstGeom prst="rect">
            <a:avLst/>
          </a:prstGeom>
          <a:noFill/>
          <a:ln/>
        </p:spPr>
        <p:txBody>
          <a:bodyPr wrap="none" lIns="0" tIns="0" rIns="0" bIns="0" rtlCol="0" anchor="t"/>
          <a:lstStyle/>
          <a:p>
            <a:pPr marL="0" indent="0">
              <a:lnSpc>
                <a:spcPts val="3550"/>
              </a:lnSpc>
              <a:buNone/>
            </a:pPr>
            <a:r>
              <a:rPr lang="en-US" sz="2200" b="1" dirty="0">
                <a:solidFill>
                  <a:srgbClr val="2A2742"/>
                </a:solidFill>
                <a:latin typeface="Outfit Extra Bold" pitchFamily="34" charset="0"/>
                <a:ea typeface="Outfit Extra Bold" pitchFamily="34" charset="-122"/>
                <a:cs typeface="Outfit Extra Bold" pitchFamily="34" charset="-120"/>
              </a:rPr>
              <a:t>1</a:t>
            </a:r>
            <a:endParaRPr lang="en-US" sz="2200" dirty="0"/>
          </a:p>
        </p:txBody>
      </p:sp>
      <p:sp>
        <p:nvSpPr>
          <p:cNvPr id="7" name="Text 4"/>
          <p:cNvSpPr/>
          <p:nvPr/>
        </p:nvSpPr>
        <p:spPr>
          <a:xfrm>
            <a:off x="9937790" y="3042999"/>
            <a:ext cx="2835235" cy="354330"/>
          </a:xfrm>
          <a:prstGeom prst="rect">
            <a:avLst/>
          </a:prstGeom>
          <a:noFill/>
          <a:ln/>
        </p:spPr>
        <p:txBody>
          <a:bodyPr wrap="none" lIns="0" tIns="0" rIns="0" bIns="0" rtlCol="0" anchor="t"/>
          <a:lstStyle/>
          <a:p>
            <a:pPr marL="0" indent="0" algn="l">
              <a:lnSpc>
                <a:spcPts val="2750"/>
              </a:lnSpc>
              <a:buNone/>
            </a:pPr>
            <a:r>
              <a:rPr lang="en-US" sz="2800" b="1" dirty="0">
                <a:solidFill>
                  <a:srgbClr val="C00000"/>
                </a:solidFill>
                <a:latin typeface="Outfit Extra Bold" pitchFamily="34" charset="0"/>
                <a:ea typeface="Outfit Extra Bold" pitchFamily="34" charset="-122"/>
                <a:cs typeface="Outfit Extra Bold" pitchFamily="34" charset="-120"/>
              </a:rPr>
              <a:t>Οιδίποδας</a:t>
            </a:r>
            <a:endParaRPr lang="en-US" sz="2800" dirty="0">
              <a:solidFill>
                <a:srgbClr val="C00000"/>
              </a:solidFill>
            </a:endParaRPr>
          </a:p>
        </p:txBody>
      </p:sp>
      <p:sp>
        <p:nvSpPr>
          <p:cNvPr id="8" name="Text 5"/>
          <p:cNvSpPr/>
          <p:nvPr/>
        </p:nvSpPr>
        <p:spPr>
          <a:xfrm>
            <a:off x="9937790" y="3533418"/>
            <a:ext cx="3898821" cy="362903"/>
          </a:xfrm>
          <a:prstGeom prst="rect">
            <a:avLst/>
          </a:prstGeom>
          <a:noFill/>
          <a:ln/>
        </p:spPr>
        <p:txBody>
          <a:bodyPr wrap="none" lIns="0" tIns="0" rIns="0" bIns="0" rtlCol="0" anchor="t"/>
          <a:lstStyle/>
          <a:p>
            <a:pPr marL="0" indent="0" algn="l">
              <a:lnSpc>
                <a:spcPts val="2850"/>
              </a:lnSpc>
              <a:buNone/>
            </a:pPr>
            <a:r>
              <a:rPr lang="en-US" sz="1750" dirty="0">
                <a:solidFill>
                  <a:srgbClr val="2A2742"/>
                </a:solidFill>
                <a:latin typeface="Arimo" pitchFamily="34" charset="0"/>
                <a:ea typeface="Arimo" pitchFamily="34" charset="-122"/>
                <a:cs typeface="Arimo" pitchFamily="34" charset="-120"/>
              </a:rPr>
              <a:t>Αυτογνωσία και ενδοσκόπηση.</a:t>
            </a:r>
            <a:endParaRPr lang="en-US" sz="1750" dirty="0"/>
          </a:p>
        </p:txBody>
      </p:sp>
      <p:pic>
        <p:nvPicPr>
          <p:cNvPr id="9" name="Image 1" descr="preencoded.png"/>
          <p:cNvPicPr>
            <a:picLocks noChangeAspect="1"/>
          </p:cNvPicPr>
          <p:nvPr/>
        </p:nvPicPr>
        <p:blipFill>
          <a:blip r:embed="rId4"/>
          <a:stretch>
            <a:fillRect/>
          </a:stretch>
        </p:blipFill>
        <p:spPr>
          <a:xfrm>
            <a:off x="5032653" y="2413516"/>
            <a:ext cx="4564975" cy="4564975"/>
          </a:xfrm>
          <a:prstGeom prst="rect">
            <a:avLst/>
          </a:prstGeom>
        </p:spPr>
      </p:pic>
      <p:sp>
        <p:nvSpPr>
          <p:cNvPr id="10" name="Text 6"/>
          <p:cNvSpPr/>
          <p:nvPr/>
        </p:nvSpPr>
        <p:spPr>
          <a:xfrm>
            <a:off x="8258294" y="3243382"/>
            <a:ext cx="163235" cy="453509"/>
          </a:xfrm>
          <a:prstGeom prst="rect">
            <a:avLst/>
          </a:prstGeom>
          <a:noFill/>
          <a:ln/>
        </p:spPr>
        <p:txBody>
          <a:bodyPr wrap="none" lIns="0" tIns="0" rIns="0" bIns="0" rtlCol="0" anchor="t"/>
          <a:lstStyle/>
          <a:p>
            <a:pPr marL="0" indent="0">
              <a:lnSpc>
                <a:spcPts val="3550"/>
              </a:lnSpc>
              <a:buNone/>
            </a:pPr>
            <a:r>
              <a:rPr lang="en-US" sz="2200" b="1" dirty="0">
                <a:solidFill>
                  <a:srgbClr val="2A2742"/>
                </a:solidFill>
                <a:latin typeface="Outfit Extra Bold" pitchFamily="34" charset="0"/>
                <a:ea typeface="Outfit Extra Bold" pitchFamily="34" charset="-122"/>
                <a:cs typeface="Outfit Extra Bold" pitchFamily="34" charset="-120"/>
              </a:rPr>
              <a:t>2</a:t>
            </a:r>
            <a:endParaRPr lang="en-US" sz="2200" dirty="0"/>
          </a:p>
        </p:txBody>
      </p:sp>
      <p:sp>
        <p:nvSpPr>
          <p:cNvPr id="11" name="Text 7"/>
          <p:cNvSpPr/>
          <p:nvPr/>
        </p:nvSpPr>
        <p:spPr>
          <a:xfrm>
            <a:off x="9937790" y="5495568"/>
            <a:ext cx="2835235" cy="354330"/>
          </a:xfrm>
          <a:prstGeom prst="rect">
            <a:avLst/>
          </a:prstGeom>
          <a:noFill/>
          <a:ln/>
        </p:spPr>
        <p:txBody>
          <a:bodyPr wrap="none" lIns="0" tIns="0" rIns="0" bIns="0" rtlCol="0" anchor="t"/>
          <a:lstStyle/>
          <a:p>
            <a:pPr marL="0" indent="0" algn="l">
              <a:lnSpc>
                <a:spcPts val="2750"/>
              </a:lnSpc>
              <a:buNone/>
            </a:pPr>
            <a:r>
              <a:rPr lang="en-US" sz="2800" b="1" dirty="0">
                <a:solidFill>
                  <a:srgbClr val="7030A0"/>
                </a:solidFill>
                <a:latin typeface="Outfit Extra Bold" pitchFamily="34" charset="0"/>
                <a:ea typeface="Outfit Extra Bold" pitchFamily="34" charset="-122"/>
                <a:cs typeface="Outfit Extra Bold" pitchFamily="34" charset="-120"/>
              </a:rPr>
              <a:t>Πενθέας</a:t>
            </a:r>
            <a:endParaRPr lang="en-US" sz="2800" dirty="0">
              <a:solidFill>
                <a:srgbClr val="7030A0"/>
              </a:solidFill>
            </a:endParaRPr>
          </a:p>
        </p:txBody>
      </p:sp>
      <p:sp>
        <p:nvSpPr>
          <p:cNvPr id="12" name="Text 8"/>
          <p:cNvSpPr/>
          <p:nvPr/>
        </p:nvSpPr>
        <p:spPr>
          <a:xfrm>
            <a:off x="9937790" y="5985986"/>
            <a:ext cx="3898821" cy="362903"/>
          </a:xfrm>
          <a:prstGeom prst="rect">
            <a:avLst/>
          </a:prstGeom>
          <a:noFill/>
          <a:ln/>
        </p:spPr>
        <p:txBody>
          <a:bodyPr wrap="none" lIns="0" tIns="0" rIns="0" bIns="0" rtlCol="0" anchor="t"/>
          <a:lstStyle/>
          <a:p>
            <a:pPr marL="0" indent="0" algn="l">
              <a:lnSpc>
                <a:spcPts val="2850"/>
              </a:lnSpc>
              <a:buNone/>
            </a:pPr>
            <a:r>
              <a:rPr lang="en-US" sz="1750" dirty="0" err="1">
                <a:solidFill>
                  <a:srgbClr val="2A2742"/>
                </a:solidFill>
                <a:latin typeface="Arimo" pitchFamily="34" charset="0"/>
                <a:ea typeface="Arimo" pitchFamily="34" charset="-122"/>
                <a:cs typeface="Arimo" pitchFamily="34" charset="-120"/>
              </a:rPr>
              <a:t>Συνέπειες</a:t>
            </a:r>
            <a:r>
              <a:rPr lang="en-US" sz="1750" dirty="0">
                <a:solidFill>
                  <a:srgbClr val="2A2742"/>
                </a:solidFill>
                <a:latin typeface="Arimo" pitchFamily="34" charset="0"/>
                <a:ea typeface="Arimo" pitchFamily="34" charset="-122"/>
                <a:cs typeface="Arimo" pitchFamily="34" charset="-120"/>
              </a:rPr>
              <a:t> </a:t>
            </a:r>
            <a:endParaRPr lang="el-GR" sz="1750" dirty="0" smtClean="0">
              <a:solidFill>
                <a:srgbClr val="2A2742"/>
              </a:solidFill>
              <a:latin typeface="Arimo" pitchFamily="34" charset="0"/>
              <a:ea typeface="Arimo" pitchFamily="34" charset="-122"/>
              <a:cs typeface="Arimo" pitchFamily="34" charset="-120"/>
            </a:endParaRPr>
          </a:p>
          <a:p>
            <a:pPr marL="0" indent="0" algn="l">
              <a:lnSpc>
                <a:spcPts val="2850"/>
              </a:lnSpc>
              <a:buNone/>
            </a:pPr>
            <a:r>
              <a:rPr lang="en-US" sz="1750" dirty="0" err="1" smtClean="0">
                <a:solidFill>
                  <a:srgbClr val="2A2742"/>
                </a:solidFill>
                <a:latin typeface="Arimo" pitchFamily="34" charset="0"/>
                <a:ea typeface="Arimo" pitchFamily="34" charset="-122"/>
                <a:cs typeface="Arimo" pitchFamily="34" charset="-120"/>
              </a:rPr>
              <a:t>της</a:t>
            </a:r>
            <a:r>
              <a:rPr lang="en-US" sz="1750" dirty="0" smtClean="0">
                <a:solidFill>
                  <a:srgbClr val="2A2742"/>
                </a:solidFill>
                <a:latin typeface="Arimo" pitchFamily="34" charset="0"/>
                <a:ea typeface="Arimo" pitchFamily="34" charset="-122"/>
                <a:cs typeface="Arimo" pitchFamily="34" charset="-120"/>
              </a:rPr>
              <a:t> </a:t>
            </a:r>
            <a:endParaRPr lang="el-GR" sz="1750" dirty="0" smtClean="0">
              <a:solidFill>
                <a:srgbClr val="2A2742"/>
              </a:solidFill>
              <a:latin typeface="Arimo" pitchFamily="34" charset="0"/>
              <a:ea typeface="Arimo" pitchFamily="34" charset="-122"/>
              <a:cs typeface="Arimo" pitchFamily="34" charset="-120"/>
            </a:endParaRPr>
          </a:p>
          <a:p>
            <a:pPr marL="0" indent="0" algn="l">
              <a:lnSpc>
                <a:spcPts val="2850"/>
              </a:lnSpc>
              <a:buNone/>
            </a:pPr>
            <a:r>
              <a:rPr lang="en-US" sz="1750" dirty="0" err="1" smtClean="0">
                <a:solidFill>
                  <a:srgbClr val="2A2742"/>
                </a:solidFill>
                <a:latin typeface="Arimo" pitchFamily="34" charset="0"/>
                <a:ea typeface="Arimo" pitchFamily="34" charset="-122"/>
                <a:cs typeface="Arimo" pitchFamily="34" charset="-120"/>
              </a:rPr>
              <a:t>παρόρμησης</a:t>
            </a:r>
            <a:r>
              <a:rPr lang="en-US" sz="1750" dirty="0">
                <a:solidFill>
                  <a:srgbClr val="2A2742"/>
                </a:solidFill>
                <a:latin typeface="Arimo" pitchFamily="34" charset="0"/>
                <a:ea typeface="Arimo" pitchFamily="34" charset="-122"/>
                <a:cs typeface="Arimo" pitchFamily="34" charset="-120"/>
              </a:rPr>
              <a:t>.</a:t>
            </a:r>
            <a:endParaRPr lang="en-US" sz="1750" dirty="0"/>
          </a:p>
        </p:txBody>
      </p:sp>
      <p:pic>
        <p:nvPicPr>
          <p:cNvPr id="13" name="Image 2" descr="preencoded.png"/>
          <p:cNvPicPr>
            <a:picLocks noChangeAspect="1"/>
          </p:cNvPicPr>
          <p:nvPr/>
        </p:nvPicPr>
        <p:blipFill>
          <a:blip r:embed="rId5"/>
          <a:stretch>
            <a:fillRect/>
          </a:stretch>
        </p:blipFill>
        <p:spPr>
          <a:xfrm>
            <a:off x="5032653" y="2413516"/>
            <a:ext cx="4564975" cy="4564975"/>
          </a:xfrm>
          <a:prstGeom prst="rect">
            <a:avLst/>
          </a:prstGeom>
        </p:spPr>
      </p:pic>
      <p:sp>
        <p:nvSpPr>
          <p:cNvPr id="14" name="Text 9"/>
          <p:cNvSpPr/>
          <p:nvPr/>
        </p:nvSpPr>
        <p:spPr>
          <a:xfrm>
            <a:off x="7783473" y="5969556"/>
            <a:ext cx="161330" cy="453509"/>
          </a:xfrm>
          <a:prstGeom prst="rect">
            <a:avLst/>
          </a:prstGeom>
          <a:noFill/>
          <a:ln/>
        </p:spPr>
        <p:txBody>
          <a:bodyPr wrap="none" lIns="0" tIns="0" rIns="0" bIns="0" rtlCol="0" anchor="t"/>
          <a:lstStyle/>
          <a:p>
            <a:pPr marL="0" indent="0">
              <a:lnSpc>
                <a:spcPts val="3550"/>
              </a:lnSpc>
              <a:buNone/>
            </a:pPr>
            <a:r>
              <a:rPr lang="en-US" sz="2200" b="1" dirty="0">
                <a:solidFill>
                  <a:srgbClr val="2A2742"/>
                </a:solidFill>
                <a:latin typeface="Outfit Extra Bold" pitchFamily="34" charset="0"/>
                <a:ea typeface="Outfit Extra Bold" pitchFamily="34" charset="-122"/>
                <a:cs typeface="Outfit Extra Bold" pitchFamily="34" charset="-120"/>
              </a:rPr>
              <a:t>3</a:t>
            </a:r>
            <a:endParaRPr lang="en-US" sz="2200" dirty="0"/>
          </a:p>
        </p:txBody>
      </p:sp>
      <p:pic>
        <p:nvPicPr>
          <p:cNvPr id="10242" name="Picture 2" descr="F:\ΓΥΜΝΑΣΙΟ\Προγράμματα Σχολικών Δραστηριοτήτων\Μαθητικό Συνέδριο\Οιδίπους.jpg"/>
          <p:cNvPicPr>
            <a:picLocks noChangeAspect="1" noChangeArrowheads="1"/>
          </p:cNvPicPr>
          <p:nvPr/>
        </p:nvPicPr>
        <p:blipFill>
          <a:blip r:embed="rId6"/>
          <a:srcRect/>
          <a:stretch>
            <a:fillRect/>
          </a:stretch>
        </p:blipFill>
        <p:spPr bwMode="auto">
          <a:xfrm>
            <a:off x="9937790" y="131487"/>
            <a:ext cx="2537239" cy="2537239"/>
          </a:xfrm>
          <a:prstGeom prst="rect">
            <a:avLst/>
          </a:prstGeom>
          <a:ln>
            <a:noFill/>
          </a:ln>
          <a:effectLst>
            <a:outerShdw blurRad="292100" dist="139700" dir="2700000" algn="tl" rotWithShape="0">
              <a:srgbClr val="333333">
                <a:alpha val="65000"/>
              </a:srgbClr>
            </a:outerShdw>
          </a:effectLst>
        </p:spPr>
      </p:pic>
      <p:pic>
        <p:nvPicPr>
          <p:cNvPr id="10243" name="Picture 3" descr="F:\ΓΥΜΝΑΣΙΟ\Προγράμματα Σχολικών Δραστηριοτήτων\Μαθητικό Συνέδριο\Πενθέας.jpg"/>
          <p:cNvPicPr>
            <a:picLocks noChangeAspect="1" noChangeArrowheads="1"/>
          </p:cNvPicPr>
          <p:nvPr/>
        </p:nvPicPr>
        <p:blipFill>
          <a:blip r:embed="rId7"/>
          <a:srcRect/>
          <a:stretch>
            <a:fillRect/>
          </a:stretch>
        </p:blipFill>
        <p:spPr bwMode="auto">
          <a:xfrm>
            <a:off x="11632245" y="4647962"/>
            <a:ext cx="2705822" cy="2705822"/>
          </a:xfrm>
          <a:prstGeom prst="rect">
            <a:avLst/>
          </a:prstGeom>
          <a:ln>
            <a:noFill/>
          </a:ln>
          <a:effectLst>
            <a:outerShdw blurRad="292100" dist="139700" dir="2700000" algn="tl" rotWithShape="0">
              <a:srgbClr val="333333">
                <a:alpha val="65000"/>
              </a:srgbClr>
            </a:outerShdw>
          </a:effectLst>
        </p:spPr>
      </p:pic>
      <p:pic>
        <p:nvPicPr>
          <p:cNvPr id="10245" name="Picture 5" descr="F:\ΓΥΜΝΑΣΙΟ\Προγράμματα Σχολικών Δραστηριοτήτων\Μαθητικό Συνέδριο\Αίμων.jpg"/>
          <p:cNvPicPr>
            <a:picLocks noChangeAspect="1" noChangeArrowheads="1"/>
          </p:cNvPicPr>
          <p:nvPr/>
        </p:nvPicPr>
        <p:blipFill>
          <a:blip r:embed="rId8"/>
          <a:srcRect/>
          <a:stretch>
            <a:fillRect/>
          </a:stretch>
        </p:blipFill>
        <p:spPr bwMode="auto">
          <a:xfrm>
            <a:off x="488195" y="2441297"/>
            <a:ext cx="2511187" cy="251118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2169914"/>
            <a:ext cx="6392585" cy="708779"/>
          </a:xfrm>
          <a:prstGeom prst="rect">
            <a:avLst/>
          </a:prstGeom>
          <a:noFill/>
          <a:ln/>
        </p:spPr>
        <p:txBody>
          <a:bodyPr wrap="none" lIns="0" tIns="0" rIns="0" bIns="0" rtlCol="0" anchor="t"/>
          <a:lstStyle/>
          <a:p>
            <a:pPr marL="0" indent="0">
              <a:lnSpc>
                <a:spcPts val="5550"/>
              </a:lnSpc>
              <a:buNone/>
            </a:pPr>
            <a:r>
              <a:rPr lang="en-US" sz="4450" b="1" dirty="0">
                <a:solidFill>
                  <a:srgbClr val="C00000"/>
                </a:solidFill>
                <a:latin typeface="Outfit Extra Bold" pitchFamily="34" charset="0"/>
                <a:ea typeface="Outfit Extra Bold" pitchFamily="34" charset="-122"/>
                <a:cs typeface="Outfit Extra Bold" pitchFamily="34" charset="-120"/>
              </a:rPr>
              <a:t>Εσωτερική Σύγκρουση</a:t>
            </a:r>
            <a:endParaRPr lang="en-US" sz="4450" dirty="0">
              <a:solidFill>
                <a:srgbClr val="C00000"/>
              </a:solidFill>
            </a:endParaRPr>
          </a:p>
        </p:txBody>
      </p:sp>
      <p:sp>
        <p:nvSpPr>
          <p:cNvPr id="3" name="Shape 1"/>
          <p:cNvSpPr/>
          <p:nvPr/>
        </p:nvSpPr>
        <p:spPr>
          <a:xfrm>
            <a:off x="793790" y="3332321"/>
            <a:ext cx="3260646" cy="1306949"/>
          </a:xfrm>
          <a:prstGeom prst="roundRect">
            <a:avLst>
              <a:gd name="adj" fmla="val 7289"/>
            </a:avLst>
          </a:prstGeom>
          <a:solidFill>
            <a:schemeClr val="accent5">
              <a:lumMod val="60000"/>
              <a:lumOff val="40000"/>
            </a:schemeClr>
          </a:solidFill>
          <a:ln w="7620">
            <a:solidFill>
              <a:srgbClr val="BDB8DF"/>
            </a:solidFill>
            <a:prstDash val="solid"/>
          </a:ln>
        </p:spPr>
      </p:sp>
      <p:sp>
        <p:nvSpPr>
          <p:cNvPr id="4" name="Text 2"/>
          <p:cNvSpPr/>
          <p:nvPr/>
        </p:nvSpPr>
        <p:spPr>
          <a:xfrm>
            <a:off x="1028224" y="3759041"/>
            <a:ext cx="110609" cy="453509"/>
          </a:xfrm>
          <a:prstGeom prst="rect">
            <a:avLst/>
          </a:prstGeom>
          <a:noFill/>
          <a:ln/>
        </p:spPr>
        <p:txBody>
          <a:bodyPr wrap="none" lIns="0" tIns="0" rIns="0" bIns="0" rtlCol="0" anchor="t"/>
          <a:lstStyle/>
          <a:p>
            <a:pPr marL="0" indent="0" algn="ctr">
              <a:lnSpc>
                <a:spcPts val="3550"/>
              </a:lnSpc>
              <a:buNone/>
            </a:pPr>
            <a:r>
              <a:rPr lang="en-US" sz="2200" b="1" dirty="0">
                <a:solidFill>
                  <a:srgbClr val="2A2742"/>
                </a:solidFill>
                <a:latin typeface="Outfit Extra Bold" pitchFamily="34" charset="0"/>
                <a:ea typeface="Outfit Extra Bold" pitchFamily="34" charset="-122"/>
                <a:cs typeface="Outfit Extra Bold" pitchFamily="34" charset="-120"/>
              </a:rPr>
              <a:t>1</a:t>
            </a:r>
            <a:endParaRPr lang="en-US" sz="2200" dirty="0"/>
          </a:p>
        </p:txBody>
      </p:sp>
      <p:sp>
        <p:nvSpPr>
          <p:cNvPr id="5" name="Text 3"/>
          <p:cNvSpPr/>
          <p:nvPr/>
        </p:nvSpPr>
        <p:spPr>
          <a:xfrm>
            <a:off x="4281249" y="3559135"/>
            <a:ext cx="2835235" cy="354330"/>
          </a:xfrm>
          <a:prstGeom prst="rect">
            <a:avLst/>
          </a:prstGeom>
          <a:noFill/>
          <a:ln/>
        </p:spPr>
        <p:txBody>
          <a:bodyPr wrap="none" lIns="0" tIns="0" rIns="0" bIns="0" rtlCol="0" anchor="t"/>
          <a:lstStyle/>
          <a:p>
            <a:pPr marL="0" indent="0" algn="l">
              <a:lnSpc>
                <a:spcPts val="2750"/>
              </a:lnSpc>
              <a:buNone/>
            </a:pPr>
            <a:r>
              <a:rPr lang="en-US" sz="2800" b="1" dirty="0">
                <a:solidFill>
                  <a:schemeClr val="accent4">
                    <a:lumMod val="75000"/>
                  </a:schemeClr>
                </a:solidFill>
                <a:latin typeface="Outfit Extra Bold" pitchFamily="34" charset="0"/>
                <a:ea typeface="Outfit Extra Bold" pitchFamily="34" charset="-122"/>
                <a:cs typeface="Outfit Extra Bold" pitchFamily="34" charset="-120"/>
              </a:rPr>
              <a:t>Ιφιγένεια</a:t>
            </a:r>
            <a:endParaRPr lang="en-US" sz="2800" dirty="0">
              <a:solidFill>
                <a:schemeClr val="accent4">
                  <a:lumMod val="75000"/>
                </a:schemeClr>
              </a:solidFill>
            </a:endParaRPr>
          </a:p>
        </p:txBody>
      </p:sp>
      <p:sp>
        <p:nvSpPr>
          <p:cNvPr id="6" name="Text 4"/>
          <p:cNvSpPr/>
          <p:nvPr/>
        </p:nvSpPr>
        <p:spPr>
          <a:xfrm>
            <a:off x="4281249" y="4049554"/>
            <a:ext cx="3059906" cy="362903"/>
          </a:xfrm>
          <a:prstGeom prst="rect">
            <a:avLst/>
          </a:prstGeom>
          <a:noFill/>
          <a:ln/>
        </p:spPr>
        <p:txBody>
          <a:bodyPr wrap="none" lIns="0" tIns="0" rIns="0" bIns="0" rtlCol="0" anchor="t"/>
          <a:lstStyle/>
          <a:p>
            <a:pPr marL="0" indent="0" algn="l">
              <a:lnSpc>
                <a:spcPts val="2850"/>
              </a:lnSpc>
              <a:buNone/>
            </a:pPr>
            <a:r>
              <a:rPr lang="en-US" sz="1750" dirty="0">
                <a:solidFill>
                  <a:srgbClr val="2A2742"/>
                </a:solidFill>
                <a:latin typeface="Arimo" pitchFamily="34" charset="0"/>
                <a:ea typeface="Arimo" pitchFamily="34" charset="-122"/>
                <a:cs typeface="Arimo" pitchFamily="34" charset="-120"/>
              </a:rPr>
              <a:t>Βία των μεγάλων στους νέους.</a:t>
            </a:r>
            <a:endParaRPr lang="en-US" sz="1750" dirty="0"/>
          </a:p>
        </p:txBody>
      </p:sp>
      <p:sp>
        <p:nvSpPr>
          <p:cNvPr id="7" name="Shape 5"/>
          <p:cNvSpPr/>
          <p:nvPr/>
        </p:nvSpPr>
        <p:spPr>
          <a:xfrm>
            <a:off x="4167783" y="4624030"/>
            <a:ext cx="9555480" cy="15240"/>
          </a:xfrm>
          <a:prstGeom prst="roundRect">
            <a:avLst>
              <a:gd name="adj" fmla="val 625116"/>
            </a:avLst>
          </a:prstGeom>
          <a:solidFill>
            <a:srgbClr val="BDB8DF"/>
          </a:solidFill>
          <a:ln/>
        </p:spPr>
      </p:sp>
      <p:sp>
        <p:nvSpPr>
          <p:cNvPr id="8" name="Shape 6"/>
          <p:cNvSpPr/>
          <p:nvPr/>
        </p:nvSpPr>
        <p:spPr>
          <a:xfrm>
            <a:off x="793790" y="4752618"/>
            <a:ext cx="6521410" cy="1306949"/>
          </a:xfrm>
          <a:prstGeom prst="roundRect">
            <a:avLst>
              <a:gd name="adj" fmla="val 7289"/>
            </a:avLst>
          </a:prstGeom>
          <a:solidFill>
            <a:srgbClr val="7030A0">
              <a:alpha val="47000"/>
            </a:srgbClr>
          </a:solidFill>
          <a:ln w="7620">
            <a:solidFill>
              <a:srgbClr val="BDB8DF"/>
            </a:solidFill>
            <a:prstDash val="solid"/>
          </a:ln>
        </p:spPr>
      </p:sp>
      <p:sp>
        <p:nvSpPr>
          <p:cNvPr id="9" name="Text 7"/>
          <p:cNvSpPr/>
          <p:nvPr/>
        </p:nvSpPr>
        <p:spPr>
          <a:xfrm>
            <a:off x="1028224" y="5179338"/>
            <a:ext cx="163235" cy="453509"/>
          </a:xfrm>
          <a:prstGeom prst="rect">
            <a:avLst/>
          </a:prstGeom>
          <a:noFill/>
          <a:ln/>
        </p:spPr>
        <p:txBody>
          <a:bodyPr wrap="none" lIns="0" tIns="0" rIns="0" bIns="0" rtlCol="0" anchor="t"/>
          <a:lstStyle/>
          <a:p>
            <a:pPr marL="0" indent="0" algn="ctr">
              <a:lnSpc>
                <a:spcPts val="3550"/>
              </a:lnSpc>
              <a:buNone/>
            </a:pPr>
            <a:r>
              <a:rPr lang="en-US" sz="2200" b="1" dirty="0">
                <a:solidFill>
                  <a:srgbClr val="2A2742"/>
                </a:solidFill>
                <a:latin typeface="Outfit Extra Bold" pitchFamily="34" charset="0"/>
                <a:ea typeface="Outfit Extra Bold" pitchFamily="34" charset="-122"/>
                <a:cs typeface="Outfit Extra Bold" pitchFamily="34" charset="-120"/>
              </a:rPr>
              <a:t>2</a:t>
            </a:r>
            <a:endParaRPr lang="en-US" sz="2200" dirty="0"/>
          </a:p>
        </p:txBody>
      </p:sp>
      <p:sp>
        <p:nvSpPr>
          <p:cNvPr id="10" name="Text 8"/>
          <p:cNvSpPr/>
          <p:nvPr/>
        </p:nvSpPr>
        <p:spPr>
          <a:xfrm>
            <a:off x="7542014" y="4979432"/>
            <a:ext cx="2835235" cy="354330"/>
          </a:xfrm>
          <a:prstGeom prst="rect">
            <a:avLst/>
          </a:prstGeom>
          <a:noFill/>
          <a:ln/>
        </p:spPr>
        <p:txBody>
          <a:bodyPr wrap="none" lIns="0" tIns="0" rIns="0" bIns="0" rtlCol="0" anchor="t"/>
          <a:lstStyle/>
          <a:p>
            <a:pPr marL="0" indent="0" algn="l">
              <a:lnSpc>
                <a:spcPts val="2750"/>
              </a:lnSpc>
              <a:buNone/>
            </a:pPr>
            <a:r>
              <a:rPr lang="en-US" sz="2800" b="1" dirty="0">
                <a:solidFill>
                  <a:schemeClr val="accent6">
                    <a:lumMod val="50000"/>
                  </a:schemeClr>
                </a:solidFill>
                <a:latin typeface="Outfit Extra Bold" pitchFamily="34" charset="0"/>
                <a:ea typeface="Outfit Extra Bold" pitchFamily="34" charset="-122"/>
                <a:cs typeface="Outfit Extra Bold" pitchFamily="34" charset="-120"/>
              </a:rPr>
              <a:t>Φαίδρα</a:t>
            </a:r>
            <a:endParaRPr lang="en-US" sz="2800" dirty="0">
              <a:solidFill>
                <a:schemeClr val="accent6">
                  <a:lumMod val="50000"/>
                </a:schemeClr>
              </a:solidFill>
            </a:endParaRPr>
          </a:p>
        </p:txBody>
      </p:sp>
      <p:sp>
        <p:nvSpPr>
          <p:cNvPr id="11" name="Text 9"/>
          <p:cNvSpPr/>
          <p:nvPr/>
        </p:nvSpPr>
        <p:spPr>
          <a:xfrm>
            <a:off x="7542014" y="5469850"/>
            <a:ext cx="2887147" cy="362903"/>
          </a:xfrm>
          <a:prstGeom prst="rect">
            <a:avLst/>
          </a:prstGeom>
          <a:noFill/>
          <a:ln/>
        </p:spPr>
        <p:txBody>
          <a:bodyPr wrap="none" lIns="0" tIns="0" rIns="0" bIns="0" rtlCol="0" anchor="t"/>
          <a:lstStyle/>
          <a:p>
            <a:pPr marL="0" indent="0" algn="l">
              <a:lnSpc>
                <a:spcPts val="2850"/>
              </a:lnSpc>
              <a:buNone/>
            </a:pPr>
            <a:r>
              <a:rPr lang="en-US" sz="1750" dirty="0">
                <a:solidFill>
                  <a:srgbClr val="2A2742"/>
                </a:solidFill>
                <a:latin typeface="Arimo" pitchFamily="34" charset="0"/>
                <a:ea typeface="Arimo" pitchFamily="34" charset="-122"/>
                <a:cs typeface="Arimo" pitchFamily="34" charset="-120"/>
              </a:rPr>
              <a:t>Σύγκρουση με τον Ιππόλυτο.</a:t>
            </a:r>
            <a:endParaRPr lang="en-US" sz="1750" dirty="0"/>
          </a:p>
        </p:txBody>
      </p:sp>
      <p:pic>
        <p:nvPicPr>
          <p:cNvPr id="8194" name="Picture 2" descr="F:\ΓΥΜΝΑΣΙΟ\Προγράμματα Σχολικών Δραστηριοτήτων\Μαθητικό Συνέδριο\Ιφιγένεια.jpg"/>
          <p:cNvPicPr>
            <a:picLocks noChangeAspect="1" noChangeArrowheads="1"/>
          </p:cNvPicPr>
          <p:nvPr/>
        </p:nvPicPr>
        <p:blipFill>
          <a:blip r:embed="rId3"/>
          <a:srcRect/>
          <a:stretch>
            <a:fillRect/>
          </a:stretch>
        </p:blipFill>
        <p:spPr bwMode="auto">
          <a:xfrm>
            <a:off x="8527273" y="608682"/>
            <a:ext cx="3803775" cy="38037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30" y="1485900"/>
            <a:ext cx="5670590" cy="708779"/>
          </a:xfrm>
          <a:prstGeom prst="rect">
            <a:avLst/>
          </a:prstGeom>
          <a:noFill/>
          <a:ln/>
        </p:spPr>
        <p:txBody>
          <a:bodyPr wrap="none" lIns="0" tIns="0" rIns="0" bIns="0" rtlCol="0" anchor="t"/>
          <a:lstStyle/>
          <a:p>
            <a:pPr marL="0" indent="0">
              <a:lnSpc>
                <a:spcPts val="5550"/>
              </a:lnSpc>
              <a:buNone/>
            </a:pPr>
            <a:r>
              <a:rPr lang="en-US" sz="4450" b="1" dirty="0">
                <a:solidFill>
                  <a:srgbClr val="7030A0"/>
                </a:solidFill>
                <a:latin typeface="Outfit Extra Bold" pitchFamily="34" charset="0"/>
                <a:ea typeface="Outfit Extra Bold" pitchFamily="34" charset="-122"/>
                <a:cs typeface="Outfit Extra Bold" pitchFamily="34" charset="-120"/>
              </a:rPr>
              <a:t>Διαχείριση της Βίας</a:t>
            </a:r>
            <a:endParaRPr lang="en-US" sz="4450" dirty="0">
              <a:solidFill>
                <a:srgbClr val="7030A0"/>
              </a:solidFill>
            </a:endParaRPr>
          </a:p>
        </p:txBody>
      </p:sp>
      <p:sp>
        <p:nvSpPr>
          <p:cNvPr id="3" name="Text 1"/>
          <p:cNvSpPr/>
          <p:nvPr/>
        </p:nvSpPr>
        <p:spPr>
          <a:xfrm>
            <a:off x="793790" y="3997166"/>
            <a:ext cx="2835235" cy="354330"/>
          </a:xfrm>
          <a:prstGeom prst="rect">
            <a:avLst/>
          </a:prstGeom>
          <a:noFill/>
          <a:ln/>
        </p:spPr>
        <p:txBody>
          <a:bodyPr wrap="none" lIns="0" tIns="0" rIns="0" bIns="0" rtlCol="0" anchor="t"/>
          <a:lstStyle/>
          <a:p>
            <a:pPr marL="0" indent="0">
              <a:lnSpc>
                <a:spcPts val="2750"/>
              </a:lnSpc>
              <a:buNone/>
            </a:pPr>
            <a:r>
              <a:rPr lang="en-US" sz="2800" b="1" dirty="0">
                <a:solidFill>
                  <a:srgbClr val="0070C0"/>
                </a:solidFill>
                <a:latin typeface="Outfit Extra Bold" pitchFamily="34" charset="0"/>
                <a:ea typeface="Outfit Extra Bold" pitchFamily="34" charset="-122"/>
                <a:cs typeface="Outfit Extra Bold" pitchFamily="34" charset="-120"/>
              </a:rPr>
              <a:t>Πλάτωνας</a:t>
            </a:r>
            <a:endParaRPr lang="en-US" sz="2800" dirty="0">
              <a:solidFill>
                <a:srgbClr val="0070C0"/>
              </a:solidFill>
            </a:endParaRPr>
          </a:p>
        </p:txBody>
      </p:sp>
      <p:sp>
        <p:nvSpPr>
          <p:cNvPr id="4" name="Text 2"/>
          <p:cNvSpPr/>
          <p:nvPr/>
        </p:nvSpPr>
        <p:spPr>
          <a:xfrm>
            <a:off x="793790" y="4578310"/>
            <a:ext cx="2845594" cy="725805"/>
          </a:xfrm>
          <a:prstGeom prst="rect">
            <a:avLst/>
          </a:prstGeom>
          <a:noFill/>
          <a:ln/>
        </p:spPr>
        <p:txBody>
          <a:bodyPr wrap="squar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Διαμόρφωση μέσω τέχνης και μουσικής.</a:t>
            </a:r>
            <a:endParaRPr lang="en-US" sz="1750" dirty="0"/>
          </a:p>
        </p:txBody>
      </p:sp>
      <p:sp>
        <p:nvSpPr>
          <p:cNvPr id="5" name="Text 3"/>
          <p:cNvSpPr/>
          <p:nvPr/>
        </p:nvSpPr>
        <p:spPr>
          <a:xfrm>
            <a:off x="4200406" y="3997166"/>
            <a:ext cx="2835235" cy="354330"/>
          </a:xfrm>
          <a:prstGeom prst="rect">
            <a:avLst/>
          </a:prstGeom>
          <a:noFill/>
          <a:ln/>
        </p:spPr>
        <p:txBody>
          <a:bodyPr wrap="none" lIns="0" tIns="0" rIns="0" bIns="0" rtlCol="0" anchor="t"/>
          <a:lstStyle/>
          <a:p>
            <a:pPr marL="0" indent="0">
              <a:lnSpc>
                <a:spcPts val="2750"/>
              </a:lnSpc>
              <a:buNone/>
            </a:pPr>
            <a:r>
              <a:rPr lang="en-US" sz="2800" b="1" dirty="0">
                <a:solidFill>
                  <a:srgbClr val="C00000"/>
                </a:solidFill>
                <a:latin typeface="Outfit Extra Bold" pitchFamily="34" charset="0"/>
                <a:ea typeface="Outfit Extra Bold" pitchFamily="34" charset="-122"/>
                <a:cs typeface="Outfit Extra Bold" pitchFamily="34" charset="-120"/>
              </a:rPr>
              <a:t>Αριστοτέλης</a:t>
            </a:r>
            <a:endParaRPr lang="en-US" sz="2800" dirty="0">
              <a:solidFill>
                <a:srgbClr val="C00000"/>
              </a:solidFill>
            </a:endParaRPr>
          </a:p>
        </p:txBody>
      </p:sp>
      <p:sp>
        <p:nvSpPr>
          <p:cNvPr id="6" name="Text 4"/>
          <p:cNvSpPr/>
          <p:nvPr/>
        </p:nvSpPr>
        <p:spPr>
          <a:xfrm>
            <a:off x="4200406" y="4578310"/>
            <a:ext cx="2845594" cy="362903"/>
          </a:xfrm>
          <a:prstGeom prst="rect">
            <a:avLst/>
          </a:prstGeom>
          <a:noFill/>
          <a:ln/>
        </p:spPr>
        <p:txBody>
          <a:bodyPr wrap="non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Θεωρία της μεσότητας.</a:t>
            </a:r>
            <a:endParaRPr lang="en-US" sz="1750" dirty="0"/>
          </a:p>
        </p:txBody>
      </p:sp>
      <p:sp>
        <p:nvSpPr>
          <p:cNvPr id="7" name="Text 5"/>
          <p:cNvSpPr/>
          <p:nvPr/>
        </p:nvSpPr>
        <p:spPr>
          <a:xfrm>
            <a:off x="7607022" y="3997166"/>
            <a:ext cx="2835235" cy="354330"/>
          </a:xfrm>
          <a:prstGeom prst="rect">
            <a:avLst/>
          </a:prstGeom>
          <a:noFill/>
          <a:ln/>
        </p:spPr>
        <p:txBody>
          <a:bodyPr wrap="none" lIns="0" tIns="0" rIns="0" bIns="0" rtlCol="0" anchor="t"/>
          <a:lstStyle/>
          <a:p>
            <a:pPr marL="0" indent="0">
              <a:lnSpc>
                <a:spcPts val="2750"/>
              </a:lnSpc>
              <a:buNone/>
            </a:pPr>
            <a:r>
              <a:rPr lang="en-US" sz="2800" b="1" dirty="0">
                <a:solidFill>
                  <a:schemeClr val="accent4">
                    <a:lumMod val="75000"/>
                  </a:schemeClr>
                </a:solidFill>
                <a:latin typeface="Outfit Extra Bold" pitchFamily="34" charset="0"/>
                <a:ea typeface="Outfit Extra Bold" pitchFamily="34" charset="-122"/>
                <a:cs typeface="Outfit Extra Bold" pitchFamily="34" charset="-120"/>
              </a:rPr>
              <a:t>Στωικοί</a:t>
            </a:r>
            <a:endParaRPr lang="en-US" sz="2800" dirty="0">
              <a:solidFill>
                <a:schemeClr val="accent4">
                  <a:lumMod val="75000"/>
                </a:schemeClr>
              </a:solidFill>
            </a:endParaRPr>
          </a:p>
        </p:txBody>
      </p:sp>
      <p:sp>
        <p:nvSpPr>
          <p:cNvPr id="8" name="Text 6"/>
          <p:cNvSpPr/>
          <p:nvPr/>
        </p:nvSpPr>
        <p:spPr>
          <a:xfrm>
            <a:off x="7607022" y="4578310"/>
            <a:ext cx="2845594" cy="362903"/>
          </a:xfrm>
          <a:prstGeom prst="rect">
            <a:avLst/>
          </a:prstGeom>
          <a:noFill/>
          <a:ln/>
        </p:spPr>
        <p:txBody>
          <a:bodyPr wrap="non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Λογική και αυτοέλεγχος.</a:t>
            </a:r>
            <a:endParaRPr lang="en-US" sz="1750" dirty="0"/>
          </a:p>
        </p:txBody>
      </p:sp>
      <p:sp>
        <p:nvSpPr>
          <p:cNvPr id="9" name="Text 7"/>
          <p:cNvSpPr/>
          <p:nvPr/>
        </p:nvSpPr>
        <p:spPr>
          <a:xfrm>
            <a:off x="11013638" y="3997166"/>
            <a:ext cx="2835235" cy="354330"/>
          </a:xfrm>
          <a:prstGeom prst="rect">
            <a:avLst/>
          </a:prstGeom>
          <a:noFill/>
          <a:ln/>
        </p:spPr>
        <p:txBody>
          <a:bodyPr wrap="none" lIns="0" tIns="0" rIns="0" bIns="0" rtlCol="0" anchor="t"/>
          <a:lstStyle/>
          <a:p>
            <a:pPr marL="0" indent="0">
              <a:lnSpc>
                <a:spcPts val="2750"/>
              </a:lnSpc>
              <a:buNone/>
            </a:pPr>
            <a:r>
              <a:rPr lang="en-US" sz="2800" b="1" dirty="0">
                <a:solidFill>
                  <a:schemeClr val="accent6">
                    <a:lumMod val="75000"/>
                  </a:schemeClr>
                </a:solidFill>
                <a:latin typeface="Outfit Extra Bold" pitchFamily="34" charset="0"/>
                <a:ea typeface="Outfit Extra Bold" pitchFamily="34" charset="-122"/>
                <a:cs typeface="Outfit Extra Bold" pitchFamily="34" charset="-120"/>
              </a:rPr>
              <a:t>Επικούρειοι</a:t>
            </a:r>
            <a:endParaRPr lang="en-US" sz="2800" dirty="0">
              <a:solidFill>
                <a:schemeClr val="accent6">
                  <a:lumMod val="75000"/>
                </a:schemeClr>
              </a:solidFill>
            </a:endParaRPr>
          </a:p>
        </p:txBody>
      </p:sp>
      <p:sp>
        <p:nvSpPr>
          <p:cNvPr id="10" name="Text 8"/>
          <p:cNvSpPr/>
          <p:nvPr/>
        </p:nvSpPr>
        <p:spPr>
          <a:xfrm>
            <a:off x="11013638" y="4578310"/>
            <a:ext cx="2845594" cy="362903"/>
          </a:xfrm>
          <a:prstGeom prst="rect">
            <a:avLst/>
          </a:prstGeom>
          <a:noFill/>
          <a:ln/>
        </p:spPr>
        <p:txBody>
          <a:bodyPr wrap="non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Γνώση και αποφυγή φόβων.</a:t>
            </a:r>
            <a:endParaRPr lang="en-US" sz="175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TotalTime>
  <Words>556</Words>
  <Application>Microsoft Office PowerPoint</Application>
  <PresentationFormat>Προσαρμογή</PresentationFormat>
  <Paragraphs>136</Paragraphs>
  <Slides>12</Slides>
  <Notes>10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12</vt:i4>
      </vt:variant>
    </vt:vector>
  </HeadingPairs>
  <TitlesOfParts>
    <vt:vector size="19" baseType="lpstr">
      <vt:lpstr>Arial</vt:lpstr>
      <vt:lpstr>Calibri</vt:lpstr>
      <vt:lpstr>Arimo Bold</vt:lpstr>
      <vt:lpstr>Times New Roman</vt:lpstr>
      <vt:lpstr>Arimo</vt:lpstr>
      <vt:lpstr>Outfit Extra Bold</vt:lpstr>
      <vt:lpstr>Office Theme</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vector>
  </TitlesOfParts>
  <Company>PptxGenJS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user</cp:lastModifiedBy>
  <cp:revision>35</cp:revision>
  <dcterms:created xsi:type="dcterms:W3CDTF">2025-02-10T12:43:07Z</dcterms:created>
  <dcterms:modified xsi:type="dcterms:W3CDTF">2025-02-24T18:08:16Z</dcterms:modified>
</cp:coreProperties>
</file>