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73" r:id="rId8"/>
    <p:sldId id="262" r:id="rId9"/>
    <p:sldId id="274" r:id="rId10"/>
    <p:sldId id="263" r:id="rId11"/>
    <p:sldId id="272" r:id="rId12"/>
    <p:sldId id="264" r:id="rId13"/>
    <p:sldId id="266" r:id="rId14"/>
    <p:sldId id="275" r:id="rId15"/>
    <p:sldId id="267" r:id="rId16"/>
    <p:sldId id="268" r:id="rId17"/>
    <p:sldId id="271" r:id="rId18"/>
    <p:sldId id="269" r:id="rId19"/>
    <p:sldId id="270"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92FFDE-C235-4D78-9D38-B63D9CCE6658}" type="datetimeFigureOut">
              <a:rPr lang="el-GR" smtClean="0"/>
              <a:t>14/2/2025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6AC37B7-DD22-4054-B7E9-F6A59CA12BD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2FFDE-C235-4D78-9D38-B63D9CCE6658}" type="datetimeFigureOut">
              <a:rPr lang="el-GR" smtClean="0"/>
              <a:t>14/2/2025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C37B7-DD22-4054-B7E9-F6A59CA12BD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ldGa9LF7feU?si=W6LnN-Uo3_-mwzU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dtsou\Desktop\&#919;&#956;&#941;&#961;&#945;%20&#934;&#953;&#955;&#940;&#952;&#955;&#959;&#965;\2022%20_%20&#917;&#929;&#932;.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eU2wg6gC91I?si=YxVOH2anDRNnHm3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eU2wg6gC91I?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1GV0wo_gGDs?si=kOJKVmUg_HdJ4Pf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1GV0wo_gGD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836712"/>
            <a:ext cx="7772400" cy="1470025"/>
          </a:xfrm>
        </p:spPr>
        <p:txBody>
          <a:bodyPr/>
          <a:lstStyle/>
          <a:p>
            <a:r>
              <a:rPr lang="el-GR" b="1" dirty="0">
                <a:solidFill>
                  <a:srgbClr val="0070C0"/>
                </a:solidFill>
              </a:rPr>
              <a:t>1</a:t>
            </a:r>
            <a:r>
              <a:rPr lang="el-GR" b="1" baseline="30000" dirty="0">
                <a:solidFill>
                  <a:srgbClr val="0070C0"/>
                </a:solidFill>
              </a:rPr>
              <a:t>η</a:t>
            </a:r>
            <a:r>
              <a:rPr lang="el-GR" b="1" dirty="0">
                <a:solidFill>
                  <a:srgbClr val="0070C0"/>
                </a:solidFill>
              </a:rPr>
              <a:t> Φεβρουαρίου</a:t>
            </a:r>
          </a:p>
        </p:txBody>
      </p:sp>
      <p:sp>
        <p:nvSpPr>
          <p:cNvPr id="3" name="2 - Υπότιτλος"/>
          <p:cNvSpPr>
            <a:spLocks noGrp="1"/>
          </p:cNvSpPr>
          <p:nvPr>
            <p:ph type="subTitle" idx="1"/>
          </p:nvPr>
        </p:nvSpPr>
        <p:spPr/>
        <p:txBody>
          <a:bodyPr/>
          <a:lstStyle/>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683568" y="2348880"/>
            <a:ext cx="8087938" cy="3744416"/>
          </a:xfrm>
          <a:prstGeom prst="rect">
            <a:avLst/>
          </a:prstGeom>
          <a:noFill/>
          <a:ln w="9525">
            <a:noFill/>
            <a:miter lim="800000"/>
            <a:headEnd/>
            <a:tailEnd/>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C00000"/>
                </a:solidFill>
              </a:rPr>
              <a:t>Το Φίλαθλο Πνεύμα ως τρόπος ζωής</a:t>
            </a:r>
            <a:br>
              <a:rPr lang="el-GR" dirty="0">
                <a:solidFill>
                  <a:schemeClr val="accent6">
                    <a:lumMod val="75000"/>
                  </a:schemeClr>
                </a:solidFill>
              </a:rPr>
            </a:br>
            <a:endParaRPr lang="el-GR" dirty="0">
              <a:solidFill>
                <a:schemeClr val="accent6">
                  <a:lumMod val="75000"/>
                </a:schemeClr>
              </a:solidFill>
            </a:endParaRPr>
          </a:p>
        </p:txBody>
      </p:sp>
      <p:sp>
        <p:nvSpPr>
          <p:cNvPr id="3" name="2 - Θέση περιεχομένου"/>
          <p:cNvSpPr>
            <a:spLocks noGrp="1"/>
          </p:cNvSpPr>
          <p:nvPr>
            <p:ph idx="1"/>
          </p:nvPr>
        </p:nvSpPr>
        <p:spPr>
          <a:xfrm>
            <a:off x="107504" y="980728"/>
            <a:ext cx="8579296" cy="5877272"/>
          </a:xfrm>
        </p:spPr>
        <p:txBody>
          <a:bodyPr>
            <a:normAutofit fontScale="77500" lnSpcReduction="20000"/>
          </a:bodyPr>
          <a:lstStyle/>
          <a:p>
            <a:r>
              <a:rPr lang="el-GR" b="1" dirty="0">
                <a:solidFill>
                  <a:srgbClr val="0070C0"/>
                </a:solidFill>
              </a:rPr>
              <a:t>Το φίλαθλο πνεύμα </a:t>
            </a:r>
            <a:r>
              <a:rPr lang="el-GR" dirty="0"/>
              <a:t>είναι η ψυχή του αθλητισμού. Δεν αφορά μόνο τους αθλητές, αλλά και όλους εμάς που παρακολουθούμε, υποστηρίζουμε και αγαπάμε τον αθλητισμό. </a:t>
            </a:r>
            <a:r>
              <a:rPr lang="el-GR" b="1" dirty="0">
                <a:solidFill>
                  <a:schemeClr val="accent6">
                    <a:lumMod val="75000"/>
                  </a:schemeClr>
                </a:solidFill>
              </a:rPr>
              <a:t>Ένας αληθινός φίλαθλος δεν κρίνεται μόνο από την υποστήριξή του σε μια ομάδα ή έναν αθλητή, αλλά από τον τρόπο που σέβεται το παιχνίδι, τους αντιπάλους, τους διαιτητές και τους υπόλοιπους φιλάθλους.</a:t>
            </a:r>
          </a:p>
          <a:p>
            <a:pPr>
              <a:buNone/>
            </a:pPr>
            <a:endParaRPr lang="el-GR" dirty="0"/>
          </a:p>
          <a:p>
            <a:r>
              <a:rPr lang="el-GR" dirty="0"/>
              <a:t>Το φίλαθλο πνεύμα πρεσβεύει τη χαρά του παιχνιδιού, ανεξάρτητα από το αποτέλεσμα. </a:t>
            </a:r>
            <a:r>
              <a:rPr lang="el-GR" b="1" dirty="0">
                <a:solidFill>
                  <a:srgbClr val="00B050"/>
                </a:solidFill>
              </a:rPr>
              <a:t>Ο αθλητισμός είναι γιορτή</a:t>
            </a:r>
            <a:r>
              <a:rPr lang="el-GR" dirty="0"/>
              <a:t>, και η ήττα δεν είναι αποτυχία αλλά μέρος της διαδρομής προς τη βελτίωση</a:t>
            </a:r>
            <a:r>
              <a:rPr lang="el-GR" dirty="0">
                <a:solidFill>
                  <a:srgbClr val="FFC000"/>
                </a:solidFill>
              </a:rPr>
              <a:t>. </a:t>
            </a:r>
            <a:r>
              <a:rPr lang="el-GR" b="1" dirty="0">
                <a:solidFill>
                  <a:srgbClr val="FFC000"/>
                </a:solidFill>
              </a:rPr>
              <a:t>Ένας γνήσιος φίλαθλος αναγνωρίζει και επιβραβεύει την αξία των αντιπάλων, καταδικάζει τη βία και τον φανατισμό και προάγει το σεβασμό και την ευγένεια.</a:t>
            </a:r>
            <a:r>
              <a:rPr lang="el-GR" b="1" dirty="0">
                <a:solidFill>
                  <a:schemeClr val="accent5">
                    <a:lumMod val="75000"/>
                  </a:schemeClr>
                </a:solidFill>
              </a:rPr>
              <a:t> </a:t>
            </a:r>
            <a:r>
              <a:rPr lang="el-GR" dirty="0"/>
              <a:t>Επιπλέον, συμβάλλει στη διαμόρφωση ενός υγιούς αθλητικού περιβάλλοντος, όπου η ευγενής άμιλλα και η αλληλεγγύη αντικαθιστούν τη μισαλλοδοξία και τις ακραίες συμπεριφορές.</a:t>
            </a:r>
          </a:p>
          <a:p>
            <a:endParaRPr lang="el-GR"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755576" y="260648"/>
            <a:ext cx="7056784" cy="6266407"/>
          </a:xfrm>
          <a:prstGeom prst="rect">
            <a:avLst/>
          </a:prstGeom>
          <a:noFill/>
          <a:ln w="9525">
            <a:noFill/>
            <a:miter lim="800000"/>
            <a:headEnd/>
            <a:tailEnd/>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C00000"/>
                </a:solidFill>
              </a:rPr>
              <a:t>Το Φίλαθλο Πνεύμα ως τρόπος ζωής</a:t>
            </a:r>
            <a:endParaRPr lang="el-GR" dirty="0"/>
          </a:p>
        </p:txBody>
      </p:sp>
      <p:sp>
        <p:nvSpPr>
          <p:cNvPr id="3" name="2 - Θέση περιεχομένου"/>
          <p:cNvSpPr>
            <a:spLocks noGrp="1"/>
          </p:cNvSpPr>
          <p:nvPr>
            <p:ph idx="1"/>
          </p:nvPr>
        </p:nvSpPr>
        <p:spPr>
          <a:xfrm>
            <a:off x="457200" y="1600200"/>
            <a:ext cx="8229600" cy="5069160"/>
          </a:xfrm>
        </p:spPr>
        <p:txBody>
          <a:bodyPr>
            <a:normAutofit fontScale="77500" lnSpcReduction="20000"/>
          </a:bodyPr>
          <a:lstStyle/>
          <a:p>
            <a:r>
              <a:rPr lang="el-GR" b="1" dirty="0">
                <a:solidFill>
                  <a:schemeClr val="tx2">
                    <a:lumMod val="60000"/>
                    <a:lumOff val="40000"/>
                  </a:schemeClr>
                </a:solidFill>
              </a:rPr>
              <a:t>Το φίλαθλο πνεύμα </a:t>
            </a:r>
            <a:r>
              <a:rPr lang="el-GR" dirty="0"/>
              <a:t>δεν περιορίζεται μόνο στα γήπεδα. Επεκτείνεται στην καθημερινή μας ζωή, στη συμπεριφορά μας στους χώρους εργασίας, στην κοινωνία και στις προσωπικές μας σχέσεις. </a:t>
            </a:r>
            <a:r>
              <a:rPr lang="el-GR" b="1" dirty="0">
                <a:solidFill>
                  <a:srgbClr val="00B050"/>
                </a:solidFill>
              </a:rPr>
              <a:t>Η αναγνώριση της προσπάθειας του άλλου, η στήριξη των αξιών του δίκαιου παιχνιδιού και η απόρριψη οποιασδήποτε μορφής βίας και αδικίας είναι στοιχεία που μπορούν να διαμορφώσουν μια κοινωνία πιο δίκαιη και αρμονική.</a:t>
            </a:r>
          </a:p>
          <a:p>
            <a:endParaRPr lang="el-GR" dirty="0"/>
          </a:p>
          <a:p>
            <a:r>
              <a:rPr lang="el-GR" dirty="0"/>
              <a:t>Όταν αγκαλιάζουμε το φίλαθλο πνεύμα ως στάση ζωής, καλλιεργούμε όχι μόνο την αγάπη για τον αθλητισμό αλλά και την ανάπτυξη υγιών σχέσεων βασισμένων στον αλληλοσεβασμό και στην κατανόηση. Με αυτόν τον τρόπο, </a:t>
            </a:r>
            <a:r>
              <a:rPr lang="el-GR" b="1" dirty="0">
                <a:solidFill>
                  <a:srgbClr val="FF0000"/>
                </a:solidFill>
              </a:rPr>
              <a:t>ο αθλητισμός γίνεται γέφυρα επικοινωνίας, πολιτισμού και ειρήνης.</a:t>
            </a:r>
          </a:p>
          <a:p>
            <a:endParaRPr lang="el-GR"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C00000"/>
                </a:solidFill>
              </a:rPr>
              <a:t>Θύματα </a:t>
            </a:r>
            <a:r>
              <a:rPr lang="el-GR" b="1" dirty="0" err="1">
                <a:solidFill>
                  <a:srgbClr val="C00000"/>
                </a:solidFill>
              </a:rPr>
              <a:t>οπαδικής</a:t>
            </a:r>
            <a:r>
              <a:rPr lang="el-GR" b="1" dirty="0">
                <a:solidFill>
                  <a:srgbClr val="C00000"/>
                </a:solidFill>
              </a:rPr>
              <a:t> βίας</a:t>
            </a:r>
          </a:p>
        </p:txBody>
      </p:sp>
      <p:sp>
        <p:nvSpPr>
          <p:cNvPr id="3" name="2 - Θέση περιεχομένου"/>
          <p:cNvSpPr>
            <a:spLocks noGrp="1"/>
          </p:cNvSpPr>
          <p:nvPr>
            <p:ph idx="1"/>
          </p:nvPr>
        </p:nvSpPr>
        <p:spPr>
          <a:xfrm>
            <a:off x="395536" y="1988840"/>
            <a:ext cx="8229600" cy="4525963"/>
          </a:xfrm>
        </p:spPr>
        <p:txBody>
          <a:bodyPr/>
          <a:lstStyle/>
          <a:p>
            <a:r>
              <a:rPr lang="el-GR" dirty="0"/>
              <a:t>Παρακολουθήστε το βίντεο:</a:t>
            </a:r>
          </a:p>
          <a:p>
            <a:endParaRPr lang="el-GR" dirty="0"/>
          </a:p>
          <a:p>
            <a:pPr>
              <a:buNone/>
            </a:pPr>
            <a:r>
              <a:rPr lang="en-US" dirty="0">
                <a:hlinkClick r:id="rId2"/>
              </a:rPr>
              <a:t>https://youtu.be/ldGa9LF7feU?si=W6LnN-Uo3_-mwzUI</a:t>
            </a:r>
            <a:endParaRPr lang="el-GR" dirty="0"/>
          </a:p>
          <a:p>
            <a:pPr>
              <a:buNone/>
            </a:pPr>
            <a:endParaRPr lang="el-GR"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2022 _ ΕΡΤ.mp4">
            <a:hlinkClick r:id="" action="ppaction://media"/>
          </p:cNvPr>
          <p:cNvPicPr>
            <a:picLocks noGrp="1" noRot="1" noChangeAspect="1"/>
          </p:cNvPicPr>
          <p:nvPr>
            <p:ph idx="1"/>
            <a:videoFile r:link="rId1"/>
          </p:nvPr>
        </p:nvPicPr>
        <p:blipFill>
          <a:blip r:embed="rId3" cstate="print"/>
          <a:stretch>
            <a:fillRect/>
          </a:stretch>
        </p:blipFill>
        <p:spPr>
          <a:xfrm>
            <a:off x="539552" y="332656"/>
            <a:ext cx="8352928" cy="62646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fontScale="90000"/>
          </a:bodyPr>
          <a:lstStyle/>
          <a:p>
            <a:r>
              <a:rPr lang="el-GR" b="1" dirty="0">
                <a:solidFill>
                  <a:srgbClr val="0070C0"/>
                </a:solidFill>
              </a:rPr>
              <a:t>Η συμπεριφορά ενός φιλάθλου</a:t>
            </a:r>
            <a:br>
              <a:rPr lang="el-GR" dirty="0"/>
            </a:br>
            <a:endParaRPr lang="el-GR" dirty="0"/>
          </a:p>
        </p:txBody>
      </p:sp>
      <p:sp>
        <p:nvSpPr>
          <p:cNvPr id="3" name="2 - Θέση περιεχομένου"/>
          <p:cNvSpPr>
            <a:spLocks noGrp="1"/>
          </p:cNvSpPr>
          <p:nvPr>
            <p:ph idx="1"/>
          </p:nvPr>
        </p:nvSpPr>
        <p:spPr>
          <a:xfrm>
            <a:off x="467544" y="1772816"/>
            <a:ext cx="8229600" cy="4525963"/>
          </a:xfrm>
        </p:spPr>
        <p:txBody>
          <a:bodyPr>
            <a:normAutofit fontScale="85000" lnSpcReduction="20000"/>
          </a:bodyPr>
          <a:lstStyle/>
          <a:p>
            <a:pPr>
              <a:buNone/>
            </a:pPr>
            <a:r>
              <a:rPr lang="el-GR" dirty="0"/>
              <a:t>Η συμπεριφορά μας ως φίλαθλοι αντικατοπτρίζει τον πολιτισμό μας. </a:t>
            </a:r>
          </a:p>
          <a:p>
            <a:pPr>
              <a:buNone/>
            </a:pPr>
            <a:r>
              <a:rPr lang="el-GR" b="1" dirty="0">
                <a:solidFill>
                  <a:srgbClr val="0070C0"/>
                </a:solidFill>
              </a:rPr>
              <a:t>Ένας σωστός φίλαθλος:</a:t>
            </a:r>
          </a:p>
          <a:p>
            <a:pPr lvl="0"/>
            <a:r>
              <a:rPr lang="el-GR" b="1" dirty="0">
                <a:solidFill>
                  <a:srgbClr val="FF0000"/>
                </a:solidFill>
              </a:rPr>
              <a:t>Σέβεται τους αθλητές, ανεξαρτήτως ομάδας ή αγωνίσματος.</a:t>
            </a:r>
          </a:p>
          <a:p>
            <a:pPr lvl="0"/>
            <a:r>
              <a:rPr lang="el-GR" b="1" dirty="0">
                <a:solidFill>
                  <a:srgbClr val="00B050"/>
                </a:solidFill>
              </a:rPr>
              <a:t>Υποστηρίζει την ομάδα του με ενθουσιασμό, αλλά χωρίς να μειώνει ή να προσβάλλει τον αντίπαλο</a:t>
            </a:r>
            <a:r>
              <a:rPr lang="el-GR" b="1" dirty="0"/>
              <a:t>.</a:t>
            </a:r>
          </a:p>
          <a:p>
            <a:pPr lvl="0"/>
            <a:r>
              <a:rPr lang="el-GR" b="1" dirty="0">
                <a:solidFill>
                  <a:srgbClr val="FFC000"/>
                </a:solidFill>
              </a:rPr>
              <a:t>Αποδέχεται τις αποφάσεις των διαιτητών και διατηρεί ψυχραιμία, ακόμα κι όταν διαφωνεί</a:t>
            </a:r>
            <a:r>
              <a:rPr lang="el-GR" b="1" dirty="0"/>
              <a:t>.</a:t>
            </a:r>
          </a:p>
          <a:p>
            <a:pPr lvl="0"/>
            <a:r>
              <a:rPr lang="el-GR" b="1" dirty="0">
                <a:solidFill>
                  <a:srgbClr val="C00000"/>
                </a:solidFill>
              </a:rPr>
              <a:t>Αποφεύγει κάθε μορφή βίας, φραστικής ή σωματικής, εντός και εκτός γηπέδου.</a:t>
            </a:r>
          </a:p>
          <a:p>
            <a:endParaRPr lang="el-GR" dirty="0"/>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70C0"/>
                </a:solidFill>
              </a:rPr>
              <a:t>Η συμπεριφορά ενός φιλάθλου</a:t>
            </a:r>
            <a:endParaRPr lang="el-GR" dirty="0">
              <a:solidFill>
                <a:srgbClr val="0070C0"/>
              </a:solidFill>
            </a:endParaRPr>
          </a:p>
        </p:txBody>
      </p:sp>
      <p:sp>
        <p:nvSpPr>
          <p:cNvPr id="3" name="2 - Θέση περιεχομένου"/>
          <p:cNvSpPr>
            <a:spLocks noGrp="1"/>
          </p:cNvSpPr>
          <p:nvPr>
            <p:ph idx="1"/>
          </p:nvPr>
        </p:nvSpPr>
        <p:spPr/>
        <p:txBody>
          <a:bodyPr>
            <a:normAutofit fontScale="92500" lnSpcReduction="10000"/>
          </a:bodyPr>
          <a:lstStyle/>
          <a:p>
            <a:pPr>
              <a:buNone/>
            </a:pPr>
            <a:r>
              <a:rPr lang="el-GR" b="1" dirty="0">
                <a:solidFill>
                  <a:srgbClr val="0070C0"/>
                </a:solidFill>
              </a:rPr>
              <a:t>Ένας σωστός φίλαθλος:</a:t>
            </a:r>
          </a:p>
          <a:p>
            <a:pPr lvl="0"/>
            <a:endParaRPr lang="el-GR" dirty="0"/>
          </a:p>
          <a:p>
            <a:pPr lvl="0"/>
            <a:r>
              <a:rPr lang="el-GR" b="1" dirty="0">
                <a:solidFill>
                  <a:srgbClr val="FF0000"/>
                </a:solidFill>
              </a:rPr>
              <a:t>Προάγει τη θετική ατμόσφαιρα στο γήπεδο, ενθαρρύνοντας το ευ </a:t>
            </a:r>
            <a:r>
              <a:rPr lang="el-GR" b="1" dirty="0" err="1">
                <a:solidFill>
                  <a:srgbClr val="FF0000"/>
                </a:solidFill>
              </a:rPr>
              <a:t>αγωνίζεσθαι</a:t>
            </a:r>
            <a:r>
              <a:rPr lang="el-GR" b="1" dirty="0">
                <a:solidFill>
                  <a:srgbClr val="FF0000"/>
                </a:solidFill>
              </a:rPr>
              <a:t>.</a:t>
            </a:r>
          </a:p>
          <a:p>
            <a:pPr lvl="0"/>
            <a:r>
              <a:rPr lang="el-GR" b="1" dirty="0">
                <a:solidFill>
                  <a:srgbClr val="00B050"/>
                </a:solidFill>
              </a:rPr>
              <a:t>Καταδικάζει συμπεριφορές που προσβάλλουν τον αθλητισμό, όπως η ρατσιστική ή σεξιστική ρητορική.</a:t>
            </a:r>
          </a:p>
          <a:p>
            <a:pPr lvl="0"/>
            <a:r>
              <a:rPr lang="el-GR" b="1" dirty="0">
                <a:solidFill>
                  <a:srgbClr val="FFC000"/>
                </a:solidFill>
              </a:rPr>
              <a:t>Διδάσκει το φίλαθλο πνεύμα στους νεότερους, δίνοντας το σωστό παράδειγμα.</a:t>
            </a:r>
          </a:p>
          <a:p>
            <a:endParaRPr lang="el-GR"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cstate="print"/>
          <a:srcRect/>
          <a:stretch>
            <a:fillRect/>
          </a:stretch>
        </p:blipFill>
        <p:spPr bwMode="auto">
          <a:xfrm>
            <a:off x="1187624" y="332656"/>
            <a:ext cx="7056784" cy="6177697"/>
          </a:xfrm>
          <a:prstGeom prst="rect">
            <a:avLst/>
          </a:prstGeom>
          <a:noFill/>
          <a:ln w="9525">
            <a:noFill/>
            <a:miter lim="800000"/>
            <a:headEnd/>
            <a:tailEnd/>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08720"/>
            <a:ext cx="8229600" cy="5217443"/>
          </a:xfrm>
        </p:spPr>
        <p:txBody>
          <a:bodyPr/>
          <a:lstStyle/>
          <a:p>
            <a:pPr algn="just">
              <a:lnSpc>
                <a:spcPct val="150000"/>
              </a:lnSpc>
              <a:buNone/>
            </a:pPr>
            <a:r>
              <a:rPr lang="el-GR" b="1" dirty="0">
                <a:solidFill>
                  <a:srgbClr val="C00000"/>
                </a:solidFill>
              </a:rPr>
              <a:t>   Η στάση μας στις κερκίδες και ο τρόπος που προσεγγίζουμε τον αθλητισμό επηρεάζουν το ευρύτερο κοινωνικό σύνολο. Οφείλουμε να είμαστε πρεσβευτές του φίλαθλου πνεύματος, διατηρώντας τον αθλητισμό ως μέσο ενότητας, παιδείας και προόδου.</a:t>
            </a:r>
          </a:p>
          <a:p>
            <a:endParaRPr lang="el-GR" dirty="0"/>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1520" y="980728"/>
            <a:ext cx="8607821" cy="4267125"/>
          </a:xfrm>
          <a:prstGeom prst="rect">
            <a:avLst/>
          </a:prstGeom>
          <a:noFill/>
          <a:ln w="9525">
            <a:noFill/>
            <a:miter lim="800000"/>
            <a:headEnd/>
            <a:tailEnd/>
          </a:ln>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cstate="print"/>
          <a:srcRect/>
          <a:stretch>
            <a:fillRect/>
          </a:stretch>
        </p:blipFill>
        <p:spPr bwMode="auto">
          <a:xfrm>
            <a:off x="683568" y="332656"/>
            <a:ext cx="7744425" cy="5688632"/>
          </a:xfrm>
          <a:prstGeom prst="rect">
            <a:avLst/>
          </a:prstGeom>
          <a:noFill/>
          <a:ln w="9525">
            <a:noFill/>
            <a:miter lim="800000"/>
            <a:headEnd/>
            <a:tailEnd/>
          </a:ln>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692696"/>
            <a:ext cx="8229600" cy="4525963"/>
          </a:xfrm>
        </p:spPr>
        <p:txBody>
          <a:bodyPr/>
          <a:lstStyle/>
          <a:p>
            <a:pPr algn="just">
              <a:lnSpc>
                <a:spcPct val="150000"/>
              </a:lnSpc>
            </a:pPr>
            <a:r>
              <a:rPr lang="el-GR" b="1" dirty="0">
                <a:solidFill>
                  <a:srgbClr val="0070C0"/>
                </a:solidFill>
              </a:rPr>
              <a:t>Ο αθλητισμός </a:t>
            </a:r>
            <a:r>
              <a:rPr lang="el-GR" dirty="0"/>
              <a:t>είναι κάτι πολύ περισσότερο από απλή σωματική δραστηριότητα ή μια ψυχαγωγική ενασχόληση. </a:t>
            </a:r>
            <a:r>
              <a:rPr lang="el-GR" b="1" dirty="0">
                <a:solidFill>
                  <a:schemeClr val="accent2">
                    <a:lumMod val="75000"/>
                  </a:schemeClr>
                </a:solidFill>
              </a:rPr>
              <a:t>Είναι ένας τρόπος ζωής, μια φιλοσοφία που διδάσκει αξίες, διαμορφώνει χαρακτήρες και ενώνει τους ανθρώπους πέρα από σύνορα και διαφορές.</a:t>
            </a:r>
          </a:p>
          <a:p>
            <a:endParaRPr lang="el-GR"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70C0"/>
                </a:solidFill>
              </a:rPr>
              <a:t>Οι αξίες του αθλητισμού</a:t>
            </a:r>
          </a:p>
        </p:txBody>
      </p:sp>
      <p:sp>
        <p:nvSpPr>
          <p:cNvPr id="3" name="2 - Θέση περιεχομένου"/>
          <p:cNvSpPr>
            <a:spLocks noGrp="1"/>
          </p:cNvSpPr>
          <p:nvPr>
            <p:ph idx="1"/>
          </p:nvPr>
        </p:nvSpPr>
        <p:spPr/>
        <p:txBody>
          <a:bodyPr>
            <a:normAutofit fontScale="85000" lnSpcReduction="10000"/>
          </a:bodyPr>
          <a:lstStyle/>
          <a:p>
            <a:pPr lvl="0"/>
            <a:r>
              <a:rPr lang="el-GR" b="1" dirty="0">
                <a:solidFill>
                  <a:srgbClr val="C00000"/>
                </a:solidFill>
              </a:rPr>
              <a:t>Πειθαρχία και αυτοέλεγχος</a:t>
            </a:r>
            <a:r>
              <a:rPr lang="el-GR" dirty="0"/>
              <a:t>: Ο αθλητής μαθαίνει να ακολουθεί κανόνες, να προπονείται με συνέπεια και να διαχειρίζεται τις προκλήσεις με ωριμότητα.</a:t>
            </a:r>
          </a:p>
          <a:p>
            <a:pPr lvl="0"/>
            <a:r>
              <a:rPr lang="el-GR" b="1" dirty="0" err="1">
                <a:solidFill>
                  <a:srgbClr val="00B050"/>
                </a:solidFill>
              </a:rPr>
              <a:t>Αυτοβελτίωση</a:t>
            </a:r>
            <a:r>
              <a:rPr lang="el-GR" b="1" dirty="0">
                <a:solidFill>
                  <a:srgbClr val="00B050"/>
                </a:solidFill>
              </a:rPr>
              <a:t> και επιμονή</a:t>
            </a:r>
            <a:r>
              <a:rPr lang="el-GR" dirty="0"/>
              <a:t>: Ο αθλητισμός μας διδάσκει πως η συνεχής προσπάθεια οδηγεί στην εξέλιξη, και ότι οι αποτυχίες είναι μαθήματα που μας κάνουν δυνατότερους.</a:t>
            </a:r>
          </a:p>
          <a:p>
            <a:pPr lvl="0"/>
            <a:r>
              <a:rPr lang="el-GR" b="1" dirty="0">
                <a:solidFill>
                  <a:srgbClr val="FF0000"/>
                </a:solidFill>
              </a:rPr>
              <a:t>Δικαιοσύνη και ευγενής άμιλλα</a:t>
            </a:r>
            <a:r>
              <a:rPr lang="el-GR" dirty="0">
                <a:solidFill>
                  <a:srgbClr val="FF0000"/>
                </a:solidFill>
              </a:rPr>
              <a:t>: </a:t>
            </a:r>
            <a:r>
              <a:rPr lang="el-GR" dirty="0"/>
              <a:t>Το "ευ </a:t>
            </a:r>
            <a:r>
              <a:rPr lang="el-GR" dirty="0" err="1"/>
              <a:t>αγωνίζεσθαι</a:t>
            </a:r>
            <a:r>
              <a:rPr lang="el-GR" dirty="0"/>
              <a:t>" αποτελεί θεμέλιο του αθλητισμού, τονίζοντας τη σημασία της τίμιας και αξιοπρεπούς συμμετοχής.</a:t>
            </a:r>
          </a:p>
          <a:p>
            <a:endParaRPr lang="el-GR"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0070C0"/>
                </a:solidFill>
              </a:rPr>
              <a:t>Οι αξίες του αθλητισμού</a:t>
            </a:r>
          </a:p>
        </p:txBody>
      </p:sp>
      <p:sp>
        <p:nvSpPr>
          <p:cNvPr id="3" name="2 - Θέση περιεχομένου"/>
          <p:cNvSpPr>
            <a:spLocks noGrp="1"/>
          </p:cNvSpPr>
          <p:nvPr>
            <p:ph idx="1"/>
          </p:nvPr>
        </p:nvSpPr>
        <p:spPr/>
        <p:txBody>
          <a:bodyPr>
            <a:normAutofit fontScale="85000" lnSpcReduction="20000"/>
          </a:bodyPr>
          <a:lstStyle/>
          <a:p>
            <a:pPr lvl="0"/>
            <a:r>
              <a:rPr lang="el-GR" b="1" dirty="0">
                <a:solidFill>
                  <a:srgbClr val="FFC000"/>
                </a:solidFill>
              </a:rPr>
              <a:t>Ομαδικότητα και συνεργασία</a:t>
            </a:r>
            <a:r>
              <a:rPr lang="el-GR" dirty="0"/>
              <a:t>: Ιδιαίτερα στα ομαδικά αθλήματα, η συνεργασία, η αλληλοϋποστήριξη και η συλλογική προσπάθεια είναι απαραίτητα στοιχεία για την επιτυχία.</a:t>
            </a:r>
          </a:p>
          <a:p>
            <a:pPr lvl="0"/>
            <a:r>
              <a:rPr lang="el-GR" b="1" dirty="0">
                <a:solidFill>
                  <a:srgbClr val="FFFF00"/>
                </a:solidFill>
              </a:rPr>
              <a:t>Σεβασμός και ταπεινότητα</a:t>
            </a:r>
            <a:r>
              <a:rPr lang="el-GR" dirty="0">
                <a:solidFill>
                  <a:srgbClr val="FFFF00"/>
                </a:solidFill>
              </a:rPr>
              <a:t>: </a:t>
            </a:r>
            <a:r>
              <a:rPr lang="el-GR" dirty="0"/>
              <a:t>Ένας πραγματικός αθλητής σέβεται τόσο τους συμπαίκτες του όσο και τους αντιπάλους του, αναγνωρίζοντας την αξία τους ανεξαρτήτως αποτελέσματος.</a:t>
            </a:r>
          </a:p>
          <a:p>
            <a:pPr lvl="0"/>
            <a:r>
              <a:rPr lang="el-GR" b="1" dirty="0">
                <a:solidFill>
                  <a:srgbClr val="FF0000"/>
                </a:solidFill>
              </a:rPr>
              <a:t>Υπευθυνότητα και ηγετικές ικανότητες</a:t>
            </a:r>
            <a:r>
              <a:rPr lang="el-GR" dirty="0"/>
              <a:t>: Ο αθλητισμός διαμορφώνει υπεύθυνους ανθρώπους, ικανούς να ηγηθούν, να εμπνεύσουν και να αναλάβουν πρωτοβουλίες.</a:t>
            </a:r>
          </a:p>
          <a:p>
            <a:endParaRPr lang="el-GR"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b="1" dirty="0">
                <a:solidFill>
                  <a:schemeClr val="accent5">
                    <a:lumMod val="75000"/>
                  </a:schemeClr>
                </a:solidFill>
              </a:rPr>
              <a:t>Οι μεγάλες στιγμές στον ελληνικό αθλητισμό</a:t>
            </a:r>
          </a:p>
        </p:txBody>
      </p:sp>
      <p:sp>
        <p:nvSpPr>
          <p:cNvPr id="3" name="2 - Θέση περιεχομένου"/>
          <p:cNvSpPr>
            <a:spLocks noGrp="1"/>
          </p:cNvSpPr>
          <p:nvPr>
            <p:ph idx="1"/>
          </p:nvPr>
        </p:nvSpPr>
        <p:spPr>
          <a:xfrm>
            <a:off x="467544" y="1916832"/>
            <a:ext cx="8229600" cy="4525963"/>
          </a:xfrm>
        </p:spPr>
        <p:txBody>
          <a:bodyPr/>
          <a:lstStyle/>
          <a:p>
            <a:endParaRPr lang="el-GR" dirty="0"/>
          </a:p>
          <a:p>
            <a:r>
              <a:rPr lang="el-GR" dirty="0"/>
              <a:t>Παρακολουθήστε το βίντεο:</a:t>
            </a:r>
          </a:p>
          <a:p>
            <a:endParaRPr lang="el-GR" dirty="0"/>
          </a:p>
          <a:p>
            <a:pPr>
              <a:buNone/>
            </a:pPr>
            <a:r>
              <a:rPr lang="en-US" dirty="0">
                <a:hlinkClick r:id="rId2"/>
              </a:rPr>
              <a:t>https://youtu.be/eU2wg6gC91I?si=YxVOH2anDRNnHm3v</a:t>
            </a:r>
            <a:endParaRPr lang="el-GR" dirty="0"/>
          </a:p>
          <a:p>
            <a:pPr>
              <a:buNone/>
            </a:pPr>
            <a:endParaRPr lang="el-GR"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Ηλεκτρονικά πολυμέσα 5" title="Οι μεγάλες στιγμές στον ελληνικό αθλητισμό | ΕΡΤ">
            <a:hlinkClick r:id="" action="ppaction://media"/>
            <a:extLst>
              <a:ext uri="{FF2B5EF4-FFF2-40B4-BE49-F238E27FC236}">
                <a16:creationId xmlns:a16="http://schemas.microsoft.com/office/drawing/2014/main" id="{20E8B629-6BBF-A441-32E1-68F3D9ACC242}"/>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C00000"/>
                </a:solidFill>
              </a:rPr>
              <a:t>Θύματα </a:t>
            </a:r>
            <a:r>
              <a:rPr lang="el-GR" b="1" dirty="0" err="1">
                <a:solidFill>
                  <a:srgbClr val="C00000"/>
                </a:solidFill>
              </a:rPr>
              <a:t>οπαδικής</a:t>
            </a:r>
            <a:r>
              <a:rPr lang="el-GR" b="1" dirty="0">
                <a:solidFill>
                  <a:srgbClr val="C00000"/>
                </a:solidFill>
              </a:rPr>
              <a:t> βίας</a:t>
            </a:r>
          </a:p>
        </p:txBody>
      </p:sp>
      <p:sp>
        <p:nvSpPr>
          <p:cNvPr id="3" name="2 - Θέση περιεχομένου"/>
          <p:cNvSpPr>
            <a:spLocks noGrp="1"/>
          </p:cNvSpPr>
          <p:nvPr>
            <p:ph idx="1"/>
          </p:nvPr>
        </p:nvSpPr>
        <p:spPr>
          <a:xfrm>
            <a:off x="395536" y="1988840"/>
            <a:ext cx="8229600" cy="4525963"/>
          </a:xfrm>
        </p:spPr>
        <p:txBody>
          <a:bodyPr/>
          <a:lstStyle/>
          <a:p>
            <a:r>
              <a:rPr lang="el-GR" dirty="0"/>
              <a:t>Παρακολουθήστε το βίντεο:</a:t>
            </a:r>
          </a:p>
          <a:p>
            <a:endParaRPr lang="el-GR" dirty="0"/>
          </a:p>
          <a:p>
            <a:pPr>
              <a:buNone/>
            </a:pPr>
            <a:r>
              <a:rPr lang="en-US" dirty="0">
                <a:hlinkClick r:id="rId2"/>
              </a:rPr>
              <a:t>https://youtu.be/1GV0wo_gGDs?si=kOJKVmUg_HdJ4Pfq</a:t>
            </a:r>
            <a:endParaRPr lang="el-GR" dirty="0"/>
          </a:p>
          <a:p>
            <a:endParaRPr lang="el-GR"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Ηλεκτρονικά πολυμέσα 5" title="«Το 2024... κανένας άλλος»: Βίντεο- γροθιά στην οπαδική βία με Έλληνες αθλητές &amp; μικρά παιδιά">
            <a:hlinkClick r:id="" action="ppaction://media"/>
            <a:extLst>
              <a:ext uri="{FF2B5EF4-FFF2-40B4-BE49-F238E27FC236}">
                <a16:creationId xmlns:a16="http://schemas.microsoft.com/office/drawing/2014/main" id="{DC89D7CC-D146-EA9F-60B4-260C8CAE8C5E}"/>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TotalTime>
  <Words>684</Words>
  <Application>Microsoft Office PowerPoint</Application>
  <PresentationFormat>Προβολή στην οθόνη (4:3)</PresentationFormat>
  <Paragraphs>45</Paragraphs>
  <Slides>19</Slides>
  <Notes>0</Notes>
  <HiddenSlides>0</HiddenSlides>
  <MMClips>3</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19</vt:i4>
      </vt:variant>
    </vt:vector>
  </HeadingPairs>
  <TitlesOfParts>
    <vt:vector size="22" baseType="lpstr">
      <vt:lpstr>Arial</vt:lpstr>
      <vt:lpstr>Calibri</vt:lpstr>
      <vt:lpstr>Θέμα του Office</vt:lpstr>
      <vt:lpstr>1η Φεβρουαρίου</vt:lpstr>
      <vt:lpstr>Παρουσίαση του PowerPoint</vt:lpstr>
      <vt:lpstr>Παρουσίαση του PowerPoint</vt:lpstr>
      <vt:lpstr>Οι αξίες του αθλητισμού</vt:lpstr>
      <vt:lpstr>Οι αξίες του αθλητισμού</vt:lpstr>
      <vt:lpstr>Οι μεγάλες στιγμές στον ελληνικό αθλητισμό</vt:lpstr>
      <vt:lpstr>Παρουσίαση του PowerPoint</vt:lpstr>
      <vt:lpstr>Θύματα οπαδικής βίας</vt:lpstr>
      <vt:lpstr>Παρουσίαση του PowerPoint</vt:lpstr>
      <vt:lpstr>Το Φίλαθλο Πνεύμα ως τρόπος ζωής </vt:lpstr>
      <vt:lpstr>Παρουσίαση του PowerPoint</vt:lpstr>
      <vt:lpstr>Το Φίλαθλο Πνεύμα ως τρόπος ζωής</vt:lpstr>
      <vt:lpstr>Θύματα οπαδικής βίας</vt:lpstr>
      <vt:lpstr>Παρουσίαση του PowerPoint</vt:lpstr>
      <vt:lpstr>Η συμπεριφορά ενός φιλάθλου </vt:lpstr>
      <vt:lpstr>Η συμπεριφορά ενός φιλάθλου</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Φεβρουαρίου</dc:title>
  <dc:creator>dtsou</dc:creator>
  <cp:lastModifiedBy>Γραφείο1</cp:lastModifiedBy>
  <cp:revision>11</cp:revision>
  <dcterms:created xsi:type="dcterms:W3CDTF">2025-02-01T18:41:14Z</dcterms:created>
  <dcterms:modified xsi:type="dcterms:W3CDTF">2025-02-14T06:45:20Z</dcterms:modified>
</cp:coreProperties>
</file>