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696"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618F67-DAEC-4BE2-9593-933A79B5332F}" type="datetimeFigureOut">
              <a:rPr lang="el-GR" smtClean="0"/>
              <a:pPr/>
              <a:t>18/12/2024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7DFD9-8CDD-4917-85AB-460FE463A16E}" type="slidenum">
              <a:rPr lang="el-GR" smtClean="0"/>
              <a:pPr/>
              <a:t>‹#›</a:t>
            </a:fld>
            <a:endParaRPr lang="el-GR"/>
          </a:p>
        </p:txBody>
      </p:sp>
    </p:spTree>
    <p:extLst>
      <p:ext uri="{BB962C8B-B14F-4D97-AF65-F5344CB8AC3E}">
        <p14:creationId xmlns:p14="http://schemas.microsoft.com/office/powerpoint/2010/main" xmlns="" val="668573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85EFA79-97DA-DB3E-22BB-706313529957}"/>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xmlns="" id="{AB8DA954-BDEE-193D-1C2B-A3562C9925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xmlns="" id="{E663FE8F-945F-3776-5EB9-6496ECF216EB}"/>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5" name="Θέση υποσέλιδου 4">
            <a:extLst>
              <a:ext uri="{FF2B5EF4-FFF2-40B4-BE49-F238E27FC236}">
                <a16:creationId xmlns:a16="http://schemas.microsoft.com/office/drawing/2014/main" xmlns="" id="{890150CF-3709-C969-A06D-E4BB91C8610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57947E1-F774-B960-03D6-418EAF02CB3B}"/>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99181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A35924E-C7E0-3785-4418-772B1EDFF3E8}"/>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789EFA57-B36A-F75E-CA70-3A32910F2A4F}"/>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D23ED1D9-D5F7-6025-AEDF-B57EACB0D77D}"/>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5" name="Θέση υποσέλιδου 4">
            <a:extLst>
              <a:ext uri="{FF2B5EF4-FFF2-40B4-BE49-F238E27FC236}">
                <a16:creationId xmlns:a16="http://schemas.microsoft.com/office/drawing/2014/main" xmlns="" id="{290BCA98-6854-2A10-CE10-C1736C23B39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42780F1B-451B-F834-0CB1-93F4425D3A5D}"/>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2288065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B8097A26-3662-7E16-86E1-A01D4A0DCC1E}"/>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xmlns="" id="{230E46CC-B8F7-F565-4695-EE9F0AFD47B4}"/>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AE6CF106-9B82-1BAF-BB8C-2CA2255115BB}"/>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5" name="Θέση υποσέλιδου 4">
            <a:extLst>
              <a:ext uri="{FF2B5EF4-FFF2-40B4-BE49-F238E27FC236}">
                <a16:creationId xmlns:a16="http://schemas.microsoft.com/office/drawing/2014/main" xmlns="" id="{AFF75064-D4AF-2B8F-D714-1D1E0CC1851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1A1D69D0-97E5-3940-DD7B-2E5AC8C1C9D3}"/>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424922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AD5C304-BF21-C784-FCB4-512BF08F137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D3FBD403-E5C6-B7C0-8BC7-6307BFAC5382}"/>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23FD55F0-838A-9179-D128-73EBADBAE8A6}"/>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5" name="Θέση υποσέλιδου 4">
            <a:extLst>
              <a:ext uri="{FF2B5EF4-FFF2-40B4-BE49-F238E27FC236}">
                <a16:creationId xmlns:a16="http://schemas.microsoft.com/office/drawing/2014/main" xmlns="" id="{9B290CCB-12BB-7D38-3CF1-E4044A2394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D8A6317B-EA66-3964-0825-D4A6639A5959}"/>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4187069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69B78FF-AEE1-B92A-6492-8B638CB7EBB4}"/>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4092E01C-79ED-CB4F-E49D-9ADF846ABA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45AD9528-0623-6148-FC95-D52596EC48F3}"/>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5" name="Θέση υποσέλιδου 4">
            <a:extLst>
              <a:ext uri="{FF2B5EF4-FFF2-40B4-BE49-F238E27FC236}">
                <a16:creationId xmlns:a16="http://schemas.microsoft.com/office/drawing/2014/main" xmlns="" id="{88E19458-C9AA-9940-872F-CEEC1BB2981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xmlns="" id="{3F68D5D5-CAD6-7FA1-8186-852669366BD1}"/>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3211506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DF1A3BD-CE10-E005-F9D7-23FA11DE13A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8190E0BC-4FE3-6FBA-C3F5-B86E9355BE26}"/>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xmlns="" id="{C577FB29-D4B8-E5D8-951A-7F879C629F2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xmlns="" id="{BF0952E0-0487-EFA2-28BC-A5E67F2A9C0B}"/>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6" name="Θέση υποσέλιδου 5">
            <a:extLst>
              <a:ext uri="{FF2B5EF4-FFF2-40B4-BE49-F238E27FC236}">
                <a16:creationId xmlns:a16="http://schemas.microsoft.com/office/drawing/2014/main" xmlns="" id="{8D0C1CA6-5815-BC3A-E7BE-CF6D36ECE69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8D1A6A53-9802-E79C-69B9-AD40487AF153}"/>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244397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BF65ABB-FFC0-107A-26BF-AEC160934B6D}"/>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AFCE7600-1DA1-3129-BF9B-A53E4F9F29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6E32E7C8-24F0-BE2C-CBCD-24E24114A8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xmlns="" id="{FEDAF937-0BD0-DB58-1231-40278B15E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7538BD27-4290-C355-0B28-9FF7DAB3B8C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xmlns="" id="{2B85BFC6-DD33-924C-B7C1-D76627C420C1}"/>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8" name="Θέση υποσέλιδου 7">
            <a:extLst>
              <a:ext uri="{FF2B5EF4-FFF2-40B4-BE49-F238E27FC236}">
                <a16:creationId xmlns:a16="http://schemas.microsoft.com/office/drawing/2014/main" xmlns="" id="{A0255DC3-4C8E-8CE6-7125-9242682E24A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xmlns="" id="{C9587AC1-9A4B-BB58-4CD9-BCDEC9981ADD}"/>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2421397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CFD1FAE-8631-8FCE-E04C-8E46D26C132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xmlns="" id="{7DFEBFAB-4E14-9A3F-5E5E-7A2BCCBEA610}"/>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4" name="Θέση υποσέλιδου 3">
            <a:extLst>
              <a:ext uri="{FF2B5EF4-FFF2-40B4-BE49-F238E27FC236}">
                <a16:creationId xmlns:a16="http://schemas.microsoft.com/office/drawing/2014/main" xmlns="" id="{B87C4A47-1EDA-7EC8-7E38-115D6C47F409}"/>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xmlns="" id="{0336893C-A968-805C-E025-B7C193C4A9BB}"/>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1772346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453B355C-0680-F6EA-F851-C6F5A2AC825F}"/>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3" name="Θέση υποσέλιδου 2">
            <a:extLst>
              <a:ext uri="{FF2B5EF4-FFF2-40B4-BE49-F238E27FC236}">
                <a16:creationId xmlns:a16="http://schemas.microsoft.com/office/drawing/2014/main" xmlns="" id="{8476F0DD-E01A-E8FB-E85D-544CB4C91840}"/>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xmlns="" id="{9C5FED48-0BBF-4418-87CE-B2CCC84C93C9}"/>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2079700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2E738E82-79B0-65F9-3E51-B1D765A24B2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xmlns="" id="{709313BE-B90C-95F1-BE46-12A53A5DA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xmlns="" id="{671F25D8-7D3A-16E6-66A7-6EAD228145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D5111C08-8B11-46B3-5912-E2967874D473}"/>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6" name="Θέση υποσέλιδου 5">
            <a:extLst>
              <a:ext uri="{FF2B5EF4-FFF2-40B4-BE49-F238E27FC236}">
                <a16:creationId xmlns:a16="http://schemas.microsoft.com/office/drawing/2014/main" xmlns="" id="{151CA4A4-A853-E5CC-016E-C67E72A2F32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05006018-3152-606D-B250-3EC3379387D7}"/>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3538401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8B0BE643-C112-ECB8-614E-EE725525C5B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xmlns="" id="{C0FCD7F6-491D-3744-C8E1-B9DD9B622F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xmlns="" id="{E902026C-1776-B780-A567-1C99A77AA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8E300D90-20BE-5F44-7E5D-6868960D9CF9}"/>
              </a:ext>
            </a:extLst>
          </p:cNvPr>
          <p:cNvSpPr>
            <a:spLocks noGrp="1"/>
          </p:cNvSpPr>
          <p:nvPr>
            <p:ph type="dt" sz="half" idx="10"/>
          </p:nvPr>
        </p:nvSpPr>
        <p:spPr/>
        <p:txBody>
          <a:bodyPr/>
          <a:lstStyle/>
          <a:p>
            <a:fld id="{432D9CD2-DC64-4BAB-9E7C-9FC7F5C5845B}" type="datetimeFigureOut">
              <a:rPr lang="el-GR" smtClean="0"/>
              <a:pPr/>
              <a:t>18/12/2024</a:t>
            </a:fld>
            <a:endParaRPr lang="el-GR"/>
          </a:p>
        </p:txBody>
      </p:sp>
      <p:sp>
        <p:nvSpPr>
          <p:cNvPr id="6" name="Θέση υποσέλιδου 5">
            <a:extLst>
              <a:ext uri="{FF2B5EF4-FFF2-40B4-BE49-F238E27FC236}">
                <a16:creationId xmlns:a16="http://schemas.microsoft.com/office/drawing/2014/main" xmlns="" id="{A47DD612-A07F-B3EB-DC5B-2F6BC9716CE9}"/>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xmlns="" id="{42F02E56-2302-30A8-9EB5-F1AF6EC7EF54}"/>
              </a:ext>
            </a:extLst>
          </p:cNvPr>
          <p:cNvSpPr>
            <a:spLocks noGrp="1"/>
          </p:cNvSpPr>
          <p:nvPr>
            <p:ph type="sldNum" sz="quarter" idx="12"/>
          </p:nvPr>
        </p:nvSpPr>
        <p:spPr/>
        <p:txBody>
          <a:body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163616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4ECB1530-AEC9-B2BF-C5E3-942613D49B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xmlns="" id="{C58523DD-8268-537C-FCA0-E096E9914B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xmlns="" id="{19E0C983-9686-5123-A6E1-B4A8C8BD29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D9CD2-DC64-4BAB-9E7C-9FC7F5C5845B}" type="datetimeFigureOut">
              <a:rPr lang="el-GR" smtClean="0"/>
              <a:pPr/>
              <a:t>18/12/2024</a:t>
            </a:fld>
            <a:endParaRPr lang="el-GR"/>
          </a:p>
        </p:txBody>
      </p:sp>
      <p:sp>
        <p:nvSpPr>
          <p:cNvPr id="5" name="Θέση υποσέλιδου 4">
            <a:extLst>
              <a:ext uri="{FF2B5EF4-FFF2-40B4-BE49-F238E27FC236}">
                <a16:creationId xmlns:a16="http://schemas.microsoft.com/office/drawing/2014/main" xmlns="" id="{FA4BA6DE-B523-E4A9-6BD2-32510F69DE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xmlns="" id="{9BF49438-18BF-AB61-E2F1-43D4782AC4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9D877-256C-421D-B90A-BB596E80A161}" type="slidenum">
              <a:rPr lang="el-GR" smtClean="0"/>
              <a:pPr/>
              <a:t>‹#›</a:t>
            </a:fld>
            <a:endParaRPr lang="el-GR"/>
          </a:p>
        </p:txBody>
      </p:sp>
    </p:spTree>
    <p:extLst>
      <p:ext uri="{BB962C8B-B14F-4D97-AF65-F5344CB8AC3E}">
        <p14:creationId xmlns:p14="http://schemas.microsoft.com/office/powerpoint/2010/main" xmlns="" val="2128158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FA1CE0C-F381-B3B9-2A1E-BED97E90C0A8}"/>
              </a:ext>
            </a:extLst>
          </p:cNvPr>
          <p:cNvSpPr txBox="1"/>
          <p:nvPr/>
        </p:nvSpPr>
        <p:spPr>
          <a:xfrm>
            <a:off x="0" y="992505"/>
            <a:ext cx="12192000" cy="769441"/>
          </a:xfrm>
          <a:prstGeom prst="rect">
            <a:avLst/>
          </a:prstGeom>
          <a:noFill/>
        </p:spPr>
        <p:txBody>
          <a:bodyPr wrap="square" rtlCol="0">
            <a:spAutoFit/>
          </a:bodyPr>
          <a:lstStyle/>
          <a:p>
            <a:pPr algn="ctr"/>
            <a:r>
              <a:rPr lang="el-GR" sz="4400" dirty="0">
                <a:solidFill>
                  <a:srgbClr val="FF0000"/>
                </a:solidFill>
                <a:latin typeface="Arial Black" panose="020B0A04020102020204" pitchFamily="34" charset="0"/>
              </a:rPr>
              <a:t>3</a:t>
            </a:r>
            <a:r>
              <a:rPr lang="el-GR" sz="4400" baseline="30000" dirty="0">
                <a:solidFill>
                  <a:srgbClr val="FF0000"/>
                </a:solidFill>
                <a:latin typeface="Arial Black" panose="020B0A04020102020204" pitchFamily="34" charset="0"/>
              </a:rPr>
              <a:t>ο</a:t>
            </a:r>
            <a:r>
              <a:rPr lang="el-GR" sz="4400" dirty="0">
                <a:solidFill>
                  <a:srgbClr val="FF0000"/>
                </a:solidFill>
                <a:latin typeface="Arial Black" panose="020B0A04020102020204" pitchFamily="34" charset="0"/>
              </a:rPr>
              <a:t> Γυμνάσιο Πρέβεζας</a:t>
            </a:r>
          </a:p>
        </p:txBody>
      </p:sp>
      <p:sp>
        <p:nvSpPr>
          <p:cNvPr id="6" name="TextBox 5">
            <a:extLst>
              <a:ext uri="{FF2B5EF4-FFF2-40B4-BE49-F238E27FC236}">
                <a16:creationId xmlns:a16="http://schemas.microsoft.com/office/drawing/2014/main" xmlns="" id="{E5434C3D-B402-B153-146F-CCF7DF341B82}"/>
              </a:ext>
            </a:extLst>
          </p:cNvPr>
          <p:cNvSpPr txBox="1"/>
          <p:nvPr/>
        </p:nvSpPr>
        <p:spPr>
          <a:xfrm>
            <a:off x="0" y="2782669"/>
            <a:ext cx="12192000" cy="707886"/>
          </a:xfrm>
          <a:prstGeom prst="rect">
            <a:avLst/>
          </a:prstGeom>
          <a:noFill/>
        </p:spPr>
        <p:txBody>
          <a:bodyPr wrap="square" rtlCol="0">
            <a:spAutoFit/>
          </a:bodyPr>
          <a:lstStyle/>
          <a:p>
            <a:pPr algn="ctr"/>
            <a:r>
              <a:rPr lang="el-GR" sz="4000" dirty="0">
                <a:solidFill>
                  <a:srgbClr val="FF9900"/>
                </a:solidFill>
                <a:latin typeface="Arial Black" panose="020B0A04020102020204" pitchFamily="34" charset="0"/>
              </a:rPr>
              <a:t>Γλυκό μανταρίνι</a:t>
            </a:r>
          </a:p>
        </p:txBody>
      </p:sp>
      <p:sp>
        <p:nvSpPr>
          <p:cNvPr id="7" name="TextBox 6">
            <a:extLst>
              <a:ext uri="{FF2B5EF4-FFF2-40B4-BE49-F238E27FC236}">
                <a16:creationId xmlns:a16="http://schemas.microsoft.com/office/drawing/2014/main" xmlns="" id="{0EEA7027-BAE9-78C1-D117-DF0A8869D636}"/>
              </a:ext>
            </a:extLst>
          </p:cNvPr>
          <p:cNvSpPr txBox="1"/>
          <p:nvPr/>
        </p:nvSpPr>
        <p:spPr>
          <a:xfrm>
            <a:off x="0" y="4664907"/>
            <a:ext cx="12192000" cy="1695079"/>
          </a:xfrm>
          <a:prstGeom prst="rect">
            <a:avLst/>
          </a:prstGeom>
          <a:noFill/>
        </p:spPr>
        <p:txBody>
          <a:bodyPr wrap="square" rtlCol="0">
            <a:spAutoFit/>
          </a:bodyPr>
          <a:lstStyle/>
          <a:p>
            <a:pPr algn="ctr">
              <a:lnSpc>
                <a:spcPct val="200000"/>
              </a:lnSpc>
            </a:pPr>
            <a:r>
              <a:rPr lang="el-GR" sz="2800" dirty="0">
                <a:solidFill>
                  <a:srgbClr val="00B050"/>
                </a:solidFill>
                <a:latin typeface="Arial Black" panose="020B0A04020102020204" pitchFamily="34" charset="0"/>
              </a:rPr>
              <a:t>Υπεύθυνη εκπαιδευτικός: Τζανάκη Νικολέττα</a:t>
            </a:r>
          </a:p>
          <a:p>
            <a:pPr algn="ctr">
              <a:lnSpc>
                <a:spcPct val="200000"/>
              </a:lnSpc>
            </a:pPr>
            <a:r>
              <a:rPr lang="el-GR" sz="2800" dirty="0">
                <a:solidFill>
                  <a:srgbClr val="00B050"/>
                </a:solidFill>
                <a:latin typeface="Arial Black" panose="020B0A04020102020204" pitchFamily="34" charset="0"/>
              </a:rPr>
              <a:t>Μαθήτριες: Τσούνη Νεφέλη, </a:t>
            </a:r>
            <a:r>
              <a:rPr lang="el-GR" sz="2800" dirty="0" err="1">
                <a:solidFill>
                  <a:srgbClr val="00B050"/>
                </a:solidFill>
                <a:latin typeface="Arial Black" panose="020B0A04020102020204" pitchFamily="34" charset="0"/>
              </a:rPr>
              <a:t>Σινγκ</a:t>
            </a:r>
            <a:r>
              <a:rPr lang="el-GR" sz="2800" dirty="0">
                <a:solidFill>
                  <a:srgbClr val="00B050"/>
                </a:solidFill>
                <a:latin typeface="Arial Black" panose="020B0A04020102020204" pitchFamily="34" charset="0"/>
              </a:rPr>
              <a:t> </a:t>
            </a:r>
            <a:r>
              <a:rPr lang="el-GR" sz="2800" dirty="0" err="1">
                <a:solidFill>
                  <a:srgbClr val="00B050"/>
                </a:solidFill>
                <a:latin typeface="Arial Black" panose="020B0A04020102020204" pitchFamily="34" charset="0"/>
              </a:rPr>
              <a:t>Ναβρόζ</a:t>
            </a:r>
            <a:endParaRPr lang="el-GR" sz="2800" dirty="0">
              <a:solidFill>
                <a:srgbClr val="00B050"/>
              </a:solidFill>
              <a:latin typeface="Arial Black" panose="020B0A04020102020204" pitchFamily="34" charset="0"/>
            </a:endParaRPr>
          </a:p>
        </p:txBody>
      </p:sp>
    </p:spTree>
    <p:extLst>
      <p:ext uri="{BB962C8B-B14F-4D97-AF65-F5344CB8AC3E}">
        <p14:creationId xmlns:p14="http://schemas.microsoft.com/office/powerpoint/2010/main" xmlns="" val="1355569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F90B6791-9AFD-B232-95DD-D38EC04BAF4C}"/>
              </a:ext>
            </a:extLst>
          </p:cNvPr>
          <p:cNvSpPr txBox="1"/>
          <p:nvPr/>
        </p:nvSpPr>
        <p:spPr>
          <a:xfrm>
            <a:off x="0" y="830014"/>
            <a:ext cx="6498454" cy="707886"/>
          </a:xfrm>
          <a:prstGeom prst="rect">
            <a:avLst/>
          </a:prstGeom>
          <a:noFill/>
        </p:spPr>
        <p:txBody>
          <a:bodyPr wrap="square" rtlCol="0">
            <a:spAutoFit/>
          </a:bodyPr>
          <a:lstStyle/>
          <a:p>
            <a:pPr algn="ctr"/>
            <a:r>
              <a:rPr lang="el-GR" sz="4000" b="1" dirty="0">
                <a:solidFill>
                  <a:srgbClr val="00B050"/>
                </a:solidFill>
              </a:rPr>
              <a:t>Το μανταρίνι της Πρέβεζας</a:t>
            </a:r>
          </a:p>
        </p:txBody>
      </p:sp>
      <p:sp>
        <p:nvSpPr>
          <p:cNvPr id="3" name="TextBox 2">
            <a:extLst>
              <a:ext uri="{FF2B5EF4-FFF2-40B4-BE49-F238E27FC236}">
                <a16:creationId xmlns:a16="http://schemas.microsoft.com/office/drawing/2014/main" xmlns="" id="{455673CE-4EA4-A462-DB71-460AE5128A5B}"/>
              </a:ext>
            </a:extLst>
          </p:cNvPr>
          <p:cNvSpPr txBox="1"/>
          <p:nvPr/>
        </p:nvSpPr>
        <p:spPr>
          <a:xfrm>
            <a:off x="95250" y="2835605"/>
            <a:ext cx="12096750" cy="3998982"/>
          </a:xfrm>
          <a:prstGeom prst="rect">
            <a:avLst/>
          </a:prstGeom>
          <a:noFill/>
        </p:spPr>
        <p:txBody>
          <a:bodyPr wrap="square" rtlCol="0">
            <a:spAutoFit/>
          </a:bodyPr>
          <a:lstStyle/>
          <a:p>
            <a:r>
              <a:rPr lang="el-GR" sz="3200" dirty="0"/>
              <a:t>Το </a:t>
            </a:r>
            <a:r>
              <a:rPr lang="el-GR" sz="3200" b="1" dirty="0"/>
              <a:t>μανταρίνι</a:t>
            </a:r>
            <a:r>
              <a:rPr lang="el-GR" sz="3200" dirty="0"/>
              <a:t> είναι ο καρπός της μανταρινιάς (επιστημονικά: </a:t>
            </a:r>
            <a:r>
              <a:rPr lang="el-GR" sz="3200" i="1" dirty="0" err="1"/>
              <a:t>Citrus</a:t>
            </a:r>
            <a:r>
              <a:rPr lang="el-GR" sz="3200" i="1" dirty="0"/>
              <a:t> </a:t>
            </a:r>
            <a:r>
              <a:rPr lang="el-GR" sz="3200" i="1" dirty="0" err="1"/>
              <a:t>reticulata</a:t>
            </a:r>
            <a:r>
              <a:rPr lang="el-GR" sz="3200" dirty="0"/>
              <a:t>, </a:t>
            </a:r>
            <a:r>
              <a:rPr lang="el-GR" sz="3200" i="1" dirty="0"/>
              <a:t>Κιτρέα η δικτυωτή</a:t>
            </a:r>
            <a:r>
              <a:rPr lang="el-GR" sz="3200" dirty="0"/>
              <a:t>), ενός μικρού εσπεριδοειδούς δένδρου. Μοιάζει πολύ με το πορτοκάλι. Το σχήμα του δεν είναι σφαιρικό αλλά ελλειψοειδές. Τα μανταρίνια τρώγονται συνήθως ωμά ή σε φρουτοσαλάτες. Το δέντρο είναι πιο ανθεκτικό στην ξηρασία από ό,τι ο καρπός. Το δέντρο είναι αειθαλές, ευαίσθητο και εύκολα καταστρέφεται από το κρύο. Φύεται σε τροπικά και υποτροπικά κλίματα. </a:t>
            </a:r>
          </a:p>
        </p:txBody>
      </p:sp>
      <p:pic>
        <p:nvPicPr>
          <p:cNvPr id="7" name="Εικόνα 6">
            <a:extLst>
              <a:ext uri="{FF2B5EF4-FFF2-40B4-BE49-F238E27FC236}">
                <a16:creationId xmlns:a16="http://schemas.microsoft.com/office/drawing/2014/main" xmlns="" id="{E5ED3357-F73C-60A6-989D-F1151693F35D}"/>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650966" y="196214"/>
            <a:ext cx="4914126" cy="2683371"/>
          </a:xfrm>
          <a:prstGeom prst="rect">
            <a:avLst/>
          </a:prstGeom>
        </p:spPr>
      </p:pic>
    </p:spTree>
    <p:extLst>
      <p:ext uri="{BB962C8B-B14F-4D97-AF65-F5344CB8AC3E}">
        <p14:creationId xmlns:p14="http://schemas.microsoft.com/office/powerpoint/2010/main" xmlns="" val="115685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1F5344-F1F7-2C33-4CB3-2E92A0F395E1}"/>
              </a:ext>
            </a:extLst>
          </p:cNvPr>
          <p:cNvSpPr txBox="1"/>
          <p:nvPr/>
        </p:nvSpPr>
        <p:spPr>
          <a:xfrm>
            <a:off x="438151" y="971550"/>
            <a:ext cx="8420100" cy="5509200"/>
          </a:xfrm>
          <a:prstGeom prst="rect">
            <a:avLst/>
          </a:prstGeom>
          <a:noFill/>
        </p:spPr>
        <p:txBody>
          <a:bodyPr wrap="square">
            <a:spAutoFit/>
          </a:bodyPr>
          <a:lstStyle/>
          <a:p>
            <a:r>
              <a:rPr lang="el-GR" sz="3200" b="1" dirty="0"/>
              <a:t>Καλλιέργεια</a:t>
            </a:r>
          </a:p>
          <a:p>
            <a:r>
              <a:rPr lang="el-GR" sz="3200" dirty="0"/>
              <a:t>Τα μανταρίνια καλλιεργούνται σε πολλές χώρες, όπως η Ισπανία και η Ελλάδα. Η </a:t>
            </a:r>
            <a:r>
              <a:rPr lang="el-GR" sz="3200" b="1" dirty="0"/>
              <a:t>Πρέβεζα</a:t>
            </a:r>
            <a:r>
              <a:rPr lang="el-GR" sz="3200" dirty="0"/>
              <a:t> είναι μια περιοχή πλούσια σε καλλιέργειες εσπεριδοειδών. Όπως όλα τα εσπεριδοειδή, έτσι και η μανταρινιά αναπτύσσεται σε ηλιόλουστες και προστατευμένες από τους δυνατούς ανέμους και τον παγετό θέσεις φύτευσης. Ευδοκιμεί σε εδάφη ουδέτερα έως αλκαλικά, γόνιμα, μέτριας σύστασης, με καλή αποστράγγιση. Χρειάζεται τακτικά ποτίσματα και συστηματικές λιπάνσεις. </a:t>
            </a:r>
          </a:p>
        </p:txBody>
      </p:sp>
      <p:sp>
        <p:nvSpPr>
          <p:cNvPr id="4" name="TextBox 3">
            <a:extLst>
              <a:ext uri="{FF2B5EF4-FFF2-40B4-BE49-F238E27FC236}">
                <a16:creationId xmlns:a16="http://schemas.microsoft.com/office/drawing/2014/main" xmlns="" id="{4EB17A3D-C684-E254-6DD8-E4248D910264}"/>
              </a:ext>
            </a:extLst>
          </p:cNvPr>
          <p:cNvSpPr txBox="1"/>
          <p:nvPr/>
        </p:nvSpPr>
        <p:spPr>
          <a:xfrm>
            <a:off x="0" y="169932"/>
            <a:ext cx="12192000" cy="707886"/>
          </a:xfrm>
          <a:prstGeom prst="rect">
            <a:avLst/>
          </a:prstGeom>
          <a:noFill/>
        </p:spPr>
        <p:txBody>
          <a:bodyPr wrap="square" rtlCol="0">
            <a:spAutoFit/>
          </a:bodyPr>
          <a:lstStyle/>
          <a:p>
            <a:pPr algn="ctr"/>
            <a:r>
              <a:rPr lang="el-GR" sz="4000" b="1" dirty="0">
                <a:solidFill>
                  <a:srgbClr val="00B050"/>
                </a:solidFill>
              </a:rPr>
              <a:t>Το μανταρίνι της Πρέβεζας</a:t>
            </a:r>
          </a:p>
        </p:txBody>
      </p:sp>
      <p:pic>
        <p:nvPicPr>
          <p:cNvPr id="13" name="Εικόνα 12">
            <a:extLst>
              <a:ext uri="{FF2B5EF4-FFF2-40B4-BE49-F238E27FC236}">
                <a16:creationId xmlns:a16="http://schemas.microsoft.com/office/drawing/2014/main" xmlns="" id="{834ED1C0-36A1-BC91-18E3-C1FAE0D7FE9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01149" y="1548765"/>
            <a:ext cx="2552700" cy="3627120"/>
          </a:xfrm>
          <a:prstGeom prst="rect">
            <a:avLst/>
          </a:prstGeom>
        </p:spPr>
      </p:pic>
    </p:spTree>
    <p:extLst>
      <p:ext uri="{BB962C8B-B14F-4D97-AF65-F5344CB8AC3E}">
        <p14:creationId xmlns:p14="http://schemas.microsoft.com/office/powerpoint/2010/main" xmlns="" val="2310864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1F5344-F1F7-2C33-4CB3-2E92A0F395E1}"/>
              </a:ext>
            </a:extLst>
          </p:cNvPr>
          <p:cNvSpPr txBox="1"/>
          <p:nvPr/>
        </p:nvSpPr>
        <p:spPr>
          <a:xfrm>
            <a:off x="438150" y="971550"/>
            <a:ext cx="11563349" cy="5262979"/>
          </a:xfrm>
          <a:prstGeom prst="rect">
            <a:avLst/>
          </a:prstGeom>
          <a:noFill/>
        </p:spPr>
        <p:txBody>
          <a:bodyPr wrap="square">
            <a:spAutoFit/>
          </a:bodyPr>
          <a:lstStyle/>
          <a:p>
            <a:r>
              <a:rPr lang="el-GR" sz="2800" b="1" dirty="0"/>
              <a:t>Θρεπτική αξία</a:t>
            </a:r>
          </a:p>
          <a:p>
            <a:r>
              <a:rPr lang="el-GR" sz="2800" dirty="0"/>
              <a:t>Το μανταρίνι μοιάζει με το πορτοκάλι όχι μόνο στη εμφάνιση αλλά και σε άλλα στοιχεία. Η παρουσία αλάτων βρωμίου δικαιολογεί την ηρεμιστική του δράση. Η αποξηραμένη φλούδα του φρούτου χρησιμοποιείται στην παραδοσιακή κινεζική ιατρική. Επίσης, ο φλοιός του μανταρινιού έχει θεραπευτικές ιδιότητες, διευκολύνει την πέψη και κάνει καλό στην κοιλιά. Σύμφωνα με πρόσφατες μελέτες, η κατανάλωση του φρούτου μειώνει σημαντικά την πιθανότητα να προσβληθεί κάποιος από καρκίνο του ήπατος, καρδιοπάθειες, εγκεφαλικά και διαβήτη. Το μανταρίνι και οι παραλλαγές του (</a:t>
            </a:r>
            <a:r>
              <a:rPr lang="el-GR" sz="2800" dirty="0" err="1"/>
              <a:t>κλημεντίνες</a:t>
            </a:r>
            <a:r>
              <a:rPr lang="el-GR" sz="2800" dirty="0"/>
              <a:t>, </a:t>
            </a:r>
            <a:r>
              <a:rPr lang="el-GR" sz="2800" dirty="0" err="1"/>
              <a:t>satsuma</a:t>
            </a:r>
            <a:r>
              <a:rPr lang="el-GR" sz="2800" dirty="0"/>
              <a:t>, </a:t>
            </a:r>
            <a:r>
              <a:rPr lang="el-GR" sz="2800" dirty="0" err="1"/>
              <a:t>tangor</a:t>
            </a:r>
            <a:r>
              <a:rPr lang="el-GR" sz="2800" dirty="0"/>
              <a:t>) είναι όλες πλούσιες σε </a:t>
            </a:r>
            <a:r>
              <a:rPr lang="el-GR" sz="2800" dirty="0" err="1"/>
              <a:t>καροτενοειδή</a:t>
            </a:r>
            <a:r>
              <a:rPr lang="el-GR" sz="2800" dirty="0"/>
              <a:t>. Μία μερίδα 100 γραμμαρίων θεωρητικά αποδίδει 53 θερμίδες. Είναι πλούσια πηγή καλίου και βοηθά τη μείωση της αρτηριακής πίεσης. </a:t>
            </a:r>
          </a:p>
        </p:txBody>
      </p:sp>
      <p:sp>
        <p:nvSpPr>
          <p:cNvPr id="4" name="TextBox 3">
            <a:extLst>
              <a:ext uri="{FF2B5EF4-FFF2-40B4-BE49-F238E27FC236}">
                <a16:creationId xmlns:a16="http://schemas.microsoft.com/office/drawing/2014/main" xmlns="" id="{4EB17A3D-C684-E254-6DD8-E4248D910264}"/>
              </a:ext>
            </a:extLst>
          </p:cNvPr>
          <p:cNvSpPr txBox="1"/>
          <p:nvPr/>
        </p:nvSpPr>
        <p:spPr>
          <a:xfrm>
            <a:off x="0" y="169932"/>
            <a:ext cx="12192000" cy="707886"/>
          </a:xfrm>
          <a:prstGeom prst="rect">
            <a:avLst/>
          </a:prstGeom>
          <a:noFill/>
        </p:spPr>
        <p:txBody>
          <a:bodyPr wrap="square" rtlCol="0">
            <a:spAutoFit/>
          </a:bodyPr>
          <a:lstStyle/>
          <a:p>
            <a:pPr algn="ctr"/>
            <a:r>
              <a:rPr lang="el-GR" sz="4000" b="1" dirty="0">
                <a:solidFill>
                  <a:srgbClr val="00B050"/>
                </a:solidFill>
              </a:rPr>
              <a:t>Το μανταρίνι της Πρέβεζας</a:t>
            </a:r>
          </a:p>
        </p:txBody>
      </p:sp>
    </p:spTree>
    <p:extLst>
      <p:ext uri="{BB962C8B-B14F-4D97-AF65-F5344CB8AC3E}">
        <p14:creationId xmlns:p14="http://schemas.microsoft.com/office/powerpoint/2010/main" xmlns="" val="1081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1F5344-F1F7-2C33-4CB3-2E92A0F395E1}"/>
              </a:ext>
            </a:extLst>
          </p:cNvPr>
          <p:cNvSpPr txBox="1"/>
          <p:nvPr/>
        </p:nvSpPr>
        <p:spPr>
          <a:xfrm>
            <a:off x="1178418" y="704850"/>
            <a:ext cx="8667750" cy="4893647"/>
          </a:xfrm>
          <a:prstGeom prst="rect">
            <a:avLst/>
          </a:prstGeom>
          <a:noFill/>
        </p:spPr>
        <p:txBody>
          <a:bodyPr wrap="square">
            <a:spAutoFit/>
          </a:bodyPr>
          <a:lstStyle/>
          <a:p>
            <a:r>
              <a:rPr lang="el-GR" sz="4000" b="1" i="1" dirty="0">
                <a:solidFill>
                  <a:srgbClr val="002060"/>
                </a:solidFill>
              </a:rPr>
              <a:t>            </a:t>
            </a:r>
          </a:p>
          <a:p>
            <a:endParaRPr lang="el-GR" sz="3200" b="1" dirty="0"/>
          </a:p>
          <a:p>
            <a:r>
              <a:rPr lang="el-GR" sz="3200" b="1" dirty="0"/>
              <a:t>		Υλικά</a:t>
            </a:r>
          </a:p>
          <a:p>
            <a:endParaRPr lang="el-GR" sz="3200" b="1" dirty="0"/>
          </a:p>
          <a:p>
            <a:pPr marL="457200" indent="-457200">
              <a:lnSpc>
                <a:spcPct val="150000"/>
              </a:lnSpc>
              <a:buFont typeface="Arial" panose="020B0604020202020204" pitchFamily="34" charset="0"/>
              <a:buChar char="•"/>
            </a:pPr>
            <a:r>
              <a:rPr lang="el-GR" sz="3200" dirty="0"/>
              <a:t>1 κιλό μανταρίνια</a:t>
            </a:r>
          </a:p>
          <a:p>
            <a:pPr marL="457200" indent="-457200">
              <a:lnSpc>
                <a:spcPct val="150000"/>
              </a:lnSpc>
              <a:buFont typeface="Arial" panose="020B0604020202020204" pitchFamily="34" charset="0"/>
              <a:buChar char="•"/>
            </a:pPr>
            <a:r>
              <a:rPr lang="el-GR" sz="3200" dirty="0"/>
              <a:t>800 γραμμάρια ζάχαρη</a:t>
            </a:r>
          </a:p>
          <a:p>
            <a:pPr marL="457200" indent="-457200">
              <a:lnSpc>
                <a:spcPct val="150000"/>
              </a:lnSpc>
              <a:buFont typeface="Arial" panose="020B0604020202020204" pitchFamily="34" charset="0"/>
              <a:buChar char="•"/>
            </a:pPr>
            <a:r>
              <a:rPr lang="el-GR" sz="3200" dirty="0"/>
              <a:t>νερό</a:t>
            </a:r>
          </a:p>
          <a:p>
            <a:endParaRPr lang="el-GR" sz="3200" dirty="0"/>
          </a:p>
        </p:txBody>
      </p:sp>
      <p:sp>
        <p:nvSpPr>
          <p:cNvPr id="4" name="TextBox 3">
            <a:extLst>
              <a:ext uri="{FF2B5EF4-FFF2-40B4-BE49-F238E27FC236}">
                <a16:creationId xmlns:a16="http://schemas.microsoft.com/office/drawing/2014/main" xmlns="" id="{4EB17A3D-C684-E254-6DD8-E4248D910264}"/>
              </a:ext>
            </a:extLst>
          </p:cNvPr>
          <p:cNvSpPr txBox="1"/>
          <p:nvPr/>
        </p:nvSpPr>
        <p:spPr>
          <a:xfrm>
            <a:off x="0" y="350907"/>
            <a:ext cx="12192000" cy="707886"/>
          </a:xfrm>
          <a:prstGeom prst="rect">
            <a:avLst/>
          </a:prstGeom>
          <a:noFill/>
        </p:spPr>
        <p:txBody>
          <a:bodyPr wrap="square" rtlCol="0">
            <a:spAutoFit/>
          </a:bodyPr>
          <a:lstStyle/>
          <a:p>
            <a:pPr algn="ctr"/>
            <a:r>
              <a:rPr lang="el-GR" sz="4000" b="1" dirty="0">
                <a:solidFill>
                  <a:srgbClr val="00B050"/>
                </a:solidFill>
              </a:rPr>
              <a:t>Γλυκό μανταρίνι</a:t>
            </a:r>
          </a:p>
        </p:txBody>
      </p:sp>
      <p:pic>
        <p:nvPicPr>
          <p:cNvPr id="5" name="Εικόνα 4">
            <a:extLst>
              <a:ext uri="{FF2B5EF4-FFF2-40B4-BE49-F238E27FC236}">
                <a16:creationId xmlns:a16="http://schemas.microsoft.com/office/drawing/2014/main" xmlns="" id="{4E8966CD-FA59-D64D-6D98-D7EF506B07AF}"/>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43825" y="1295400"/>
            <a:ext cx="3657600" cy="4857750"/>
          </a:xfrm>
          <a:prstGeom prst="rect">
            <a:avLst/>
          </a:prstGeom>
        </p:spPr>
      </p:pic>
    </p:spTree>
    <p:extLst>
      <p:ext uri="{BB962C8B-B14F-4D97-AF65-F5344CB8AC3E}">
        <p14:creationId xmlns:p14="http://schemas.microsoft.com/office/powerpoint/2010/main" xmlns="" val="1632678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1F5344-F1F7-2C33-4CB3-2E92A0F395E1}"/>
              </a:ext>
            </a:extLst>
          </p:cNvPr>
          <p:cNvSpPr txBox="1"/>
          <p:nvPr/>
        </p:nvSpPr>
        <p:spPr>
          <a:xfrm>
            <a:off x="438151" y="1222236"/>
            <a:ext cx="8420100" cy="3046988"/>
          </a:xfrm>
          <a:prstGeom prst="rect">
            <a:avLst/>
          </a:prstGeom>
          <a:noFill/>
        </p:spPr>
        <p:txBody>
          <a:bodyPr wrap="square">
            <a:spAutoFit/>
          </a:bodyPr>
          <a:lstStyle/>
          <a:p>
            <a:r>
              <a:rPr lang="el-GR" sz="3200" b="1" dirty="0"/>
              <a:t>Εκτέλεση</a:t>
            </a:r>
          </a:p>
          <a:p>
            <a:endParaRPr lang="el-GR" sz="3200" b="1" dirty="0"/>
          </a:p>
          <a:p>
            <a:r>
              <a:rPr lang="el-GR" sz="3200" dirty="0"/>
              <a:t>Παίρνουμε τα μανταρίνια και τα τρυπάμε με ένα μαχαιράκι από τη μια άκρη ως την άλλη για να αφαιρέσουμε τα κουκούτσια. </a:t>
            </a:r>
          </a:p>
          <a:p>
            <a:endParaRPr lang="el-GR" sz="3200" dirty="0"/>
          </a:p>
        </p:txBody>
      </p:sp>
      <p:sp>
        <p:nvSpPr>
          <p:cNvPr id="4" name="TextBox 3">
            <a:extLst>
              <a:ext uri="{FF2B5EF4-FFF2-40B4-BE49-F238E27FC236}">
                <a16:creationId xmlns:a16="http://schemas.microsoft.com/office/drawing/2014/main" xmlns="" id="{4EB17A3D-C684-E254-6DD8-E4248D910264}"/>
              </a:ext>
            </a:extLst>
          </p:cNvPr>
          <p:cNvSpPr txBox="1"/>
          <p:nvPr/>
        </p:nvSpPr>
        <p:spPr>
          <a:xfrm>
            <a:off x="0" y="263664"/>
            <a:ext cx="8700117" cy="707886"/>
          </a:xfrm>
          <a:prstGeom prst="rect">
            <a:avLst/>
          </a:prstGeom>
          <a:noFill/>
        </p:spPr>
        <p:txBody>
          <a:bodyPr wrap="square" rtlCol="0">
            <a:spAutoFit/>
          </a:bodyPr>
          <a:lstStyle/>
          <a:p>
            <a:pPr algn="ctr"/>
            <a:r>
              <a:rPr lang="el-GR" sz="4000" b="1" dirty="0">
                <a:solidFill>
                  <a:srgbClr val="00B050"/>
                </a:solidFill>
              </a:rPr>
              <a:t>Γλυκό μανταρίνι</a:t>
            </a:r>
          </a:p>
        </p:txBody>
      </p:sp>
      <p:sp>
        <p:nvSpPr>
          <p:cNvPr id="2" name="TextBox 1">
            <a:extLst>
              <a:ext uri="{FF2B5EF4-FFF2-40B4-BE49-F238E27FC236}">
                <a16:creationId xmlns:a16="http://schemas.microsoft.com/office/drawing/2014/main" xmlns="" id="{F556F829-4670-20EB-3363-EAFCB70A0BB2}"/>
              </a:ext>
            </a:extLst>
          </p:cNvPr>
          <p:cNvSpPr txBox="1"/>
          <p:nvPr/>
        </p:nvSpPr>
        <p:spPr>
          <a:xfrm>
            <a:off x="438151" y="4112270"/>
            <a:ext cx="8420100" cy="2062103"/>
          </a:xfrm>
          <a:prstGeom prst="rect">
            <a:avLst/>
          </a:prstGeom>
          <a:noFill/>
        </p:spPr>
        <p:txBody>
          <a:bodyPr wrap="square">
            <a:spAutoFit/>
          </a:bodyPr>
          <a:lstStyle/>
          <a:p>
            <a:r>
              <a:rPr lang="el-GR" sz="3200" dirty="0"/>
              <a:t>Σε μια κατσαρόλα βάζουμε νερό να βράσει. Ρίχνουμε τα μανταρίνια και τα αφήνουμε να βράσουν για τρία (3) λεπτά. </a:t>
            </a:r>
          </a:p>
          <a:p>
            <a:endParaRPr lang="el-GR" sz="3200" dirty="0"/>
          </a:p>
        </p:txBody>
      </p:sp>
      <p:pic>
        <p:nvPicPr>
          <p:cNvPr id="6" name="Εικόνα 5">
            <a:extLst>
              <a:ext uri="{FF2B5EF4-FFF2-40B4-BE49-F238E27FC236}">
                <a16:creationId xmlns:a16="http://schemas.microsoft.com/office/drawing/2014/main" xmlns="" id="{69B963ED-D0B2-229D-2405-36A05AA27B2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843963" y="380258"/>
            <a:ext cx="2295524" cy="3048742"/>
          </a:xfrm>
          <a:prstGeom prst="rect">
            <a:avLst/>
          </a:prstGeom>
        </p:spPr>
      </p:pic>
      <p:pic>
        <p:nvPicPr>
          <p:cNvPr id="8" name="Εικόνα 7">
            <a:extLst>
              <a:ext uri="{FF2B5EF4-FFF2-40B4-BE49-F238E27FC236}">
                <a16:creationId xmlns:a16="http://schemas.microsoft.com/office/drawing/2014/main" xmlns="" id="{0F3577C1-6091-E183-5EB9-8C6598262891}"/>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843964" y="3468543"/>
            <a:ext cx="2294204" cy="3046989"/>
          </a:xfrm>
          <a:prstGeom prst="rect">
            <a:avLst/>
          </a:prstGeom>
        </p:spPr>
      </p:pic>
    </p:spTree>
    <p:extLst>
      <p:ext uri="{BB962C8B-B14F-4D97-AF65-F5344CB8AC3E}">
        <p14:creationId xmlns:p14="http://schemas.microsoft.com/office/powerpoint/2010/main" xmlns="" val="28824503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01F5344-F1F7-2C33-4CB3-2E92A0F395E1}"/>
              </a:ext>
            </a:extLst>
          </p:cNvPr>
          <p:cNvSpPr txBox="1"/>
          <p:nvPr/>
        </p:nvSpPr>
        <p:spPr>
          <a:xfrm>
            <a:off x="333376" y="4286250"/>
            <a:ext cx="8420100" cy="2062103"/>
          </a:xfrm>
          <a:prstGeom prst="rect">
            <a:avLst/>
          </a:prstGeom>
          <a:noFill/>
        </p:spPr>
        <p:txBody>
          <a:bodyPr wrap="square">
            <a:spAutoFit/>
          </a:bodyPr>
          <a:lstStyle/>
          <a:p>
            <a:endParaRPr lang="el-GR" sz="3200" dirty="0"/>
          </a:p>
          <a:p>
            <a:r>
              <a:rPr lang="el-GR" sz="3200" dirty="0"/>
              <a:t>Μόλις βράσουν, τα ρίχνουμε ξανά στο σουρωτήρι και ξαναρίχνουμε κρύο νερό. </a:t>
            </a:r>
          </a:p>
          <a:p>
            <a:endParaRPr lang="el-GR" sz="3200" dirty="0"/>
          </a:p>
        </p:txBody>
      </p:sp>
      <p:sp>
        <p:nvSpPr>
          <p:cNvPr id="2" name="TextBox 1">
            <a:extLst>
              <a:ext uri="{FF2B5EF4-FFF2-40B4-BE49-F238E27FC236}">
                <a16:creationId xmlns:a16="http://schemas.microsoft.com/office/drawing/2014/main" xmlns="" id="{F556F829-4670-20EB-3363-EAFCB70A0BB2}"/>
              </a:ext>
            </a:extLst>
          </p:cNvPr>
          <p:cNvSpPr txBox="1"/>
          <p:nvPr/>
        </p:nvSpPr>
        <p:spPr>
          <a:xfrm>
            <a:off x="333376" y="2964746"/>
            <a:ext cx="8420100" cy="2062103"/>
          </a:xfrm>
          <a:prstGeom prst="rect">
            <a:avLst/>
          </a:prstGeom>
          <a:noFill/>
        </p:spPr>
        <p:txBody>
          <a:bodyPr wrap="square">
            <a:spAutoFit/>
          </a:bodyPr>
          <a:lstStyle/>
          <a:p>
            <a:r>
              <a:rPr lang="el-GR" sz="3200" dirty="0"/>
              <a:t>Βάζουμε στην κατσαρόλα άλλο νερό να βράσει και προσθέτουμε πάλι τα μανταρίνια αφήνοντάς τα να βράσουν για άλλα τρία (3) λεπτά. </a:t>
            </a:r>
          </a:p>
          <a:p>
            <a:endParaRPr lang="el-GR" sz="3200" dirty="0"/>
          </a:p>
        </p:txBody>
      </p:sp>
      <p:sp>
        <p:nvSpPr>
          <p:cNvPr id="5" name="TextBox 4">
            <a:extLst>
              <a:ext uri="{FF2B5EF4-FFF2-40B4-BE49-F238E27FC236}">
                <a16:creationId xmlns:a16="http://schemas.microsoft.com/office/drawing/2014/main" xmlns="" id="{A6F015D5-143C-6385-E251-6921B7628E2A}"/>
              </a:ext>
            </a:extLst>
          </p:cNvPr>
          <p:cNvSpPr txBox="1"/>
          <p:nvPr/>
        </p:nvSpPr>
        <p:spPr>
          <a:xfrm>
            <a:off x="333376" y="1114425"/>
            <a:ext cx="8420100" cy="2062103"/>
          </a:xfrm>
          <a:prstGeom prst="rect">
            <a:avLst/>
          </a:prstGeom>
          <a:noFill/>
        </p:spPr>
        <p:txBody>
          <a:bodyPr wrap="square">
            <a:spAutoFit/>
          </a:bodyPr>
          <a:lstStyle/>
          <a:p>
            <a:endParaRPr lang="el-GR" sz="3200" dirty="0"/>
          </a:p>
          <a:p>
            <a:r>
              <a:rPr lang="el-GR" sz="3200" dirty="0"/>
              <a:t>Όταν βράσουν, τα ρίχνουμε στο σουρωτήρι και ρίχνουμε από πάνω κρύο νερό. </a:t>
            </a:r>
          </a:p>
          <a:p>
            <a:endParaRPr lang="el-GR" sz="3200" dirty="0"/>
          </a:p>
        </p:txBody>
      </p:sp>
      <p:pic>
        <p:nvPicPr>
          <p:cNvPr id="7" name="Εικόνα 6">
            <a:extLst>
              <a:ext uri="{FF2B5EF4-FFF2-40B4-BE49-F238E27FC236}">
                <a16:creationId xmlns:a16="http://schemas.microsoft.com/office/drawing/2014/main" xmlns="" id="{C9D99620-2D2D-BEDA-3F97-2141BCFEEA31}"/>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01075" y="1750129"/>
            <a:ext cx="2664355" cy="3538597"/>
          </a:xfrm>
          <a:prstGeom prst="rect">
            <a:avLst/>
          </a:prstGeom>
        </p:spPr>
      </p:pic>
      <p:sp>
        <p:nvSpPr>
          <p:cNvPr id="10" name="TextBox 9">
            <a:extLst>
              <a:ext uri="{FF2B5EF4-FFF2-40B4-BE49-F238E27FC236}">
                <a16:creationId xmlns:a16="http://schemas.microsoft.com/office/drawing/2014/main" xmlns="" id="{8C96C630-BF0D-00F4-AB10-76E125135561}"/>
              </a:ext>
            </a:extLst>
          </p:cNvPr>
          <p:cNvSpPr txBox="1"/>
          <p:nvPr/>
        </p:nvSpPr>
        <p:spPr>
          <a:xfrm>
            <a:off x="0" y="336559"/>
            <a:ext cx="12091386" cy="707886"/>
          </a:xfrm>
          <a:prstGeom prst="rect">
            <a:avLst/>
          </a:prstGeom>
          <a:noFill/>
        </p:spPr>
        <p:txBody>
          <a:bodyPr wrap="square" rtlCol="0">
            <a:spAutoFit/>
          </a:bodyPr>
          <a:lstStyle/>
          <a:p>
            <a:pPr algn="ctr"/>
            <a:r>
              <a:rPr lang="el-GR" sz="4000" b="1" dirty="0">
                <a:solidFill>
                  <a:srgbClr val="00B050"/>
                </a:solidFill>
              </a:rPr>
              <a:t>Γλυκό μανταρίνι</a:t>
            </a:r>
          </a:p>
        </p:txBody>
      </p:sp>
    </p:spTree>
    <p:extLst>
      <p:ext uri="{BB962C8B-B14F-4D97-AF65-F5344CB8AC3E}">
        <p14:creationId xmlns:p14="http://schemas.microsoft.com/office/powerpoint/2010/main" xmlns="" val="294188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6F015D5-143C-6385-E251-6921B7628E2A}"/>
              </a:ext>
            </a:extLst>
          </p:cNvPr>
          <p:cNvSpPr txBox="1"/>
          <p:nvPr/>
        </p:nvSpPr>
        <p:spPr>
          <a:xfrm>
            <a:off x="333376" y="1114425"/>
            <a:ext cx="6600824" cy="4524315"/>
          </a:xfrm>
          <a:prstGeom prst="rect">
            <a:avLst/>
          </a:prstGeom>
          <a:noFill/>
        </p:spPr>
        <p:txBody>
          <a:bodyPr wrap="square">
            <a:spAutoFit/>
          </a:bodyPr>
          <a:lstStyle/>
          <a:p>
            <a:endParaRPr lang="el-GR" sz="3200" dirty="0"/>
          </a:p>
          <a:p>
            <a:r>
              <a:rPr lang="el-GR" sz="3200" dirty="0"/>
              <a:t>Στη συνέχεια τα αδειάζουμε στην κατσαρόλα και ρίχνουμε από πάνω τη ζάχαρη. </a:t>
            </a:r>
          </a:p>
          <a:p>
            <a:endParaRPr lang="el-GR" sz="3200" dirty="0"/>
          </a:p>
          <a:p>
            <a:r>
              <a:rPr lang="el-GR" sz="3200" dirty="0"/>
              <a:t>Τα αφήνουμε όλο το βράδυ να βγάλουν τα υγρά τους και την άλλη μέρα τα βράζουμε προσθέτοντας και λίγο νερό μέχρι να δέσει το σιρόπι. </a:t>
            </a:r>
          </a:p>
        </p:txBody>
      </p:sp>
      <p:pic>
        <p:nvPicPr>
          <p:cNvPr id="7" name="Εικόνα 6">
            <a:extLst>
              <a:ext uri="{FF2B5EF4-FFF2-40B4-BE49-F238E27FC236}">
                <a16:creationId xmlns:a16="http://schemas.microsoft.com/office/drawing/2014/main" xmlns="" id="{638B6D72-A057-B9CB-94C7-C7E98F1F78F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075885" y="1724025"/>
            <a:ext cx="4212580" cy="3171825"/>
          </a:xfrm>
          <a:prstGeom prst="rect">
            <a:avLst/>
          </a:prstGeom>
        </p:spPr>
      </p:pic>
      <p:sp>
        <p:nvSpPr>
          <p:cNvPr id="8" name="TextBox 7">
            <a:extLst>
              <a:ext uri="{FF2B5EF4-FFF2-40B4-BE49-F238E27FC236}">
                <a16:creationId xmlns:a16="http://schemas.microsoft.com/office/drawing/2014/main" xmlns="" id="{29D8B62B-2E69-B705-6579-E64A15D9F842}"/>
              </a:ext>
            </a:extLst>
          </p:cNvPr>
          <p:cNvSpPr txBox="1"/>
          <p:nvPr/>
        </p:nvSpPr>
        <p:spPr>
          <a:xfrm>
            <a:off x="0" y="303097"/>
            <a:ext cx="12192000" cy="707886"/>
          </a:xfrm>
          <a:prstGeom prst="rect">
            <a:avLst/>
          </a:prstGeom>
          <a:noFill/>
        </p:spPr>
        <p:txBody>
          <a:bodyPr wrap="square" rtlCol="0">
            <a:spAutoFit/>
          </a:bodyPr>
          <a:lstStyle/>
          <a:p>
            <a:pPr algn="ctr"/>
            <a:r>
              <a:rPr lang="el-GR" sz="4000" b="1" dirty="0">
                <a:solidFill>
                  <a:srgbClr val="00B050"/>
                </a:solidFill>
              </a:rPr>
              <a:t>Γλυκό μανταρίνι</a:t>
            </a:r>
          </a:p>
        </p:txBody>
      </p:sp>
    </p:spTree>
    <p:extLst>
      <p:ext uri="{BB962C8B-B14F-4D97-AF65-F5344CB8AC3E}">
        <p14:creationId xmlns:p14="http://schemas.microsoft.com/office/powerpoint/2010/main" xmlns="" val="1562892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A6F015D5-143C-6385-E251-6921B7628E2A}"/>
              </a:ext>
            </a:extLst>
          </p:cNvPr>
          <p:cNvSpPr txBox="1"/>
          <p:nvPr/>
        </p:nvSpPr>
        <p:spPr>
          <a:xfrm>
            <a:off x="0" y="0"/>
            <a:ext cx="12192000" cy="1261884"/>
          </a:xfrm>
          <a:prstGeom prst="rect">
            <a:avLst/>
          </a:prstGeom>
          <a:noFill/>
        </p:spPr>
        <p:txBody>
          <a:bodyPr wrap="square">
            <a:spAutoFit/>
          </a:bodyPr>
          <a:lstStyle/>
          <a:p>
            <a:pPr algn="ctr"/>
            <a:endParaRPr lang="el-GR" sz="3200" dirty="0"/>
          </a:p>
          <a:p>
            <a:pPr algn="ctr"/>
            <a:r>
              <a:rPr lang="el-GR" sz="4400" b="1" dirty="0">
                <a:solidFill>
                  <a:srgbClr val="C00000"/>
                </a:solidFill>
              </a:rPr>
              <a:t>Καλή σας όρεξη!!!</a:t>
            </a:r>
          </a:p>
        </p:txBody>
      </p:sp>
      <p:pic>
        <p:nvPicPr>
          <p:cNvPr id="3" name="Εικόνα 2">
            <a:extLst>
              <a:ext uri="{FF2B5EF4-FFF2-40B4-BE49-F238E27FC236}">
                <a16:creationId xmlns:a16="http://schemas.microsoft.com/office/drawing/2014/main" xmlns="" id="{D0B973E2-19CE-117D-2CB9-FF165350F4E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53476" y="1523599"/>
            <a:ext cx="6685048" cy="5033447"/>
          </a:xfrm>
          <a:prstGeom prst="rect">
            <a:avLst/>
          </a:prstGeom>
        </p:spPr>
      </p:pic>
    </p:spTree>
    <p:extLst>
      <p:ext uri="{BB962C8B-B14F-4D97-AF65-F5344CB8AC3E}">
        <p14:creationId xmlns:p14="http://schemas.microsoft.com/office/powerpoint/2010/main" xmlns="" val="4076502613"/>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453</Words>
  <Application>Microsoft Office PowerPoint</Application>
  <PresentationFormat>Προσαρμογή</PresentationFormat>
  <Paragraphs>38</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admin</dc:creator>
  <cp:lastModifiedBy>user</cp:lastModifiedBy>
  <cp:revision>2</cp:revision>
  <dcterms:created xsi:type="dcterms:W3CDTF">2024-12-11T13:08:13Z</dcterms:created>
  <dcterms:modified xsi:type="dcterms:W3CDTF">2024-12-18T17:36:00Z</dcterms:modified>
</cp:coreProperties>
</file>