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85" r:id="rId25"/>
    <p:sldId id="278" r:id="rId26"/>
    <p:sldId id="279" r:id="rId27"/>
    <p:sldId id="280" r:id="rId28"/>
    <p:sldId id="281" r:id="rId29"/>
    <p:sldId id="282" r:id="rId30"/>
    <p:sldId id="283"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16" name="15 - Θέση αριθμού διαφάνειας"/>
          <p:cNvSpPr>
            <a:spLocks noGrp="1"/>
          </p:cNvSpPr>
          <p:nvPr>
            <p:ph type="sldNum" sz="quarter" idx="11"/>
          </p:nvPr>
        </p:nvSpPr>
        <p:spPr/>
        <p:txBody>
          <a:bodyPr/>
          <a:lstStyle/>
          <a:p>
            <a:fld id="{1A71B322-C989-4C87-893E-F648B82DF795}"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FAEB94D9-05D1-40AE-964A-DC47404B4D97}" type="datetimeFigureOut">
              <a:rPr lang="el-GR" smtClean="0"/>
              <a:pPr/>
              <a:t>6/5/2015</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1A71B322-C989-4C87-893E-F648B82DF795}"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A71B322-C989-4C87-893E-F648B82DF7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FAEB94D9-05D1-40AE-964A-DC47404B4D97}" type="datetimeFigureOut">
              <a:rPr lang="el-GR" smtClean="0"/>
              <a:pPr/>
              <a:t>6/5/2015</a:t>
            </a:fld>
            <a:endParaRPr lang="el-GR"/>
          </a:p>
        </p:txBody>
      </p:sp>
      <p:sp>
        <p:nvSpPr>
          <p:cNvPr id="9" name="8 - Θέση αριθμού διαφάνειας"/>
          <p:cNvSpPr>
            <a:spLocks noGrp="1"/>
          </p:cNvSpPr>
          <p:nvPr>
            <p:ph type="sldNum" sz="quarter" idx="15"/>
          </p:nvPr>
        </p:nvSpPr>
        <p:spPr/>
        <p:txBody>
          <a:bodyPr/>
          <a:lstStyle/>
          <a:p>
            <a:fld id="{1A71B322-C989-4C87-893E-F648B82DF795}"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FAEB94D9-05D1-40AE-964A-DC47404B4D97}" type="datetimeFigureOut">
              <a:rPr lang="el-GR" smtClean="0"/>
              <a:pPr/>
              <a:t>6/5/2015</a:t>
            </a:fld>
            <a:endParaRPr lang="el-GR"/>
          </a:p>
        </p:txBody>
      </p:sp>
      <p:sp>
        <p:nvSpPr>
          <p:cNvPr id="9" name="8 - Θέση αριθμού διαφάνειας"/>
          <p:cNvSpPr>
            <a:spLocks noGrp="1"/>
          </p:cNvSpPr>
          <p:nvPr>
            <p:ph type="sldNum" sz="quarter" idx="11"/>
          </p:nvPr>
        </p:nvSpPr>
        <p:spPr/>
        <p:txBody>
          <a:bodyPr/>
          <a:lstStyle/>
          <a:p>
            <a:fld id="{1A71B322-C989-4C87-893E-F648B82DF795}"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AEB94D9-05D1-40AE-964A-DC47404B4D97}" type="datetimeFigureOut">
              <a:rPr lang="el-GR" smtClean="0"/>
              <a:pPr/>
              <a:t>6/5/2015</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A71B322-C989-4C87-893E-F648B82DF795}"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l.wikipedia.org/wiki/%CE%98%CE%B5%CF%81%CE%BC%CE%B1%CF%8A%CE%BA%CF%8C%CF%82_%CE%BA%CF%8C%CE%BB%CF%80%CE%BF%CF%82" TargetMode="External"/><Relationship Id="rId2" Type="http://schemas.openxmlformats.org/officeDocument/2006/relationships/hyperlink" Target="http://el.wikipedia.org/wiki/%CE%9D%CE%BF%CE%BC%CF%8C%CF%82_%CE%98%CE%B5%CF%83%CF%83%CE%B1%CE%BB%CE%BF%CE%BD%CE%AF%CE%BA%CE%B7%CF%82" TargetMode="External"/><Relationship Id="rId1" Type="http://schemas.openxmlformats.org/officeDocument/2006/relationships/slideLayout" Target="../slideLayouts/slideLayout2.xml"/><Relationship Id="rId6" Type="http://schemas.openxmlformats.org/officeDocument/2006/relationships/hyperlink" Target="http://el.wikipedia.org/wiki/%CE%94%CE%AE%CE%BC%CE%BF%CF%82_%CE%A0%CE%B1%CE%BD%CE%BF%CF%81%CE%AC%CE%BC%CE%B1%CF%84%CE%BF%CF%82" TargetMode="External"/><Relationship Id="rId5" Type="http://schemas.openxmlformats.org/officeDocument/2006/relationships/hyperlink" Target="http://el.wikipedia.org/wiki/%CE%A3%CE%AF%CE%BD%CE%B4%CE%BF%CF%82" TargetMode="External"/><Relationship Id="rId4" Type="http://schemas.openxmlformats.org/officeDocument/2006/relationships/hyperlink" Target="http://el.wikipedia.org/wiki/%CE%9A%CE%AD%CE%B4%CF%81%CE%B9%CE%BD%CE%BF%CF%82_%CE%BB%CF%8C%CF%86%CE%BF%CF%8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l.wikipedia.org/wiki/%CE%91%CE%B3%CE%B3%CE%BB%CE%AF%CE%B1" TargetMode="External"/><Relationship Id="rId2" Type="http://schemas.openxmlformats.org/officeDocument/2006/relationships/hyperlink" Target="http://el.wikipedia.org/wiki/%CE%92%CE%B5%CE%BD%CE%B5%CF%84%CE%AF%CE%B1" TargetMode="External"/><Relationship Id="rId1" Type="http://schemas.openxmlformats.org/officeDocument/2006/relationships/slideLayout" Target="../slideLayouts/slideLayout2.xml"/><Relationship Id="rId4" Type="http://schemas.openxmlformats.org/officeDocument/2006/relationships/hyperlink" Target="http://el.wikipedia.org/wiki/%CE%93%CE%B1%CE%BB%CE%BB%CE%AF%CE%B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l.wikipedia.org/wiki/%CE%A4%CE%BF%CF%85%CF%81%CE%BA%CE%AF%CE%B1" TargetMode="External"/><Relationship Id="rId3" Type="http://schemas.openxmlformats.org/officeDocument/2006/relationships/hyperlink" Target="http://el.wikipedia.org/wiki/%CE%9D%CE%BF%CE%BC%CF%8C%CF%82_%CE%94%CF%89%CE%B4%CE%B5%CE%BA%CE%B1%CE%BD%CE%AE%CF%83%CE%BF%CF%85" TargetMode="External"/><Relationship Id="rId7" Type="http://schemas.openxmlformats.org/officeDocument/2006/relationships/hyperlink" Target="http://el.wikipedia.org/wiki/%CE%91%CE%AF%CE%B3%CF%85%CF%80%CF%84%CE%BF%CF%82" TargetMode="External"/><Relationship Id="rId2" Type="http://schemas.openxmlformats.org/officeDocument/2006/relationships/hyperlink" Target="http://el.wikipedia.org/wiki/%CE%A1%CF%8C%CE%B4%CE%BF%CF%82" TargetMode="External"/><Relationship Id="rId1" Type="http://schemas.openxmlformats.org/officeDocument/2006/relationships/slideLayout" Target="../slideLayouts/slideLayout2.xml"/><Relationship Id="rId6" Type="http://schemas.openxmlformats.org/officeDocument/2006/relationships/hyperlink" Target="http://el.wikipedia.org/wiki/%CE%9A%CF%8D%CF%80%CF%81%CE%BF%CF%82" TargetMode="External"/><Relationship Id="rId5" Type="http://schemas.openxmlformats.org/officeDocument/2006/relationships/hyperlink" Target="http://el.wikipedia.org/wiki/%CE%91%CE%B9%CE%B3%CE%B1%CE%AF%CE%BF_%CF%80%CE%AD%CE%BB%CE%B1%CE%B3%CE%BF%CF%82" TargetMode="External"/><Relationship Id="rId4" Type="http://schemas.openxmlformats.org/officeDocument/2006/relationships/hyperlink" Target="http://el.wikipedia.org/wiki/%CE%9C%CE%B5%CF%83%CF%8C%CE%B3%CE%B5%CE%B9%CE%BF%CF%8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l.wikipedia.org/wiki/%CE%92%CE%B1%CE%BB%CE%BA%CE%AC%CE%BD%CE%B9%CE%B1" TargetMode="External"/><Relationship Id="rId2" Type="http://schemas.openxmlformats.org/officeDocument/2006/relationships/hyperlink" Target="http://el.wikipedia.org/wiki/%CE%95%CF%85%CF%81%CF%8E%CF%80%CE%B7" TargetMode="External"/><Relationship Id="rId1" Type="http://schemas.openxmlformats.org/officeDocument/2006/relationships/slideLayout" Target="../slideLayouts/slideLayout2.xml"/><Relationship Id="rId5" Type="http://schemas.openxmlformats.org/officeDocument/2006/relationships/hyperlink" Target="http://el.wikipedia.org/wiki/%CE%91%CE%B8%CE%AE%CE%BD%CE%B1" TargetMode="External"/><Relationship Id="rId4" Type="http://schemas.openxmlformats.org/officeDocument/2006/relationships/hyperlink" Target="http://el.wikipedia.org/wiki/%CE%9C%CE%B5%CF%83%CF%8C%CE%B3%CE%B5%CE%B9%CE%BF%CF%82_%CE%98%CE%AC%CE%BB%CE%B1%CF%83%CF%83%CE%B1"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el.wikipedia.org/wiki/%CE%A0%CE%B5%CF%81%CE%B9%CF%86%CE%B5%CF%81%CE%B5%CE%B9%CE%B1%CE%BA%CE%AE_%CE%95%CE%BD%CF%8C%CF%84%CE%B7%CF%84%CE%B1_%CE%A1%CE%B5%CE%B8%CF%8D%CE%BC%CE%BD%CE%B7%CF%82" TargetMode="External"/><Relationship Id="rId13" Type="http://schemas.openxmlformats.org/officeDocument/2006/relationships/hyperlink" Target="http://el.wikipedia.org/wiki/%CE%9B%CE%B1%CE%BF%CF%8D%CF%84%CE%BF" TargetMode="External"/><Relationship Id="rId3" Type="http://schemas.openxmlformats.org/officeDocument/2006/relationships/hyperlink" Target="http://el.wikipedia.org/wiki/%CE%9C%CE%B5%CF%83%CF%8C%CE%B3%CE%B5%CE%B9%CE%BF%CF%82" TargetMode="External"/><Relationship Id="rId7" Type="http://schemas.openxmlformats.org/officeDocument/2006/relationships/hyperlink" Target="http://el.wikipedia.org/wiki/%CE%A0%CE%B5%CF%81%CE%B9%CF%86%CE%B5%CF%81%CE%B5%CE%B9%CE%B1%CE%BA%CE%AE_%CE%95%CE%BD%CF%8C%CF%84%CE%B7%CF%84%CE%B1_%CE%9B%CE%B1%CF%83%CE%B9%CE%B8%CE%AF%CE%BF%CF%85" TargetMode="External"/><Relationship Id="rId12" Type="http://schemas.openxmlformats.org/officeDocument/2006/relationships/hyperlink" Target="http://el.wikipedia.org/wiki/%CE%9B%CF%8D%CF%81%CE%B1" TargetMode="External"/><Relationship Id="rId2" Type="http://schemas.openxmlformats.org/officeDocument/2006/relationships/hyperlink" Target="http://el.wikipedia.org/wiki/%CE%95%CE%BB%CE%BB%CE%AC%CE%B4%CE%B1" TargetMode="External"/><Relationship Id="rId16" Type="http://schemas.openxmlformats.org/officeDocument/2006/relationships/hyperlink" Target="http://el.wikipedia.org/w/index.php?title=%CE%91%CF%83%CE%BA%CE%BF%CE%BC%CE%B1%CE%BD%CF%84%CE%BF%CF%8D%CF%81%CE%B1&amp;action=edit&amp;redlink=1" TargetMode="External"/><Relationship Id="rId1" Type="http://schemas.openxmlformats.org/officeDocument/2006/relationships/slideLayout" Target="../slideLayouts/slideLayout2.xml"/><Relationship Id="rId6" Type="http://schemas.openxmlformats.org/officeDocument/2006/relationships/hyperlink" Target="http://el.wikipedia.org/wiki/%CE%A0%CE%B5%CF%81%CE%B9%CF%86%CE%B5%CF%81%CE%B5%CE%B9%CE%B1%CE%BA%CE%AE_%CE%95%CE%BD%CF%8C%CF%84%CE%B7%CF%84%CE%B1_%CE%A7%CE%B1%CE%BD%CE%AF%CF%89%CE%BD" TargetMode="External"/><Relationship Id="rId11" Type="http://schemas.openxmlformats.org/officeDocument/2006/relationships/hyperlink" Target="http://el.wikipedia.org/wiki/%CE%9A%CF%81%CE%B7%CF%84%CE%B9%CE%BA%CE%AE_%CE%BC%CE%BF%CF%85%CF%83%CE%B9%CE%BA%CE%AE" TargetMode="External"/><Relationship Id="rId5" Type="http://schemas.openxmlformats.org/officeDocument/2006/relationships/hyperlink" Target="http://el.wikipedia.org/wiki/%CE%A0%CE%B5%CF%81%CE%B9%CF%86%CE%B5%CF%81%CE%B5%CE%B9%CE%B1%CE%BA%CE%AE_%CE%95%CE%BD%CF%8C%CF%84%CE%B7%CF%84%CE%B1_%CE%97%CF%81%CE%B1%CE%BA%CE%BB%CE%B5%CE%AF%CE%BF%CF%85" TargetMode="External"/><Relationship Id="rId15" Type="http://schemas.openxmlformats.org/officeDocument/2006/relationships/hyperlink" Target="http://el.wikipedia.org/wiki/%CE%9C%CE%B1%CE%BD%CF%84%CE%BF%CE%BB%CE%AF%CE%BD%CE%BF" TargetMode="External"/><Relationship Id="rId10" Type="http://schemas.openxmlformats.org/officeDocument/2006/relationships/hyperlink" Target="http://el.wikipedia.org/wiki/%CE%9C%CE%B1%CE%BD%CF%84%CE%B9%CE%BD%CE%AC%CE%B4%CE%B1" TargetMode="External"/><Relationship Id="rId4" Type="http://schemas.openxmlformats.org/officeDocument/2006/relationships/hyperlink" Target="http://el.wikipedia.org/wiki/%CE%97%CF%81%CE%AC%CE%BA%CE%BB%CE%B5%CE%B9%CE%BF" TargetMode="External"/><Relationship Id="rId9" Type="http://schemas.openxmlformats.org/officeDocument/2006/relationships/hyperlink" Target="http://el.wikipedia.org/wiki/%CE%9A%CF%81%CE%B7%CF%84%CE%B9%CE%BA%CE%AE_%CE%B4%CE%B9%CE%AC%CE%BB%CE%B5%CE%BA%CF%84%CE%BF%CF%82" TargetMode="External"/><Relationship Id="rId14" Type="http://schemas.openxmlformats.org/officeDocument/2006/relationships/hyperlink" Target="http://el.wikipedia.org/wiki/%CE%92%CE%B9%CE%BF%CE%BB%CE%A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l.wikipedia.org/wiki/%CE%A0%CE%AC%CF%84%CF%81%CE%B1" TargetMode="External"/><Relationship Id="rId2" Type="http://schemas.openxmlformats.org/officeDocument/2006/relationships/hyperlink" Target="http://el.wikipedia.org/wiki/%CE%91%CF%80%CF%8C%CE%BA%CF%81%CE%B9%CE%B5%CF%82" TargetMode="External"/><Relationship Id="rId1" Type="http://schemas.openxmlformats.org/officeDocument/2006/relationships/slideLayout" Target="../slideLayouts/slideLayout2.xml"/><Relationship Id="rId5" Type="http://schemas.openxmlformats.org/officeDocument/2006/relationships/hyperlink" Target="http://el.wikipedia.org/wiki/%CE%9A%CE%B1%CE%B8%CE%B1%CF%81%CE%AE_%CE%94%CE%B5%CF%85%CF%84%CE%AD%CF%81%CE%B1" TargetMode="External"/><Relationship Id="rId4" Type="http://schemas.openxmlformats.org/officeDocument/2006/relationships/hyperlink" Target="http://el.wikipedia.org/wiki/17_%CE%99%CE%B1%CE%BD%CE%BF%CF%85%CE%B1%CF%81%CE%AF%CE%BF%CF%8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l.wikipedia.org/wiki/%CE%92%CE%AD%CF%81%CE%BC%CE%B9%CE%BF" TargetMode="External"/><Relationship Id="rId2" Type="http://schemas.openxmlformats.org/officeDocument/2006/relationships/hyperlink" Target="http://el.wikipedia.org/wiki/%CE%9A%CE%B5%CE%BD%CF%84%CF%81%CE%B9%CE%BA%CE%AE_%CE%9C%CE%B1%CE%BA%CE%B5%CE%B4%CE%BF%CE%BD%CE%AF%CE%B1" TargetMode="External"/><Relationship Id="rId1" Type="http://schemas.openxmlformats.org/officeDocument/2006/relationships/slideLayout" Target="../slideLayouts/slideLayout2.xml"/><Relationship Id="rId5" Type="http://schemas.openxmlformats.org/officeDocument/2006/relationships/hyperlink" Target="http://el.wikipedia.org/wiki/1822" TargetMode="External"/><Relationship Id="rId4" Type="http://schemas.openxmlformats.org/officeDocument/2006/relationships/hyperlink" Target="http://el.wikipedia.org/wiki/195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l.wikipedia.org/wiki/%CE%A6%CE%B9%CE%BB%CE%BF%CF%83%CE%BF%CF%86%CE%AF%CE%B1" TargetMode="External"/><Relationship Id="rId13" Type="http://schemas.openxmlformats.org/officeDocument/2006/relationships/hyperlink" Target="http://el.wikipedia.org/wiki/%CE%95%CF%85%CF%81%CF%8E%CF%80%CE%B7" TargetMode="External"/><Relationship Id="rId3" Type="http://schemas.openxmlformats.org/officeDocument/2006/relationships/hyperlink" Target="http://el.wikipedia.org/wiki/%CE%95%CE%BB%CE%BB%CE%AC%CE%B4%CE%B1" TargetMode="External"/><Relationship Id="rId7" Type="http://schemas.openxmlformats.org/officeDocument/2006/relationships/hyperlink" Target="http://el.wikipedia.org/wiki/%CE%A0%CE%B5%CE%B9%CF%81%CE%B1%CE%B9%CE%AC%CF%82" TargetMode="External"/><Relationship Id="rId12" Type="http://schemas.openxmlformats.org/officeDocument/2006/relationships/hyperlink" Target="http://el.wikipedia.org/wiki/%CE%94%CE%B7%CE%BC%CE%BF%CE%BA%CF%81%CE%B1%CF%84%CE%AF%CE%B1" TargetMode="External"/><Relationship Id="rId2" Type="http://schemas.openxmlformats.org/officeDocument/2006/relationships/hyperlink" Target="http://el.wikipedia.org/wiki/%CE%A0%CF%81%CF%89%CF%84%CE%B5%CF%8D%CE%BF%CF%85%CF%83%CE%B1" TargetMode="External"/><Relationship Id="rId1" Type="http://schemas.openxmlformats.org/officeDocument/2006/relationships/slideLayout" Target="../slideLayouts/slideLayout2.xml"/><Relationship Id="rId6" Type="http://schemas.openxmlformats.org/officeDocument/2006/relationships/hyperlink" Target="http://el.wikipedia.org/wiki/%CE%A0%CE%B1%CE%BB%CE%B1%CE%B9%CF%8C_%CE%A6%CE%AC%CE%BB%CE%B7%CF%81%CE%BF" TargetMode="External"/><Relationship Id="rId11" Type="http://schemas.openxmlformats.org/officeDocument/2006/relationships/hyperlink" Target="http://el.wikipedia.org/wiki/%CE%91%CF%81%CE%B9%CF%83%CF%84%CE%BF%CF%84%CE%AD%CE%BB%CE%B7%CF%82" TargetMode="External"/><Relationship Id="rId5" Type="http://schemas.openxmlformats.org/officeDocument/2006/relationships/hyperlink" Target="http://el.wikipedia.org/wiki/%CE%A0%CF%8C%CE%BB%CE%B7-%CE%BA%CF%81%CE%AC%CF%84%CE%BF%CF%82" TargetMode="External"/><Relationship Id="rId10" Type="http://schemas.openxmlformats.org/officeDocument/2006/relationships/hyperlink" Target="http://el.wikipedia.org/wiki/%CE%A0%CE%BB%CE%AC%CF%84%CF%89%CE%BD" TargetMode="External"/><Relationship Id="rId4" Type="http://schemas.openxmlformats.org/officeDocument/2006/relationships/hyperlink" Target="http://el.wikipedia.org/wiki/%CE%91%CF%81%CF%87%CE%B1%CE%AF%CE%B1_%CE%91%CE%B8%CE%AE%CE%BD%CE%B1" TargetMode="External"/><Relationship Id="rId9" Type="http://schemas.openxmlformats.org/officeDocument/2006/relationships/hyperlink" Target="http://el.wikipedia.org/wiki/%CE%91%CE%BA%CE%B1%CE%B4%CE%B7%CE%BC%CE%AF%CE%B1_%CE%A0%CE%BB%CE%AC%CF%84%CF%89%CE%BD%CE%BF%CF%8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l.wikipedia.org/wiki/%CE%91%CE%B8%CE%AE%CE%BD%CE%B1" TargetMode="External"/><Relationship Id="rId2" Type="http://schemas.openxmlformats.org/officeDocument/2006/relationships/hyperlink" Target="http://el.wikipedia.org/w/index.php?title=%CE%9B%CF%8C%CF%86%CE%BF%CF%82&amp;action=edit&amp;redlink=1" TargetMode="External"/><Relationship Id="rId1" Type="http://schemas.openxmlformats.org/officeDocument/2006/relationships/slideLayout" Target="../slideLayouts/slideLayout2.xml"/><Relationship Id="rId5" Type="http://schemas.openxmlformats.org/officeDocument/2006/relationships/hyperlink" Target="http://el.wikipedia.org/wiki/%CE%A0%CF%81%CE%BF%CF%80%CF%8D%CE%BB%CE%B1%CE%B9%CE%B1_(%CE%91%CE%BA%CF%81%CF%8C%CF%80%CE%BF%CE%BB%CE%B7_%CE%91%CE%B8%CE%B7%CE%BD%CF%8E%CE%BD)" TargetMode="External"/><Relationship Id="rId4" Type="http://schemas.openxmlformats.org/officeDocument/2006/relationships/hyperlink" Target="http://el.wikipedia.org/w/index.php?title=%CE%A4%CF%81%CE%B1%CF%80%CE%B5%CE%B6%CE%BF%CE%B5%CE%B9%CE%B4%CE%AD%CF%82&amp;action=edit&amp;redlink=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04665"/>
            <a:ext cx="7772400" cy="1728191"/>
          </a:xfrm>
        </p:spPr>
        <p:txBody>
          <a:bodyPr/>
          <a:lstStyle/>
          <a:p>
            <a:r>
              <a:rPr lang="el-GR" dirty="0" smtClean="0"/>
              <a:t>ΕΛΛΑΔΑ</a:t>
            </a:r>
            <a:br>
              <a:rPr lang="el-GR" dirty="0" smtClean="0"/>
            </a:br>
            <a:endParaRPr lang="el-GR" dirty="0"/>
          </a:p>
        </p:txBody>
      </p:sp>
      <p:pic>
        <p:nvPicPr>
          <p:cNvPr id="1026" name="Picture 2" descr="C:\Users\ANTONIS TRIFON\Desktop\ELLADA\αρχείο λήψης.png"/>
          <p:cNvPicPr>
            <a:picLocks noChangeAspect="1" noChangeArrowheads="1"/>
          </p:cNvPicPr>
          <p:nvPr/>
        </p:nvPicPr>
        <p:blipFill>
          <a:blip r:embed="rId2" cstate="print"/>
          <a:srcRect/>
          <a:stretch>
            <a:fillRect/>
          </a:stretch>
        </p:blipFill>
        <p:spPr bwMode="auto">
          <a:xfrm>
            <a:off x="1619672" y="1484784"/>
            <a:ext cx="6408712" cy="4896544"/>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a:bodyPr>
          <a:lstStyle/>
          <a:p>
            <a:r>
              <a:rPr lang="el-GR" dirty="0" smtClean="0"/>
              <a:t>Η ΕΛΛΑΔΑ ΕΧΕΙ ΚΑΙ ΆΛΛΕΣ ΟΜΟΡΦΕΣ ΠΟΛΕΙΣ ΌΠΩΣ Η ΣΥΝΠΡΩΤΕΥΟΥΣΑ ‘ΘΕΣΣΑΛΟΝΙΚΗ’ Ή ΝΥΦΗ ΤΟΥ ΒΟΡΡΑ</a:t>
            </a:r>
          </a:p>
          <a:p>
            <a:endParaRPr lang="el-GR" dirty="0"/>
          </a:p>
          <a:p>
            <a:r>
              <a:rPr lang="el-GR" dirty="0"/>
              <a:t>Η Θεσσαλονίκη βρίσκεται στο δυτικό τμήμα της περιφερειακής ενότητας </a:t>
            </a:r>
            <a:r>
              <a:rPr lang="el-GR" dirty="0">
                <a:hlinkClick r:id="rId2" tooltip="Νομός Θεσσαλονίκης"/>
              </a:rPr>
              <a:t>Θεσσαλονίκης</a:t>
            </a:r>
            <a:r>
              <a:rPr lang="el-GR" dirty="0"/>
              <a:t>, στο μυχό του </a:t>
            </a:r>
            <a:r>
              <a:rPr lang="el-GR" dirty="0">
                <a:hlinkClick r:id="rId3" tooltip="Θερμαϊκός κόλπος"/>
              </a:rPr>
              <a:t>Θερμαϊκού κόλπου</a:t>
            </a:r>
            <a:r>
              <a:rPr lang="el-GR" dirty="0"/>
              <a:t>. Είναι κτισμένη αμφιθεατρικά στις πλαγιές του </a:t>
            </a:r>
            <a:r>
              <a:rPr lang="el-GR" dirty="0">
                <a:hlinkClick r:id="rId4" tooltip="Κέδρινος λόφος"/>
              </a:rPr>
              <a:t>Κέδρινου λόφου</a:t>
            </a:r>
            <a:r>
              <a:rPr lang="el-GR" dirty="0"/>
              <a:t> και περιβάλλεται στα ανατολικά από το δάσος του </a:t>
            </a:r>
            <a:r>
              <a:rPr lang="el-GR" dirty="0" err="1">
                <a:hlinkClick r:id="rId4" tooltip="Κέδρινος λόφος"/>
              </a:rPr>
              <a:t>Σέιχ</a:t>
            </a:r>
            <a:r>
              <a:rPr lang="el-GR" dirty="0">
                <a:hlinkClick r:id="rId4" tooltip="Κέδρινος λόφος"/>
              </a:rPr>
              <a:t> Σου</a:t>
            </a:r>
            <a:r>
              <a:rPr lang="el-GR" dirty="0"/>
              <a:t>. Στη </a:t>
            </a:r>
            <a:r>
              <a:rPr lang="el-GR" dirty="0" err="1" smtClean="0">
                <a:hlinkClick r:id="rId5" tooltip="Σίνδος"/>
              </a:rPr>
              <a:t>Σίνδο</a:t>
            </a:r>
            <a:r>
              <a:rPr lang="el-GR" dirty="0" smtClean="0"/>
              <a:t> υπάρχει </a:t>
            </a:r>
            <a:r>
              <a:rPr lang="el-GR" dirty="0"/>
              <a:t>η βιομηχανική ζώνη της πόλης και στα νότια βρίσκονται οι περιοχές του αεροδρομίου, της Θέρμης και νοτιοανατολικά η περιοχή του </a:t>
            </a:r>
            <a:r>
              <a:rPr lang="el-GR" dirty="0">
                <a:hlinkClick r:id="rId6" tooltip="Δήμος Πανοράματος"/>
              </a:rPr>
              <a:t>Πανοράματος</a:t>
            </a:r>
            <a:r>
              <a:rPr lang="el-GR" dirty="0"/>
              <a:t>.</a:t>
            </a:r>
          </a:p>
        </p:txBody>
      </p:sp>
      <p:sp>
        <p:nvSpPr>
          <p:cNvPr id="2" name="1 - Τίτλος"/>
          <p:cNvSpPr>
            <a:spLocks noGrp="1"/>
          </p:cNvSpPr>
          <p:nvPr>
            <p:ph type="title"/>
          </p:nvPr>
        </p:nvSpPr>
        <p:spPr>
          <a:xfrm flipH="1" flipV="1">
            <a:off x="539552" y="332656"/>
            <a:ext cx="3744416" cy="360040"/>
          </a:xfrm>
        </p:spPr>
        <p:txBody>
          <a:bodyPr>
            <a:normAutofit fontScale="90000"/>
          </a:bodyPr>
          <a:lstStyle/>
          <a:p>
            <a:r>
              <a:rPr lang="el-GR" dirty="0" smtClean="0"/>
              <a:t>.</a:t>
            </a:r>
            <a:endParaRPr lang="el-GR" dirty="0"/>
          </a:p>
        </p:txBody>
      </p:sp>
      <p:sp>
        <p:nvSpPr>
          <p:cNvPr id="4" name="3 - Ελεύθερη σχεδίαση"/>
          <p:cNvSpPr/>
          <p:nvPr/>
        </p:nvSpPr>
        <p:spPr>
          <a:xfrm>
            <a:off x="8170985" y="1228579"/>
            <a:ext cx="58615" cy="150055"/>
          </a:xfrm>
          <a:custGeom>
            <a:avLst/>
            <a:gdLst>
              <a:gd name="connsiteX0" fmla="*/ 2344 w 58615"/>
              <a:gd name="connsiteY0" fmla="*/ 9378 h 150055"/>
              <a:gd name="connsiteX1" fmla="*/ 30480 w 58615"/>
              <a:gd name="connsiteY1" fmla="*/ 121919 h 150055"/>
              <a:gd name="connsiteX2" fmla="*/ 58615 w 58615"/>
              <a:gd name="connsiteY2" fmla="*/ 150055 h 150055"/>
              <a:gd name="connsiteX3" fmla="*/ 44547 w 58615"/>
              <a:gd name="connsiteY3" fmla="*/ 65649 h 150055"/>
              <a:gd name="connsiteX4" fmla="*/ 2344 w 58615"/>
              <a:gd name="connsiteY4" fmla="*/ 9378 h 15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5" h="150055">
                <a:moveTo>
                  <a:pt x="2344" y="9378"/>
                </a:moveTo>
                <a:cubicBezTo>
                  <a:pt x="0" y="18756"/>
                  <a:pt x="17502" y="100289"/>
                  <a:pt x="30480" y="121919"/>
                </a:cubicBezTo>
                <a:cubicBezTo>
                  <a:pt x="37304" y="133292"/>
                  <a:pt x="49237" y="140676"/>
                  <a:pt x="58615" y="150055"/>
                </a:cubicBezTo>
                <a:cubicBezTo>
                  <a:pt x="53926" y="121920"/>
                  <a:pt x="50141" y="93619"/>
                  <a:pt x="44547" y="65649"/>
                </a:cubicBezTo>
                <a:cubicBezTo>
                  <a:pt x="40755" y="46690"/>
                  <a:pt x="4688" y="0"/>
                  <a:pt x="2344" y="93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4784"/>
            <a:ext cx="8229600" cy="5373216"/>
          </a:xfrm>
        </p:spPr>
        <p:txBody>
          <a:bodyPr>
            <a:normAutofit/>
          </a:bodyPr>
          <a:lstStyle/>
          <a:p>
            <a:r>
              <a:rPr lang="el-GR" dirty="0" smtClean="0"/>
              <a:t>Η ΘΕΣΣΑΛΟΝΙΚΗ ΕΊΝΑΙ ΓΝΩΣΤΗ ΓΙΑ ΤΟΝ ΛΕΥΚΟ ΠΥΡΓΟ ,ΤΗΝ ΑΨΙΔΑ ΤΟΥ ΓΑΛΕΡΙΟΥ , ΤΗΝ ΠΛΑΤΕΙΑ ΑΡΙΣΤΟΤΕΛΟΥΣ .</a:t>
            </a:r>
          </a:p>
          <a:p>
            <a:r>
              <a:rPr lang="el-GR" dirty="0" smtClean="0"/>
              <a:t>ΚΑΘΩΣ ΚΑΙ ΓΙΑ ΤΑ ΠΟΛΛΑ ΜΟΥΣΕΙΑ ΤΗΣ ΌΠΩΣ ΜΟΥΣΕΙΟ ΒΥΖΑΝΤΙΝΟΥ ΠΟΛΙΤΙΣΜΟΥ , ΑΡΑΙΟΛΟΓΙΚΟ ΜΟΥΣΕΙΟ ,ΠΟΛΕΜΙΚΟ ΜΟΥΣΕΙΟ</a:t>
            </a:r>
          </a:p>
          <a:p>
            <a:r>
              <a:rPr lang="el-GR" dirty="0" smtClean="0"/>
              <a:t>Η ΘΕΣΣΑΛΟΝΙΚΗ ΕΠΙΠΛΕΟΝ ΕΧΕΙ ΚΑΙ ΚΑΠΟΙΟΥΣ ΜΑΓΑΛΟΠΡΕΠΗΣ ΝΑΟΥΣ ΌΠΩΣ :   ΤΗΝ ΑΓΙΑ ΣΟΦΙΑ ,ΤΟΝ ΑΓΙΟ ΔΗΜΗΤΡΙΟ ,ΤΗΝ ΠΑΝΑΓΙΑ ΤΩΝ ΧΑΛΚΑΙΩΝ.</a:t>
            </a:r>
            <a:endParaRPr lang="el-GR" dirty="0"/>
          </a:p>
        </p:txBody>
      </p:sp>
      <p:sp>
        <p:nvSpPr>
          <p:cNvPr id="2" name="1 - Τίτλος"/>
          <p:cNvSpPr>
            <a:spLocks noGrp="1"/>
          </p:cNvSpPr>
          <p:nvPr>
            <p:ph type="title"/>
          </p:nvPr>
        </p:nvSpPr>
        <p:spPr/>
        <p:txBody>
          <a:bodyPr/>
          <a:lstStyle/>
          <a:p>
            <a:r>
              <a:rPr lang="el-GR" dirty="0" smtClean="0"/>
              <a:t>   ΑΞΙΟΘΕΑΤΑ  ΘΕΣΣΑΛΟΝΙΚΗΣ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TONIS TRIFON\Desktop\ELLADA\240px-White_Tower_of_Thessaloniki_(2007-06-15).jpg"/>
          <p:cNvPicPr>
            <a:picLocks noGrp="1" noChangeAspect="1" noChangeArrowheads="1"/>
          </p:cNvPicPr>
          <p:nvPr>
            <p:ph idx="1"/>
          </p:nvPr>
        </p:nvPicPr>
        <p:blipFill>
          <a:blip r:embed="rId2" cstate="print"/>
          <a:srcRect/>
          <a:stretch>
            <a:fillRect/>
          </a:stretch>
        </p:blipFill>
        <p:spPr bwMode="auto">
          <a:xfrm>
            <a:off x="1835696" y="1607530"/>
            <a:ext cx="5400600" cy="4773798"/>
          </a:xfrm>
          <a:prstGeom prst="rect">
            <a:avLst/>
          </a:prstGeom>
          <a:noFill/>
        </p:spPr>
      </p:pic>
      <p:sp>
        <p:nvSpPr>
          <p:cNvPr id="2" name="1 - Τίτλος"/>
          <p:cNvSpPr>
            <a:spLocks noGrp="1"/>
          </p:cNvSpPr>
          <p:nvPr>
            <p:ph type="title"/>
          </p:nvPr>
        </p:nvSpPr>
        <p:spPr/>
        <p:txBody>
          <a:bodyPr/>
          <a:lstStyle/>
          <a:p>
            <a:r>
              <a:rPr lang="el-GR" dirty="0" smtClean="0"/>
              <a:t>               ΛΕΥΚΟΣ ΠΥΡΓΟΣ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TONIS TRIFON\Desktop\ELLADA\church-and-crypt-of-ayios.jpg"/>
          <p:cNvPicPr>
            <a:picLocks noGrp="1" noChangeAspect="1" noChangeArrowheads="1"/>
          </p:cNvPicPr>
          <p:nvPr>
            <p:ph idx="1"/>
          </p:nvPr>
        </p:nvPicPr>
        <p:blipFill>
          <a:blip r:embed="rId2" cstate="print"/>
          <a:srcRect/>
          <a:stretch>
            <a:fillRect/>
          </a:stretch>
        </p:blipFill>
        <p:spPr bwMode="auto">
          <a:xfrm>
            <a:off x="539553" y="1658951"/>
            <a:ext cx="4032447" cy="4290329"/>
          </a:xfrm>
          <a:prstGeom prst="rect">
            <a:avLst/>
          </a:prstGeom>
          <a:noFill/>
        </p:spPr>
      </p:pic>
      <p:sp>
        <p:nvSpPr>
          <p:cNvPr id="2" name="1 - Τίτλος"/>
          <p:cNvSpPr>
            <a:spLocks noGrp="1"/>
          </p:cNvSpPr>
          <p:nvPr>
            <p:ph type="title"/>
          </p:nvPr>
        </p:nvSpPr>
        <p:spPr/>
        <p:txBody>
          <a:bodyPr>
            <a:normAutofit fontScale="90000"/>
          </a:bodyPr>
          <a:lstStyle/>
          <a:p>
            <a:r>
              <a:rPr lang="el-GR" dirty="0" smtClean="0"/>
              <a:t>      ΑΓΙΟΣ                               ΑΓΙΑ</a:t>
            </a:r>
            <a:br>
              <a:rPr lang="el-GR" dirty="0" smtClean="0"/>
            </a:br>
            <a:r>
              <a:rPr lang="el-GR" dirty="0" smtClean="0"/>
              <a:t>ΔΗΜΗΤΡΙΟΣ                      ΣΟΦΙΑ</a:t>
            </a:r>
            <a:endParaRPr lang="el-GR" dirty="0"/>
          </a:p>
        </p:txBody>
      </p:sp>
      <p:pic>
        <p:nvPicPr>
          <p:cNvPr id="5123" name="Picture 3" descr="C:\Users\ANTONIS TRIFON\Desktop\ELLADA\300px-Holy_Wisdom_Salonica_1.jpg"/>
          <p:cNvPicPr>
            <a:picLocks noChangeAspect="1" noChangeArrowheads="1"/>
          </p:cNvPicPr>
          <p:nvPr/>
        </p:nvPicPr>
        <p:blipFill>
          <a:blip r:embed="rId3" cstate="print"/>
          <a:srcRect/>
          <a:stretch>
            <a:fillRect/>
          </a:stretch>
        </p:blipFill>
        <p:spPr bwMode="auto">
          <a:xfrm>
            <a:off x="5004048" y="1628800"/>
            <a:ext cx="3456384" cy="43204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3528392"/>
          </a:xfrm>
        </p:spPr>
        <p:txBody>
          <a:bodyPr>
            <a:normAutofit fontScale="90000"/>
          </a:bodyPr>
          <a:lstStyle/>
          <a:p>
            <a:pPr algn="ct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t>
            </a:r>
            <a:r>
              <a:rPr lang="el-GR" sz="3600" dirty="0" smtClean="0"/>
              <a:t>ΣΤΗΝ ΕΛΛΑΔΑ ΕΠΙΣΗΣ ΒΡΙΣΚΕΤΑΙ Ο    ΠΛΟΥΤΟΣ  ΤΩΝ ΜΑΓΙΚΩΝ ΝΗΣΙΩΝ ΤΗΣ</a:t>
            </a:r>
            <a:br>
              <a:rPr lang="el-GR" sz="3600" dirty="0" smtClean="0"/>
            </a:br>
            <a:r>
              <a:rPr lang="el-GR" sz="3600" dirty="0" smtClean="0"/>
              <a:t>              ΕΝΔΕΙΚΤΙΚΑ ΑΝΑΦΕΡΟΥΜΕ:</a:t>
            </a:r>
            <a:br>
              <a:rPr lang="el-GR" sz="3600" dirty="0" smtClean="0"/>
            </a:br>
            <a:r>
              <a:rPr lang="el-GR" sz="3600" dirty="0" smtClean="0"/>
              <a:t> Τ ΗΝ  ΠΑΝΕΜΟΡΦΗ  ΚΕΡΚΥΡΑ  ΤΟΥ ΙΟΝΙΟΥ   </a:t>
            </a:r>
            <a:br>
              <a:rPr lang="el-GR" sz="3600" dirty="0" smtClean="0"/>
            </a:br>
            <a:r>
              <a:rPr lang="el-GR" sz="3600" dirty="0" smtClean="0"/>
              <a:t>        Τ ΗΝ ΓΑΛΗΝΙΑ  ΡΟΔΟΣ  ΤΟΥ  ΑΙΓΑΙΟΥ    &amp;    ΤΗΝ  ΙΣΤΟΡΙΚΗ  ΚΡΗΤΗ</a:t>
            </a:r>
            <a:endParaRPr lang="el-GR" sz="3600" dirty="0"/>
          </a:p>
        </p:txBody>
      </p:sp>
      <p:pic>
        <p:nvPicPr>
          <p:cNvPr id="1026" name="Picture 2" descr="C:\Users\ANTONIS TRIFON\Desktop\ELLADA\images.jpg"/>
          <p:cNvPicPr>
            <a:picLocks noGrp="1" noChangeAspect="1" noChangeArrowheads="1"/>
          </p:cNvPicPr>
          <p:nvPr>
            <p:ph idx="1"/>
          </p:nvPr>
        </p:nvPicPr>
        <p:blipFill>
          <a:blip r:embed="rId2" cstate="print"/>
          <a:srcRect/>
          <a:stretch>
            <a:fillRect/>
          </a:stretch>
        </p:blipFill>
        <p:spPr bwMode="auto">
          <a:xfrm>
            <a:off x="1547664" y="3861048"/>
            <a:ext cx="6264696" cy="25922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 </a:t>
            </a:r>
            <a:r>
              <a:rPr lang="el-GR" b="1" dirty="0" smtClean="0"/>
              <a:t>Η ΠΟΛΗ ΤΗΣ ΚΕΡΚΥΡΑΣ</a:t>
            </a:r>
            <a:endParaRPr lang="el-GR" dirty="0" smtClean="0"/>
          </a:p>
          <a:p>
            <a:r>
              <a:rPr lang="el-GR" dirty="0" smtClean="0"/>
              <a:t>Η πόλη της Κέρκυρας βρίσκεται στο βορειοδυτικό άκρο της Ελλάδας, είναι πρωτεύουσα του νησιού Κέρκυρα. Και είναι ένα από τα πιο παλιά αστικά κέντρα της Ελλάδας. χαρακτηρίζεται από το έντονο </a:t>
            </a:r>
            <a:r>
              <a:rPr lang="el-GR" dirty="0" smtClean="0">
                <a:hlinkClick r:id="rId2" tooltip="Βενετία"/>
              </a:rPr>
              <a:t>Βενετσιάνικο</a:t>
            </a:r>
            <a:r>
              <a:rPr lang="el-GR" dirty="0" smtClean="0"/>
              <a:t> στοιχείο, αλλά και από πολλές </a:t>
            </a:r>
            <a:r>
              <a:rPr lang="el-GR" dirty="0" smtClean="0">
                <a:hlinkClick r:id="rId3" tooltip="Αγγλία"/>
              </a:rPr>
              <a:t>Αγγλικές</a:t>
            </a:r>
            <a:r>
              <a:rPr lang="el-GR" dirty="0" smtClean="0"/>
              <a:t> και </a:t>
            </a:r>
            <a:r>
              <a:rPr lang="el-GR" dirty="0" smtClean="0">
                <a:hlinkClick r:id="rId4" tooltip="Γαλλία"/>
              </a:rPr>
              <a:t>Γαλλικές</a:t>
            </a:r>
            <a:r>
              <a:rPr lang="el-GR" dirty="0" smtClean="0"/>
              <a:t> επιρροές.</a:t>
            </a:r>
          </a:p>
          <a:p>
            <a:r>
              <a:rPr lang="el-GR" dirty="0" smtClean="0"/>
              <a:t> Είναι κοσμοπολίτικη πόλη που αποπνέει μια αίσθηση αρχοντιάς, με κύρια αξιοθέατα τη μεγάλη πλατεία </a:t>
            </a:r>
            <a:r>
              <a:rPr lang="el-GR" i="1" dirty="0" err="1" smtClean="0"/>
              <a:t>Σπιανάδα</a:t>
            </a:r>
            <a:r>
              <a:rPr lang="el-GR" dirty="0" smtClean="0"/>
              <a:t>, που είναι η μεγαλύτερη πλατεία των Βαλκανίων, το Παλιό και το Νέο </a:t>
            </a:r>
            <a:r>
              <a:rPr lang="el-GR" i="1" dirty="0" smtClean="0"/>
              <a:t>Φρούριο</a:t>
            </a:r>
            <a:r>
              <a:rPr lang="el-GR" dirty="0" smtClean="0"/>
              <a:t>, το </a:t>
            </a:r>
            <a:r>
              <a:rPr lang="el-GR" i="1" dirty="0" smtClean="0"/>
              <a:t>Δημαρχείο</a:t>
            </a:r>
            <a:r>
              <a:rPr lang="el-GR" dirty="0" smtClean="0"/>
              <a:t> (Θέατρο Σαν </a:t>
            </a:r>
            <a:r>
              <a:rPr lang="el-GR" dirty="0" err="1" smtClean="0"/>
              <a:t>Τζιάκομο</a:t>
            </a:r>
            <a:r>
              <a:rPr lang="el-GR" dirty="0" smtClean="0"/>
              <a:t>), το </a:t>
            </a:r>
            <a:r>
              <a:rPr lang="el-GR" i="1" dirty="0" smtClean="0"/>
              <a:t>Κανόνι</a:t>
            </a:r>
            <a:r>
              <a:rPr lang="el-GR" dirty="0" smtClean="0"/>
              <a:t>, το </a:t>
            </a:r>
            <a:r>
              <a:rPr lang="el-GR" i="1" dirty="0" smtClean="0"/>
              <a:t>Μον Ρεπό</a:t>
            </a:r>
            <a:r>
              <a:rPr lang="el-GR" dirty="0" smtClean="0"/>
              <a:t> αλλά και τα </a:t>
            </a:r>
            <a:r>
              <a:rPr lang="el-GR" i="1" dirty="0" smtClean="0"/>
              <a:t>Μουσεία Βυζαντινής και Μεταβυζαντινής Ιστορίας</a:t>
            </a:r>
            <a:r>
              <a:rPr lang="el-GR" dirty="0" smtClean="0"/>
              <a:t>.</a:t>
            </a:r>
          </a:p>
          <a:p>
            <a:r>
              <a:rPr lang="el-GR" dirty="0" smtClean="0"/>
              <a:t>  Ίσως το πιο φημισμένο της αξιοθέατο είναι το νησάκι μπροστά στο </a:t>
            </a:r>
            <a:r>
              <a:rPr lang="el-GR" i="1" dirty="0" smtClean="0"/>
              <a:t>Κανόνι</a:t>
            </a:r>
            <a:r>
              <a:rPr lang="el-GR" dirty="0" smtClean="0"/>
              <a:t>, που συνδέεται με αυτό μέσω μιας μικρής λωρίδας στεριάς, πάνω στο οποίο βρίσκεται η εκκλησία της Παναγίας των Βλαχερνών και το ξακουστό </a:t>
            </a:r>
            <a:r>
              <a:rPr lang="el-GR" i="1" dirty="0" smtClean="0"/>
              <a:t>Ποντικονήσι</a:t>
            </a:r>
            <a:r>
              <a:rPr lang="el-GR" dirty="0" smtClean="0"/>
              <a:t>. </a:t>
            </a:r>
          </a:p>
          <a:p>
            <a:endParaRPr lang="el-GR" dirty="0"/>
          </a:p>
        </p:txBody>
      </p:sp>
      <p:sp>
        <p:nvSpPr>
          <p:cNvPr id="3" name="2 - Τίτλος"/>
          <p:cNvSpPr>
            <a:spLocks noGrp="1"/>
          </p:cNvSpPr>
          <p:nvPr>
            <p:ph type="title"/>
          </p:nvPr>
        </p:nvSpPr>
        <p:spPr/>
        <p:txBody>
          <a:bodyPr/>
          <a:lstStyle/>
          <a:p>
            <a:r>
              <a:rPr lang="el-GR" dirty="0" smtClean="0"/>
              <a:t>Η ΠΑΝΕΜΟΡΦΗ ΚΕΡΚΥΡΑ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1).jpg"/>
          <p:cNvPicPr>
            <a:picLocks noGrp="1" noChangeAspect="1"/>
          </p:cNvPicPr>
          <p:nvPr>
            <p:ph idx="1"/>
          </p:nvPr>
        </p:nvPicPr>
        <p:blipFill>
          <a:blip r:embed="rId2" cstate="print"/>
          <a:stretch>
            <a:fillRect/>
          </a:stretch>
        </p:blipFill>
        <p:spPr>
          <a:xfrm>
            <a:off x="971600" y="1628800"/>
            <a:ext cx="6912768" cy="4536504"/>
          </a:xfrm>
        </p:spPr>
      </p:pic>
      <p:sp>
        <p:nvSpPr>
          <p:cNvPr id="3" name="2 - Τίτλος"/>
          <p:cNvSpPr>
            <a:spLocks noGrp="1"/>
          </p:cNvSpPr>
          <p:nvPr>
            <p:ph type="title"/>
          </p:nvPr>
        </p:nvSpPr>
        <p:spPr/>
        <p:txBody>
          <a:bodyPr/>
          <a:lstStyle/>
          <a:p>
            <a:r>
              <a:rPr lang="el-GR" dirty="0" smtClean="0"/>
              <a:t>                  ΠΟΝΤΙΚΟΝΗΣΙ</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Η ΠΟΛΗ ΤΗΣ ΡΟΔΟΥ</a:t>
            </a:r>
          </a:p>
          <a:p>
            <a:r>
              <a:rPr lang="el-GR" dirty="0" smtClean="0"/>
              <a:t>      Η πόλη της </a:t>
            </a:r>
            <a:r>
              <a:rPr lang="el-GR" b="1" dirty="0" smtClean="0"/>
              <a:t>Ρόδου</a:t>
            </a:r>
            <a:r>
              <a:rPr lang="el-GR" dirty="0" smtClean="0"/>
              <a:t>, είναι η πρωτεύουσα του </a:t>
            </a:r>
            <a:r>
              <a:rPr lang="el-GR" dirty="0" smtClean="0">
                <a:hlinkClick r:id="rId2" tooltip="Ρόδος"/>
              </a:rPr>
              <a:t>νησιού</a:t>
            </a:r>
            <a:r>
              <a:rPr lang="el-GR" dirty="0" smtClean="0"/>
              <a:t> και του </a:t>
            </a:r>
            <a:r>
              <a:rPr lang="el-GR" dirty="0" smtClean="0">
                <a:hlinkClick r:id="rId3" tooltip="Νομός Δωδεκανήσου"/>
              </a:rPr>
              <a:t>νομού Δωδεκανήσου</a:t>
            </a:r>
            <a:r>
              <a:rPr lang="el-GR" dirty="0" smtClean="0"/>
              <a:t> βρίσκεται στο βόρειο άκρο του και αποτελεί την πρωτεύουσα του νομού έχοντας στο κέντρο της την Μεσαιωνική Πόλη.   Είναι επάνω στο σταυροδρόμι δύο μεγάλων θαλάσσιων διαδρομών της </a:t>
            </a:r>
            <a:r>
              <a:rPr lang="el-GR" dirty="0" smtClean="0">
                <a:hlinkClick r:id="rId4" tooltip="Μεσόγειος"/>
              </a:rPr>
              <a:t>Μεσογείου</a:t>
            </a:r>
            <a:r>
              <a:rPr lang="el-GR" dirty="0" smtClean="0"/>
              <a:t>, ανάμεσα στο </a:t>
            </a:r>
            <a:r>
              <a:rPr lang="el-GR" dirty="0" smtClean="0">
                <a:hlinkClick r:id="rId5" tooltip="Αιγαίο πέλαγος"/>
              </a:rPr>
              <a:t>Αιγαίο πέλαγος</a:t>
            </a:r>
            <a:r>
              <a:rPr lang="el-GR" dirty="0" smtClean="0"/>
              <a:t> και των ακτών της Μέσης Ανατολής, όπως είναι η </a:t>
            </a:r>
            <a:r>
              <a:rPr lang="el-GR" dirty="0" smtClean="0">
                <a:hlinkClick r:id="rId6" tooltip="Κύπρος"/>
              </a:rPr>
              <a:t>Κύπρος</a:t>
            </a:r>
            <a:r>
              <a:rPr lang="el-GR" dirty="0" smtClean="0"/>
              <a:t> και η </a:t>
            </a:r>
            <a:r>
              <a:rPr lang="el-GR" dirty="0" smtClean="0">
                <a:hlinkClick r:id="rId7" tooltip="Αίγυπτος"/>
              </a:rPr>
              <a:t>Αίγυπτος</a:t>
            </a:r>
            <a:r>
              <a:rPr lang="el-GR" dirty="0" smtClean="0"/>
              <a:t>.  Ως σημείο συνάντησης τριών πολιτισμών, η Ρόδος έχει γνωρίσει πολλούς πολιτισμούς. Απέναντι σε κοντινή απόσταση βρίσκονται τα παράλια της </a:t>
            </a:r>
            <a:r>
              <a:rPr lang="el-GR" dirty="0" smtClean="0">
                <a:hlinkClick r:id="rId8" tooltip="Τουρκία"/>
              </a:rPr>
              <a:t>Τουρκίας</a:t>
            </a:r>
            <a:r>
              <a:rPr lang="el-GR" dirty="0" smtClean="0"/>
              <a:t>.</a:t>
            </a:r>
          </a:p>
          <a:p>
            <a:endParaRPr lang="el-GR" dirty="0"/>
          </a:p>
        </p:txBody>
      </p:sp>
      <p:sp>
        <p:nvSpPr>
          <p:cNvPr id="3" name="2 - Τίτλος"/>
          <p:cNvSpPr>
            <a:spLocks noGrp="1"/>
          </p:cNvSpPr>
          <p:nvPr>
            <p:ph type="title"/>
          </p:nvPr>
        </p:nvSpPr>
        <p:spPr/>
        <p:txBody>
          <a:bodyPr/>
          <a:lstStyle/>
          <a:p>
            <a:r>
              <a:rPr lang="el-GR" dirty="0" smtClean="0"/>
              <a:t>Η ΓΑΛΗΝΙΑ ΡΟΔΟΣ</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 Η πόλη της Ρόδου έχει μια πλούσια ιστορία από τα αρχαία ακόμα χρόνια και είναι παγκόσμια γνωστή για τα αξιοθέατά της με σημαντικότερα τη </a:t>
            </a:r>
            <a:r>
              <a:rPr lang="el-GR" b="1" dirty="0" smtClean="0"/>
              <a:t>Μεσαιωνική πόλη</a:t>
            </a:r>
            <a:r>
              <a:rPr lang="el-GR" dirty="0" smtClean="0"/>
              <a:t> και την </a:t>
            </a:r>
            <a:r>
              <a:rPr lang="el-GR" b="1" dirty="0" smtClean="0"/>
              <a:t>Ακρόπολή</a:t>
            </a:r>
            <a:r>
              <a:rPr lang="el-GR" dirty="0" smtClean="0"/>
              <a:t> της,    το παλιό λιμάνι </a:t>
            </a:r>
            <a:r>
              <a:rPr lang="el-GR" b="1" dirty="0" smtClean="0"/>
              <a:t>Μανδράκι</a:t>
            </a:r>
            <a:r>
              <a:rPr lang="el-GR" dirty="0" smtClean="0"/>
              <a:t> με τα εντυπωσιακά </a:t>
            </a:r>
            <a:r>
              <a:rPr lang="el-GR" b="1" dirty="0" smtClean="0"/>
              <a:t>ιταλικά κτίσματα  </a:t>
            </a:r>
            <a:r>
              <a:rPr lang="el-GR" dirty="0" smtClean="0"/>
              <a:t>χτισμένα όλα στις αρχές του 20ου αιώνα. </a:t>
            </a:r>
          </a:p>
          <a:p>
            <a:r>
              <a:rPr lang="el-GR" dirty="0" smtClean="0"/>
              <a:t> Άλλα αξιοθέατα είναι οι </a:t>
            </a:r>
            <a:r>
              <a:rPr lang="el-GR" b="1" dirty="0" smtClean="0"/>
              <a:t>τρεις Μύλοι</a:t>
            </a:r>
            <a:r>
              <a:rPr lang="el-GR" dirty="0" smtClean="0"/>
              <a:t> στο Μανδράκι, τα ερείπια της </a:t>
            </a:r>
            <a:r>
              <a:rPr lang="el-GR" b="1" dirty="0" smtClean="0"/>
              <a:t>αρχαίας πόλης</a:t>
            </a:r>
            <a:r>
              <a:rPr lang="el-GR" dirty="0" smtClean="0"/>
              <a:t>, στον λόφο Μόντε Σμιθ,  το </a:t>
            </a:r>
            <a:r>
              <a:rPr lang="el-GR" b="1" dirty="0" smtClean="0"/>
              <a:t>ενυδρείο, </a:t>
            </a:r>
            <a:r>
              <a:rPr lang="el-GR" dirty="0" smtClean="0"/>
              <a:t>Το </a:t>
            </a:r>
            <a:r>
              <a:rPr lang="el-GR" b="1" dirty="0" smtClean="0"/>
              <a:t>Θέατρο της Μεσαιωνικής Τάφρου, </a:t>
            </a:r>
            <a:r>
              <a:rPr lang="el-GR" dirty="0" smtClean="0"/>
              <a:t>το </a:t>
            </a:r>
            <a:r>
              <a:rPr lang="el-GR" b="1" dirty="0" smtClean="0"/>
              <a:t>Αρχαιολογικό Μουσείο</a:t>
            </a:r>
            <a:r>
              <a:rPr lang="el-GR" dirty="0" smtClean="0"/>
              <a:t>, στην Παλιά Πόλη, κτίριο που λειτουργούσε παλιά ως το νοσοκομείο των Ιπποτών, Το </a:t>
            </a:r>
            <a:r>
              <a:rPr lang="el-GR" b="1" dirty="0" smtClean="0"/>
              <a:t>Πάρκο του </a:t>
            </a:r>
            <a:r>
              <a:rPr lang="el-GR" b="1" dirty="0" err="1" smtClean="0"/>
              <a:t>Ροδινιού</a:t>
            </a:r>
            <a:r>
              <a:rPr lang="el-GR" dirty="0" smtClean="0"/>
              <a:t>, ένα από τα αρχαιότερα πάρκα του κόσμου. </a:t>
            </a:r>
          </a:p>
          <a:p>
            <a:pPr>
              <a:buNone/>
            </a:pPr>
            <a:r>
              <a:rPr lang="el-GR" dirty="0" smtClean="0"/>
              <a:t> </a:t>
            </a:r>
            <a:endParaRPr lang="el-GR" dirty="0"/>
          </a:p>
        </p:txBody>
      </p:sp>
      <p:sp>
        <p:nvSpPr>
          <p:cNvPr id="3" name="2 - Τίτλος"/>
          <p:cNvSpPr>
            <a:spLocks noGrp="1"/>
          </p:cNvSpPr>
          <p:nvPr>
            <p:ph type="title"/>
          </p:nvPr>
        </p:nvSpPr>
        <p:spPr>
          <a:xfrm>
            <a:off x="457200" y="152400"/>
            <a:ext cx="8229600" cy="1188368"/>
          </a:xfrm>
        </p:spPr>
        <p:txBody>
          <a:bodyPr/>
          <a:lstStyle/>
          <a:p>
            <a:r>
              <a:rPr lang="el-GR" dirty="0" smtClean="0"/>
              <a:t>             ΑΞΙΟΘΕΑΤΑ ΡΟΔΟΥ</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rodini.jpg"/>
          <p:cNvPicPr>
            <a:picLocks noGrp="1" noChangeAspect="1"/>
          </p:cNvPicPr>
          <p:nvPr>
            <p:ph idx="1"/>
          </p:nvPr>
        </p:nvPicPr>
        <p:blipFill>
          <a:blip r:embed="rId2" cstate="print"/>
          <a:stretch>
            <a:fillRect/>
          </a:stretch>
        </p:blipFill>
        <p:spPr>
          <a:xfrm>
            <a:off x="457200" y="1666875"/>
            <a:ext cx="8229600" cy="4286250"/>
          </a:xfrm>
        </p:spPr>
      </p:pic>
      <p:sp>
        <p:nvSpPr>
          <p:cNvPr id="3" name="2 - Τίτλος"/>
          <p:cNvSpPr>
            <a:spLocks noGrp="1"/>
          </p:cNvSpPr>
          <p:nvPr>
            <p:ph type="title"/>
          </p:nvPr>
        </p:nvSpPr>
        <p:spPr/>
        <p:txBody>
          <a:bodyPr/>
          <a:lstStyle/>
          <a:p>
            <a:r>
              <a:rPr lang="el-GR" dirty="0" smtClean="0"/>
              <a:t>      ΤΟ ΠΑΡΚΟ ΤΟΥ ΡΟΔΙΝΙΟΥ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836712"/>
            <a:ext cx="8229600" cy="4525963"/>
          </a:xfrm>
        </p:spPr>
        <p:txBody>
          <a:bodyPr/>
          <a:lstStyle/>
          <a:p>
            <a:r>
              <a:rPr lang="el-GR" dirty="0"/>
              <a:t>Η </a:t>
            </a:r>
            <a:r>
              <a:rPr lang="el-GR" b="1" dirty="0"/>
              <a:t>Ελλάδα</a:t>
            </a:r>
            <a:r>
              <a:rPr lang="el-GR" dirty="0"/>
              <a:t> ή </a:t>
            </a:r>
            <a:r>
              <a:rPr lang="el-GR" b="1" dirty="0"/>
              <a:t>Ελλάς</a:t>
            </a:r>
            <a:r>
              <a:rPr lang="el-GR" dirty="0"/>
              <a:t> </a:t>
            </a:r>
            <a:r>
              <a:rPr lang="el-GR" dirty="0" smtClean="0"/>
              <a:t>είναι </a:t>
            </a:r>
            <a:r>
              <a:rPr lang="el-GR" dirty="0"/>
              <a:t>χώρα της Νοτιοανατολικής </a:t>
            </a:r>
            <a:r>
              <a:rPr lang="el-GR" dirty="0">
                <a:hlinkClick r:id="rId2" tooltip="Ευρώπη"/>
              </a:rPr>
              <a:t>Ευρώπης</a:t>
            </a:r>
            <a:r>
              <a:rPr lang="el-GR" dirty="0"/>
              <a:t>, στο νοτιότερο άκρο </a:t>
            </a:r>
            <a:r>
              <a:rPr lang="el-GR" dirty="0" smtClean="0"/>
              <a:t>της </a:t>
            </a:r>
            <a:r>
              <a:rPr lang="el-GR" dirty="0" smtClean="0">
                <a:hlinkClick r:id="rId3" tooltip="Βαλκάνια"/>
              </a:rPr>
              <a:t>Βαλκανικής </a:t>
            </a:r>
            <a:r>
              <a:rPr lang="el-GR" dirty="0">
                <a:hlinkClick r:id="rId3" tooltip="Βαλκάνια"/>
              </a:rPr>
              <a:t>χερσονήσου</a:t>
            </a:r>
            <a:r>
              <a:rPr lang="el-GR" dirty="0"/>
              <a:t>, στην Ανατολική </a:t>
            </a:r>
            <a:r>
              <a:rPr lang="el-GR" dirty="0">
                <a:hlinkClick r:id="rId4" tooltip="Μεσόγειος Θάλασσα"/>
              </a:rPr>
              <a:t>Μεσόγειο</a:t>
            </a:r>
            <a:r>
              <a:rPr lang="el-GR" dirty="0"/>
              <a:t>. Βρίσκεται την 97η θέση στην κατάταξη των χωρών του κόσμου σύμφωνα με την έκτασή τους. Πρωτεύουσα και μεγαλύτερη πόλη είναι η </a:t>
            </a:r>
            <a:r>
              <a:rPr lang="el-GR" u="sng" dirty="0">
                <a:hlinkClick r:id="rId5"/>
              </a:rPr>
              <a:t>Αθήνα</a:t>
            </a:r>
            <a:r>
              <a:rPr lang="el-GR" dirty="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Η </a:t>
            </a:r>
            <a:r>
              <a:rPr lang="el-GR" b="1" dirty="0" smtClean="0"/>
              <a:t>Κρήτη</a:t>
            </a:r>
            <a:r>
              <a:rPr lang="el-GR" dirty="0" smtClean="0"/>
              <a:t> είναι το μεγαλύτερο νησί της </a:t>
            </a:r>
            <a:r>
              <a:rPr lang="el-GR" dirty="0" smtClean="0">
                <a:hlinkClick r:id="rId2" tooltip="Ελλάδα"/>
              </a:rPr>
              <a:t>Ελλάδας</a:t>
            </a:r>
            <a:r>
              <a:rPr lang="el-GR" dirty="0" smtClean="0"/>
              <a:t> και το 5ο μεγαλύτερο στη </a:t>
            </a:r>
            <a:r>
              <a:rPr lang="el-GR" dirty="0" smtClean="0">
                <a:hlinkClick r:id="rId3" tooltip="Μεσόγειος"/>
              </a:rPr>
              <a:t>Μεσόγειο</a:t>
            </a:r>
            <a:r>
              <a:rPr lang="el-GR" dirty="0" smtClean="0"/>
              <a:t>. Πρωτεύουσα και μεγαλύτερη πόλη της είναι το </a:t>
            </a:r>
            <a:r>
              <a:rPr lang="el-GR" dirty="0" smtClean="0">
                <a:hlinkClick r:id="rId4" tooltip="Ηράκλειο"/>
              </a:rPr>
              <a:t>Ηράκλειο</a:t>
            </a:r>
            <a:r>
              <a:rPr lang="el-GR" dirty="0" smtClean="0"/>
              <a:t>. Η Κρήτη βρίσκεται περίπου 160 </a:t>
            </a:r>
            <a:r>
              <a:rPr lang="el-GR" dirty="0" err="1" smtClean="0"/>
              <a:t>χ.λμ</a:t>
            </a:r>
            <a:r>
              <a:rPr lang="el-GR" dirty="0" smtClean="0"/>
              <a:t> νότια της ελληνικής ηπειρωτικής χώρας χωρίζεται σε τέσσερις περιφερειακές ενότητες: </a:t>
            </a:r>
            <a:r>
              <a:rPr lang="el-GR" dirty="0" smtClean="0">
                <a:hlinkClick r:id="rId5" tooltip="Περιφερειακή Ενότητα Ηρακλείου"/>
              </a:rPr>
              <a:t>Ηρακλείου</a:t>
            </a:r>
            <a:r>
              <a:rPr lang="el-GR" dirty="0" smtClean="0"/>
              <a:t>, </a:t>
            </a:r>
            <a:r>
              <a:rPr lang="el-GR" dirty="0" smtClean="0">
                <a:hlinkClick r:id="rId6" tooltip="Περιφερειακή Ενότητα Χανίων"/>
              </a:rPr>
              <a:t>Χανίων</a:t>
            </a:r>
            <a:r>
              <a:rPr lang="el-GR" dirty="0" smtClean="0"/>
              <a:t>, </a:t>
            </a:r>
            <a:r>
              <a:rPr lang="el-GR" dirty="0" smtClean="0">
                <a:hlinkClick r:id="rId7" tooltip="Περιφερειακή Ενότητα Λασιθίου"/>
              </a:rPr>
              <a:t>Λασιθίου</a:t>
            </a:r>
            <a:r>
              <a:rPr lang="el-GR" dirty="0" smtClean="0"/>
              <a:t> και </a:t>
            </a:r>
            <a:r>
              <a:rPr lang="el-GR" dirty="0" smtClean="0">
                <a:hlinkClick r:id="rId8" tooltip="Περιφερειακή Ενότητα Ρεθύμνης"/>
              </a:rPr>
              <a:t>Ρεθύμνης</a:t>
            </a:r>
            <a:r>
              <a:rPr lang="el-GR" dirty="0" smtClean="0"/>
              <a:t>. </a:t>
            </a:r>
          </a:p>
          <a:p>
            <a:r>
              <a:rPr lang="el-GR" dirty="0" smtClean="0"/>
              <a:t>Στη Κρήτη ομιλείται η </a:t>
            </a:r>
            <a:r>
              <a:rPr lang="el-GR" dirty="0" smtClean="0">
                <a:hlinkClick r:id="rId9" tooltip="Κρητική διάλεκτος"/>
              </a:rPr>
              <a:t>Κρητική διάλεκτος</a:t>
            </a:r>
            <a:r>
              <a:rPr lang="el-GR" baseline="30000" dirty="0" smtClean="0"/>
              <a:t> </a:t>
            </a:r>
            <a:r>
              <a:rPr lang="el-GR" dirty="0" smtClean="0"/>
              <a:t>η οποία θεωρείται η μακροβιότερη ελληνική διάλεκτος. Υπάρχει μεγάλη παράδοση στη </a:t>
            </a:r>
            <a:r>
              <a:rPr lang="el-GR" dirty="0" smtClean="0">
                <a:hlinkClick r:id="rId10" tooltip="Μαντινάδα"/>
              </a:rPr>
              <a:t>μαντινάδα</a:t>
            </a:r>
            <a:r>
              <a:rPr lang="el-GR" dirty="0" smtClean="0"/>
              <a:t> που είναι ένα δεκαπεντασύλλαβο ποίημα με ομοιοκαταληξία. Η Κρήτη επίσης είναι γνωστή για τη παραδοσιακή </a:t>
            </a:r>
            <a:r>
              <a:rPr lang="el-GR" dirty="0" smtClean="0">
                <a:hlinkClick r:id="rId11" tooltip="Κρητική μουσική"/>
              </a:rPr>
              <a:t>μουσική</a:t>
            </a:r>
            <a:r>
              <a:rPr lang="el-GR" dirty="0" smtClean="0"/>
              <a:t> της, χαρακτηριστικά όργανα της οποίας είναι πρωτίστως η κρητική </a:t>
            </a:r>
            <a:r>
              <a:rPr lang="el-GR" dirty="0" smtClean="0">
                <a:hlinkClick r:id="rId12" tooltip="Λύρα"/>
              </a:rPr>
              <a:t>λύρα</a:t>
            </a:r>
            <a:r>
              <a:rPr lang="el-GR" dirty="0" smtClean="0"/>
              <a:t> και το </a:t>
            </a:r>
            <a:r>
              <a:rPr lang="el-GR" dirty="0" smtClean="0">
                <a:hlinkClick r:id="rId13" tooltip="Λαούτο"/>
              </a:rPr>
              <a:t>λαούτο</a:t>
            </a:r>
            <a:r>
              <a:rPr lang="el-GR" dirty="0" smtClean="0"/>
              <a:t> και δευτερευόντως το </a:t>
            </a:r>
            <a:r>
              <a:rPr lang="el-GR" dirty="0" smtClean="0">
                <a:hlinkClick r:id="rId14" tooltip="Βιολί"/>
              </a:rPr>
              <a:t>βιολί</a:t>
            </a:r>
            <a:r>
              <a:rPr lang="el-GR" dirty="0" smtClean="0"/>
              <a:t>, το </a:t>
            </a:r>
            <a:r>
              <a:rPr lang="el-GR" dirty="0" smtClean="0">
                <a:hlinkClick r:id="rId15" tooltip="Μαντολίνο"/>
              </a:rPr>
              <a:t>μαντολίνο</a:t>
            </a:r>
            <a:r>
              <a:rPr lang="el-GR" dirty="0" smtClean="0"/>
              <a:t> και η  </a:t>
            </a:r>
            <a:r>
              <a:rPr lang="el-GR" dirty="0" err="1" smtClean="0">
                <a:hlinkClick r:id="rId16" tooltip="Ασκομαντούρα (δεν έχει γραφτεί ακόμα)"/>
              </a:rPr>
              <a:t>ασκομαντούρα</a:t>
            </a:r>
            <a:endParaRPr lang="el-GR" dirty="0"/>
          </a:p>
        </p:txBody>
      </p:sp>
      <p:sp>
        <p:nvSpPr>
          <p:cNvPr id="3" name="2 - Τίτλος"/>
          <p:cNvSpPr>
            <a:spLocks noGrp="1"/>
          </p:cNvSpPr>
          <p:nvPr>
            <p:ph type="title"/>
          </p:nvPr>
        </p:nvSpPr>
        <p:spPr/>
        <p:txBody>
          <a:bodyPr/>
          <a:lstStyle/>
          <a:p>
            <a:r>
              <a:rPr lang="el-GR" dirty="0" smtClean="0"/>
              <a:t>           Η ΙΣΤΟΡΙΚΗ ΚΡΗΤΗ</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jpg"/>
          <p:cNvPicPr>
            <a:picLocks noGrp="1" noChangeAspect="1"/>
          </p:cNvPicPr>
          <p:nvPr>
            <p:ph idx="1"/>
          </p:nvPr>
        </p:nvPicPr>
        <p:blipFill>
          <a:blip r:embed="rId2" cstate="print"/>
          <a:stretch>
            <a:fillRect/>
          </a:stretch>
        </p:blipFill>
        <p:spPr>
          <a:xfrm>
            <a:off x="2123728" y="2348880"/>
            <a:ext cx="5210894" cy="3816424"/>
          </a:xfrm>
        </p:spPr>
      </p:pic>
      <p:sp>
        <p:nvSpPr>
          <p:cNvPr id="3" name="2 - Τίτλος"/>
          <p:cNvSpPr>
            <a:spLocks noGrp="1"/>
          </p:cNvSpPr>
          <p:nvPr>
            <p:ph type="title"/>
          </p:nvPr>
        </p:nvSpPr>
        <p:spPr>
          <a:xfrm>
            <a:off x="457200" y="-2979712"/>
            <a:ext cx="8229600" cy="5616624"/>
          </a:xfrm>
        </p:spPr>
        <p:txBody>
          <a:bodyPr>
            <a:normAutofit/>
          </a:bodyPr>
          <a:lstStyle/>
          <a:p>
            <a:r>
              <a:rPr lang="el-GR" sz="2800" dirty="0" smtClean="0"/>
              <a:t>Η Κρήτη είναι ένα πολύχρωμο μωσαϊκό Μυθολογίας, Ιστορίας, περήφανων κατοίκων, βουνών, φαραγγιών και ακτογραμμών. Τα κομμάτια αυτά σχηματίζουν τη Μοναδική και μαγική εικόνα του μεγαλύτερου  </a:t>
            </a:r>
            <a:r>
              <a:rPr lang="el-GR" sz="2800" dirty="0" err="1" smtClean="0"/>
              <a:t>ελληνικου</a:t>
            </a:r>
            <a:r>
              <a:rPr lang="el-GR" sz="2800" dirty="0" smtClean="0"/>
              <a:t> νησιού</a:t>
            </a:r>
            <a:r>
              <a:rPr lang="el-GR" dirty="0" smtClean="0"/>
              <a:t>.</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75_1.jpg"/>
          <p:cNvPicPr>
            <a:picLocks noGrp="1" noChangeAspect="1"/>
          </p:cNvPicPr>
          <p:nvPr>
            <p:ph idx="1"/>
          </p:nvPr>
        </p:nvPicPr>
        <p:blipFill>
          <a:blip r:embed="rId2" cstate="print"/>
          <a:stretch>
            <a:fillRect/>
          </a:stretch>
        </p:blipFill>
        <p:spPr>
          <a:xfrm>
            <a:off x="457200" y="1412776"/>
            <a:ext cx="8229600" cy="4608512"/>
          </a:xfrm>
        </p:spPr>
      </p:pic>
      <p:sp>
        <p:nvSpPr>
          <p:cNvPr id="3" name="2 - Τίτλος"/>
          <p:cNvSpPr>
            <a:spLocks noGrp="1"/>
          </p:cNvSpPr>
          <p:nvPr>
            <p:ph type="title"/>
          </p:nvPr>
        </p:nvSpPr>
        <p:spPr/>
        <p:txBody>
          <a:bodyPr/>
          <a:lstStyle/>
          <a:p>
            <a:r>
              <a:rPr lang="el-GR" dirty="0" smtClean="0"/>
              <a:t>Η ΚΡΗΤΗ</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Το </a:t>
            </a:r>
            <a:r>
              <a:rPr lang="el-GR" b="1" dirty="0" smtClean="0"/>
              <a:t>Πατρινό καρναβάλι</a:t>
            </a:r>
            <a:r>
              <a:rPr lang="el-GR" dirty="0" smtClean="0"/>
              <a:t> είναι η μεγαλύτερη </a:t>
            </a:r>
            <a:r>
              <a:rPr lang="el-GR" dirty="0" smtClean="0">
                <a:hlinkClick r:id="rId2" tooltip="Απόκριες"/>
              </a:rPr>
              <a:t>αποκριάτικη</a:t>
            </a:r>
            <a:r>
              <a:rPr lang="el-GR" dirty="0" smtClean="0"/>
              <a:t> εκδήλωση στην Ελλάδα. Μετρά 180 χρόνια ιστορίας. Το καρναβάλι </a:t>
            </a:r>
            <a:r>
              <a:rPr lang="el-GR" dirty="0" err="1" smtClean="0"/>
              <a:t>της</a:t>
            </a:r>
            <a:r>
              <a:rPr lang="el-GR" dirty="0" err="1" smtClean="0">
                <a:hlinkClick r:id="rId3" tooltip="Πάτρα"/>
              </a:rPr>
              <a:t>Πάτρας</a:t>
            </a:r>
            <a:r>
              <a:rPr lang="el-GR" dirty="0" smtClean="0"/>
              <a:t> δεν είναι ένα μεμονωμένο γεγονός αλλά ένα σύνολο εκδηλώσεων που περιλαμβάνουν χορούς, παρελάσεις, κυνήγι κρυμμένου θησαυρού, καρναβάλι των μικρών κ.ά. Οι εκδηλώσεις αρχίζουν στις </a:t>
            </a:r>
            <a:r>
              <a:rPr lang="el-GR" dirty="0" smtClean="0">
                <a:hlinkClick r:id="rId4" tooltip="17 Ιανουαρίου"/>
              </a:rPr>
              <a:t>17 Ιανουαρίου</a:t>
            </a:r>
            <a:r>
              <a:rPr lang="el-GR" dirty="0" smtClean="0"/>
              <a:t> και διαρκούν μέχρι την </a:t>
            </a:r>
            <a:r>
              <a:rPr lang="el-GR" u="sng" dirty="0" smtClean="0">
                <a:hlinkClick r:id="rId5"/>
              </a:rPr>
              <a:t>Καθαρή Δευτέρα</a:t>
            </a:r>
            <a:r>
              <a:rPr lang="el-GR" dirty="0" smtClean="0"/>
              <a:t>. Κορυφώνεται το τελευταίο Σαββατοκύριακο της Αποκριάς με την νυχτερινή ποδαράτη παρέλαση των πληρωμάτων του Σαββάτου, τη φαντασμαγορική μεγάλη παρέλαση αρμάτων και πληρωμάτων της Κυριακής και τέλος το τελετουργικό κάψιμο του βασιλιά καρνάβαλου στο </a:t>
            </a:r>
            <a:r>
              <a:rPr lang="el-GR" dirty="0" err="1" smtClean="0"/>
              <a:t>μώλο</a:t>
            </a:r>
            <a:r>
              <a:rPr lang="el-GR" dirty="0" smtClean="0"/>
              <a:t> της Αγίου Νικολάου στο λιμάνι της Πάτρας. Χαρακτηριστικές αρχές του είναι ο αυθορμητισμός, ο αυτοσχεδιασμός, η πηγαία έμπνευση και ο εθελοντισμός.</a:t>
            </a:r>
            <a:endParaRPr lang="el-GR" dirty="0"/>
          </a:p>
        </p:txBody>
      </p:sp>
      <p:sp>
        <p:nvSpPr>
          <p:cNvPr id="3" name="2 - Τίτλος"/>
          <p:cNvSpPr>
            <a:spLocks noGrp="1"/>
          </p:cNvSpPr>
          <p:nvPr>
            <p:ph type="title"/>
          </p:nvPr>
        </p:nvSpPr>
        <p:spPr/>
        <p:txBody>
          <a:bodyPr>
            <a:normAutofit fontScale="90000"/>
          </a:bodyPr>
          <a:lstStyle/>
          <a:p>
            <a:r>
              <a:rPr lang="el-GR" dirty="0" smtClean="0"/>
              <a:t>Η ΠΑΤΡΑ ΜΙΑ ΠΟΛΗ ΠΟΥ ΕΊΝΑΙ ΓΝΩΣΤΗ ΓΙΑ ΤΟ ΚΑΡΝΑΒΑΛΙ ΤΗΣ</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2299.jpg"/>
          <p:cNvPicPr>
            <a:picLocks noGrp="1" noChangeAspect="1"/>
          </p:cNvPicPr>
          <p:nvPr>
            <p:ph idx="1"/>
          </p:nvPr>
        </p:nvPicPr>
        <p:blipFill>
          <a:blip r:embed="rId2" cstate="print"/>
          <a:stretch>
            <a:fillRect/>
          </a:stretch>
        </p:blipFill>
        <p:spPr>
          <a:xfrm>
            <a:off x="666750" y="1633537"/>
            <a:ext cx="7810500" cy="4352925"/>
          </a:xfrm>
        </p:spPr>
      </p:pic>
      <p:sp>
        <p:nvSpPr>
          <p:cNvPr id="3" name="2 - Τίτλος"/>
          <p:cNvSpPr>
            <a:spLocks noGrp="1"/>
          </p:cNvSpPr>
          <p:nvPr>
            <p:ph type="title"/>
          </p:nvPr>
        </p:nvSpPr>
        <p:spPr/>
        <p:txBody>
          <a:bodyPr/>
          <a:lstStyle/>
          <a:p>
            <a:r>
              <a:rPr lang="el-GR" dirty="0" smtClean="0"/>
              <a:t>ΠΑΤΡΑ</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2348880"/>
            <a:ext cx="8147248" cy="3747120"/>
          </a:xfrm>
        </p:spPr>
        <p:txBody>
          <a:bodyPr>
            <a:normAutofit/>
          </a:bodyPr>
          <a:lstStyle/>
          <a:p>
            <a:r>
              <a:rPr lang="el-GR" dirty="0" smtClean="0"/>
              <a:t>Η </a:t>
            </a:r>
            <a:r>
              <a:rPr lang="el-GR" b="1" dirty="0" smtClean="0"/>
              <a:t>Νάουσα</a:t>
            </a:r>
            <a:r>
              <a:rPr lang="el-GR" dirty="0" smtClean="0"/>
              <a:t> ή επίσημα η </a:t>
            </a:r>
            <a:r>
              <a:rPr lang="el-GR" b="1" dirty="0" smtClean="0"/>
              <a:t>Ηρωική πόλη της Νάουσας</a:t>
            </a:r>
            <a:r>
              <a:rPr lang="el-GR" dirty="0" smtClean="0"/>
              <a:t>, είναι ορεινή πόλη της </a:t>
            </a:r>
            <a:r>
              <a:rPr lang="el-GR" dirty="0" smtClean="0">
                <a:hlinkClick r:id="rId2" tooltip="Κεντρική Μακεδονία"/>
              </a:rPr>
              <a:t>Κεντρικής Μακεδονίας</a:t>
            </a:r>
            <a:r>
              <a:rPr lang="el-GR" dirty="0" smtClean="0"/>
              <a:t>, χτισμένη στους πρόποδες του όρους </a:t>
            </a:r>
            <a:r>
              <a:rPr lang="el-GR" dirty="0" smtClean="0">
                <a:hlinkClick r:id="rId3" tooltip="Βέρμιο"/>
              </a:rPr>
              <a:t>Βερμίου</a:t>
            </a:r>
            <a:r>
              <a:rPr lang="el-GR" dirty="0" smtClean="0"/>
              <a:t>. Είναι το μεγαλύτερο σε πληθυσμό ορεινό αστικό κέντρο της Ελλάδας,</a:t>
            </a:r>
            <a:r>
              <a:rPr lang="el-GR" baseline="30000" dirty="0" smtClean="0"/>
              <a:t> </a:t>
            </a:r>
            <a:r>
              <a:rPr lang="el-GR" dirty="0" smtClean="0"/>
              <a:t>Από το </a:t>
            </a:r>
            <a:r>
              <a:rPr lang="el-GR" dirty="0" smtClean="0">
                <a:hlinkClick r:id="rId4" tooltip="1955"/>
              </a:rPr>
              <a:t>1955</a:t>
            </a:r>
            <a:r>
              <a:rPr lang="el-GR" dirty="0" smtClean="0"/>
              <a:t> με βασιλικό διάταγμα χαρακτηρίζεται ως </a:t>
            </a:r>
            <a:r>
              <a:rPr lang="el-GR" b="1" dirty="0" smtClean="0"/>
              <a:t>Ηρωική πόλη</a:t>
            </a:r>
            <a:r>
              <a:rPr lang="el-GR" dirty="0" smtClean="0"/>
              <a:t> για τους αγώνες και τις θυσίες των κατοίκων κατά την περίοδο των απελευθερωτικών αγώνων του </a:t>
            </a:r>
            <a:r>
              <a:rPr lang="el-GR" dirty="0" smtClean="0">
                <a:hlinkClick r:id="rId5" tooltip="1822"/>
              </a:rPr>
              <a:t>1822</a:t>
            </a:r>
            <a:r>
              <a:rPr lang="el-GR" dirty="0" smtClean="0"/>
              <a:t>.</a:t>
            </a:r>
            <a:endParaRPr lang="el-GR" dirty="0"/>
          </a:p>
        </p:txBody>
      </p:sp>
      <p:sp>
        <p:nvSpPr>
          <p:cNvPr id="3" name="2 - Τίτλος"/>
          <p:cNvSpPr>
            <a:spLocks noGrp="1"/>
          </p:cNvSpPr>
          <p:nvPr>
            <p:ph type="title"/>
          </p:nvPr>
        </p:nvSpPr>
        <p:spPr>
          <a:xfrm>
            <a:off x="395536" y="0"/>
            <a:ext cx="8291264" cy="2348880"/>
          </a:xfrm>
        </p:spPr>
        <p:txBody>
          <a:bodyPr>
            <a:normAutofit fontScale="90000"/>
          </a:bodyPr>
          <a:lstStyle/>
          <a:p>
            <a:r>
              <a:rPr lang="el-GR" dirty="0" smtClean="0"/>
              <a:t>ΦΥΣΙΚΑ ΈΝΑ ΕΛΚΥΣΤΙΚΟ ΚΟΜΜΑΤΙ ΣΤΟ ΠΑΖΛ ΤΗΣ ΕΛΛΑΔΑΣ ΑΠΟΤΕΛΕΙ  ΚΑΙ Η ΝΑΟΥΣΑ ΗΜΑΘΙΑΣ</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00808"/>
            <a:ext cx="8229600" cy="4395192"/>
          </a:xfrm>
        </p:spPr>
        <p:txBody>
          <a:bodyPr>
            <a:normAutofit fontScale="92500" lnSpcReduction="20000"/>
          </a:bodyPr>
          <a:lstStyle/>
          <a:p>
            <a:r>
              <a:rPr lang="el-GR" dirty="0" smtClean="0"/>
              <a:t>ΤΟΝ ΧΕΙΜΩΝΑ ΘΑ ΣΕ ΦΙΛΟΞΕΝΗΣΕΙ ΣΤΟ ΧΙΟΝΟΔΡΟΜΙΚΟ ΚΕΝΤΡΟ 3-5 ΠΗΓΑΔΙΑ.</a:t>
            </a:r>
          </a:p>
          <a:p>
            <a:r>
              <a:rPr lang="el-GR" dirty="0" smtClean="0"/>
              <a:t>ΤΙΣ  ΑΠΟΚΡΙΕΣ ΘΑ ΓΙΟΡΤΑΣΕΙΣ ΜΑΖΙ ΜΕ ΤΗΝ ΠΑΡΑΔΟΣΗ ΤΩΝ ΓΕΝΙΤΣΑΡΩΝ &amp; ΜΠΟΥΛΕΣ </a:t>
            </a:r>
          </a:p>
          <a:p>
            <a:r>
              <a:rPr lang="el-GR" dirty="0" smtClean="0"/>
              <a:t>ΚΑΙ ΤΟ ΚΑΛΟΚΑΙΡΙ ΘΑ ΑΠΟΛΑΥΣΕΙΣ ΤΙΣ ΝΟΣΤΙΜΕΣ ΦΡΕΣΚΕΣ ΓΕΥΣΕΙΣ ΤΗΣ ΦΥΣΗΣ.</a:t>
            </a:r>
          </a:p>
          <a:p>
            <a:r>
              <a:rPr lang="el-GR" dirty="0" smtClean="0"/>
              <a:t>ΚΑΘΩΣ ΘΑ ΣΑΓΗΝΕΥΣΕΙΣ ΜΕ ΤΟΝ ΠΛΟΥΤΟ ΤΟΥ ΑΛΣΟΥΣ ‘ΑΓΙΟΥ ΝΙΚΟΛΑΟΥ’  ΟΠΟΥ ΡΕΕΙ Ο ΠΟΤΑΜΟΣ ΑΡΑΠΙΤΣΑΣ  ΣΤΟΝ ΟΠΟΙ ΕΠΕΣΑΝ ΟΙ ΓΥΝΑΙΚΕΣ ΣΤΟ ΟΛΟΚΑΥΤΟΜΑ  &amp;  ΜΕ ΤΟ ΠΑΡΚΟ ΤΗΣ ΠΟΛΗΣ.</a:t>
            </a:r>
          </a:p>
          <a:p>
            <a:r>
              <a:rPr lang="el-GR" dirty="0" smtClean="0"/>
              <a:t>ΣΤΗΝ ΝΑΟΥΣΑ ΕΠΙΣΗΣ ΒΡΙΣΚΕΤΑΙ ΚΑΙ Η ΣΧΟΛΗ ΟΠΟΥ ΔΙΔΑΧΤΗΚΕ Ο ΜΕΓΑΣ ΑΛΕΞΑΝΔΡΟΣ Η ΟΝΟΜΑΣΤΗ  ΣΧΟΛΗ  ΑΡΙΣΤΟΤΕΛΟΥΣ</a:t>
            </a:r>
            <a:endParaRPr lang="el-GR" dirty="0"/>
          </a:p>
        </p:txBody>
      </p:sp>
      <p:sp>
        <p:nvSpPr>
          <p:cNvPr id="3" name="2 - Τίτλος"/>
          <p:cNvSpPr>
            <a:spLocks noGrp="1"/>
          </p:cNvSpPr>
          <p:nvPr>
            <p:ph type="title"/>
          </p:nvPr>
        </p:nvSpPr>
        <p:spPr>
          <a:xfrm>
            <a:off x="457200" y="0"/>
            <a:ext cx="8229600" cy="2132856"/>
          </a:xfrm>
        </p:spPr>
        <p:txBody>
          <a:bodyPr>
            <a:normAutofit fontScale="90000"/>
          </a:bodyPr>
          <a:lstStyle/>
          <a:p>
            <a:r>
              <a:rPr lang="el-GR" dirty="0" smtClean="0"/>
              <a:t>ΟΠΟΙΑ ΕΠΟΧΗ ΑΝ ΕΠΙΣΚΕΥΤΕΙΣ ΤΗΝ ΝΑΟΥΣΑ ΘΑ ΤΗΝ ΛΑΤΡΕΨΕΙΣ </a:t>
            </a:r>
            <a:br>
              <a:rPr lang="el-GR" dirty="0" smtClean="0"/>
            </a:b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36352-Naoussa+1a.jpg"/>
          <p:cNvPicPr>
            <a:picLocks noGrp="1" noChangeAspect="1"/>
          </p:cNvPicPr>
          <p:nvPr>
            <p:ph idx="1"/>
          </p:nvPr>
        </p:nvPicPr>
        <p:blipFill>
          <a:blip r:embed="rId2" cstate="print"/>
          <a:stretch>
            <a:fillRect/>
          </a:stretch>
        </p:blipFill>
        <p:spPr>
          <a:xfrm>
            <a:off x="899592" y="1776412"/>
            <a:ext cx="3744416" cy="4067175"/>
          </a:xfrm>
        </p:spPr>
      </p:pic>
      <p:sp>
        <p:nvSpPr>
          <p:cNvPr id="3" name="2 - Τίτλος"/>
          <p:cNvSpPr>
            <a:spLocks noGrp="1"/>
          </p:cNvSpPr>
          <p:nvPr>
            <p:ph type="title"/>
          </p:nvPr>
        </p:nvSpPr>
        <p:spPr/>
        <p:txBody>
          <a:bodyPr>
            <a:normAutofit fontScale="90000"/>
          </a:bodyPr>
          <a:lstStyle/>
          <a:p>
            <a:r>
              <a:rPr lang="el-GR" dirty="0" smtClean="0"/>
              <a:t>ΟΙ ΠΝΟΕΣ ΤΙΣ ΦΥΣΗΣ ΣΤΗΝ ΝΑΟΥΣΑ</a:t>
            </a:r>
            <a:endParaRPr lang="el-GR" dirty="0"/>
          </a:p>
        </p:txBody>
      </p:sp>
      <p:pic>
        <p:nvPicPr>
          <p:cNvPr id="2050" name="Picture 2" descr="C:\Users\ANTONIS TRIFON\Desktop\ELLADA\naousa120.jpg"/>
          <p:cNvPicPr>
            <a:picLocks noChangeAspect="1" noChangeArrowheads="1"/>
          </p:cNvPicPr>
          <p:nvPr/>
        </p:nvPicPr>
        <p:blipFill>
          <a:blip r:embed="rId3" cstate="print"/>
          <a:srcRect/>
          <a:stretch>
            <a:fillRect/>
          </a:stretch>
        </p:blipFill>
        <p:spPr bwMode="auto">
          <a:xfrm>
            <a:off x="4860032" y="1772816"/>
            <a:ext cx="3672408" cy="403244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ssets_LARGE_t_420_47091557.JPG"/>
          <p:cNvPicPr>
            <a:picLocks noGrp="1" noChangeAspect="1"/>
          </p:cNvPicPr>
          <p:nvPr>
            <p:ph idx="1"/>
          </p:nvPr>
        </p:nvPicPr>
        <p:blipFill>
          <a:blip r:embed="rId2" cstate="print"/>
          <a:stretch>
            <a:fillRect/>
          </a:stretch>
        </p:blipFill>
        <p:spPr>
          <a:xfrm>
            <a:off x="755576" y="1524000"/>
            <a:ext cx="3672408" cy="4572000"/>
          </a:xfrm>
        </p:spPr>
      </p:pic>
      <p:sp>
        <p:nvSpPr>
          <p:cNvPr id="3" name="2 - Τίτλος"/>
          <p:cNvSpPr>
            <a:spLocks noGrp="1"/>
          </p:cNvSpPr>
          <p:nvPr>
            <p:ph type="title"/>
          </p:nvPr>
        </p:nvSpPr>
        <p:spPr/>
        <p:txBody>
          <a:bodyPr/>
          <a:lstStyle/>
          <a:p>
            <a:r>
              <a:rPr lang="el-GR" dirty="0" smtClean="0"/>
              <a:t>ΤΑ ΙΣΤΟΡΙΚΑ ΑΞΙΟΘΕΑΤΑ</a:t>
            </a:r>
            <a:endParaRPr lang="el-GR" dirty="0"/>
          </a:p>
        </p:txBody>
      </p:sp>
      <p:pic>
        <p:nvPicPr>
          <p:cNvPr id="3074" name="Picture 2" descr="C:\Users\ANTONIS TRIFON\Desktop\ELLADA\αρχείο λήψης (2).jpg"/>
          <p:cNvPicPr>
            <a:picLocks noChangeAspect="1" noChangeArrowheads="1"/>
          </p:cNvPicPr>
          <p:nvPr/>
        </p:nvPicPr>
        <p:blipFill>
          <a:blip r:embed="rId3" cstate="print"/>
          <a:srcRect/>
          <a:stretch>
            <a:fillRect/>
          </a:stretch>
        </p:blipFill>
        <p:spPr bwMode="auto">
          <a:xfrm>
            <a:off x="4932040" y="1628800"/>
            <a:ext cx="3600400" cy="43924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3-5pigadia.jpg"/>
          <p:cNvPicPr>
            <a:picLocks noGrp="1" noChangeAspect="1"/>
          </p:cNvPicPr>
          <p:nvPr>
            <p:ph idx="1"/>
          </p:nvPr>
        </p:nvPicPr>
        <p:blipFill>
          <a:blip r:embed="rId2" cstate="print"/>
          <a:stretch>
            <a:fillRect/>
          </a:stretch>
        </p:blipFill>
        <p:spPr>
          <a:xfrm>
            <a:off x="1099595" y="1524000"/>
            <a:ext cx="6944810" cy="4572000"/>
          </a:xfrm>
        </p:spPr>
      </p:pic>
      <p:sp>
        <p:nvSpPr>
          <p:cNvPr id="3" name="2 - Τίτλος"/>
          <p:cNvSpPr>
            <a:spLocks noGrp="1"/>
          </p:cNvSpPr>
          <p:nvPr>
            <p:ph type="title"/>
          </p:nvPr>
        </p:nvSpPr>
        <p:spPr/>
        <p:txBody>
          <a:bodyPr/>
          <a:lstStyle/>
          <a:p>
            <a:r>
              <a:rPr lang="el-GR" dirty="0" smtClean="0"/>
              <a:t>Η ΔΙΑΣΚΕΔΑΣΗ</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692696"/>
            <a:ext cx="8157592" cy="5112568"/>
          </a:xfrm>
        </p:spPr>
        <p:txBody>
          <a:bodyPr>
            <a:normAutofit fontScale="92500" lnSpcReduction="20000"/>
          </a:bodyPr>
          <a:lstStyle/>
          <a:p>
            <a:r>
              <a:rPr lang="el-GR" dirty="0"/>
              <a:t>Η </a:t>
            </a:r>
            <a:r>
              <a:rPr lang="el-GR" b="1" dirty="0"/>
              <a:t>Αθήνα</a:t>
            </a:r>
            <a:r>
              <a:rPr lang="el-GR" dirty="0"/>
              <a:t> είναι η </a:t>
            </a:r>
            <a:r>
              <a:rPr lang="el-GR" dirty="0">
                <a:hlinkClick r:id="rId2" tooltip="Πρωτεύουσα"/>
              </a:rPr>
              <a:t>πρωτεύουσα</a:t>
            </a:r>
            <a:r>
              <a:rPr lang="el-GR" dirty="0"/>
              <a:t> και μεγαλύτερη πόλη της </a:t>
            </a:r>
            <a:r>
              <a:rPr lang="el-GR" dirty="0">
                <a:hlinkClick r:id="rId3" tooltip="Ελλάδα"/>
              </a:rPr>
              <a:t>Ελλάδας</a:t>
            </a:r>
            <a:r>
              <a:rPr lang="el-GR" dirty="0"/>
              <a:t>. Είναι από τις παλαιότερες πόλεις του κόσμου, με την καταγεγραμμένη ιστορία της να φθάνει ως το 3.200 </a:t>
            </a:r>
            <a:r>
              <a:rPr lang="el-GR" dirty="0" err="1"/>
              <a:t>π.Χ</a:t>
            </a:r>
            <a:r>
              <a:rPr lang="el-GR" dirty="0" err="1" smtClean="0"/>
              <a:t>.</a:t>
            </a:r>
            <a:r>
              <a:rPr lang="el-GR" baseline="30000" dirty="0" smtClean="0"/>
              <a:t> </a:t>
            </a:r>
            <a:r>
              <a:rPr lang="el-GR" dirty="0"/>
              <a:t> Η </a:t>
            </a:r>
            <a:r>
              <a:rPr lang="el-GR" dirty="0">
                <a:hlinkClick r:id="rId4" tooltip="Αρχαία Αθήνα"/>
              </a:rPr>
              <a:t>Αρχαία Αθήνα</a:t>
            </a:r>
            <a:r>
              <a:rPr lang="el-GR" dirty="0"/>
              <a:t>, μια περιτοιχισμένη πόλη, ήταν μία πανίσχυρη </a:t>
            </a:r>
            <a:r>
              <a:rPr lang="el-GR" dirty="0">
                <a:hlinkClick r:id="rId5" tooltip="Πόλη-κράτος"/>
              </a:rPr>
              <a:t>πόλη-κράτος</a:t>
            </a:r>
            <a:r>
              <a:rPr lang="el-GR" dirty="0"/>
              <a:t>, που αναπτύχθηκε παράλληλα με το λιμάνι της, το οποίο αρχικά ήταν το </a:t>
            </a:r>
            <a:r>
              <a:rPr lang="el-GR" dirty="0">
                <a:hlinkClick r:id="rId6" tooltip="Παλαιό Φάληρο"/>
              </a:rPr>
              <a:t>Φάληρο</a:t>
            </a:r>
            <a:r>
              <a:rPr lang="el-GR" dirty="0"/>
              <a:t> και αργότερα ο </a:t>
            </a:r>
            <a:r>
              <a:rPr lang="el-GR" dirty="0">
                <a:hlinkClick r:id="rId7" tooltip="Πειραιάς"/>
              </a:rPr>
              <a:t>Πειραιάς</a:t>
            </a:r>
            <a:r>
              <a:rPr lang="el-GR" dirty="0"/>
              <a:t>. Κέντρο των τεχνών, της γνώσης και της </a:t>
            </a:r>
            <a:r>
              <a:rPr lang="el-GR" u="sng" dirty="0">
                <a:hlinkClick r:id="rId8"/>
              </a:rPr>
              <a:t>φιλοσοφίας</a:t>
            </a:r>
            <a:r>
              <a:rPr lang="el-GR" dirty="0"/>
              <a:t>, έδρα της </a:t>
            </a:r>
            <a:r>
              <a:rPr lang="el-GR" dirty="0">
                <a:hlinkClick r:id="rId9" tooltip="Ακαδημία Πλάτωνος"/>
              </a:rPr>
              <a:t>Ακαδημίας</a:t>
            </a:r>
            <a:r>
              <a:rPr lang="el-GR" dirty="0"/>
              <a:t> του </a:t>
            </a:r>
            <a:r>
              <a:rPr lang="el-GR" dirty="0">
                <a:hlinkClick r:id="rId10" tooltip="Πλάτων"/>
              </a:rPr>
              <a:t>Πλάτωνα</a:t>
            </a:r>
            <a:r>
              <a:rPr lang="el-GR" dirty="0"/>
              <a:t> και το </a:t>
            </a:r>
            <a:r>
              <a:rPr lang="el-GR" dirty="0">
                <a:hlinkClick r:id="rId11" tooltip="Αριστοτέλης"/>
              </a:rPr>
              <a:t>Λυκείου του Αριστοτέλη</a:t>
            </a:r>
            <a:r>
              <a:rPr lang="el-GR" dirty="0"/>
              <a:t>, αναφέρεται ευρέως ως λίκνο του Δυτικού πολιτισμού και γενέτειρα της </a:t>
            </a:r>
            <a:r>
              <a:rPr lang="el-GR" dirty="0">
                <a:hlinkClick r:id="rId12" tooltip="Δημοκρατία"/>
              </a:rPr>
              <a:t>δημοκρατίας</a:t>
            </a:r>
            <a:r>
              <a:rPr lang="el-GR" dirty="0"/>
              <a:t>, κυρίως λόγω της επίδρασης των πολιτιστικών και πολιτικών επιτευγμάτων της κατά τους 5ο και 4ο αιώνες </a:t>
            </a:r>
            <a:r>
              <a:rPr lang="el-GR" dirty="0" err="1"/>
              <a:t>π.Χ.</a:t>
            </a:r>
            <a:r>
              <a:rPr lang="el-GR" dirty="0"/>
              <a:t> στο υπόλοιπο της τότε γνωστής </a:t>
            </a:r>
            <a:r>
              <a:rPr lang="el-GR" dirty="0">
                <a:hlinkClick r:id="rId13" tooltip="Ευρώπη"/>
              </a:rPr>
              <a:t>Ευρωπαϊκής ηπείρου</a:t>
            </a:r>
            <a:r>
              <a:rPr lang="el-GR" dirty="0"/>
              <a:t>. Μια κοσμοπολιτική μητρόπολη σήμερα, η σύγχρονη Αθήνα είναι το κέντρο της οικονομικής, χρηματοπιστωτικής, βιομηχανικής, πολιτικής και πολιτιστικής ζωής της </a:t>
            </a:r>
            <a:r>
              <a:rPr lang="el-GR" dirty="0">
                <a:hlinkClick r:id="rId3" tooltip="Ελλάδα"/>
              </a:rPr>
              <a:t>Ελλάδας</a:t>
            </a:r>
            <a:r>
              <a:rPr lang="el-GR" dirty="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endParaRPr lang="el-GR" dirty="0" smtClean="0"/>
          </a:p>
          <a:p>
            <a:endParaRPr lang="el-GR" dirty="0" smtClean="0"/>
          </a:p>
          <a:p>
            <a:pPr>
              <a:buNone/>
            </a:pPr>
            <a:endParaRPr lang="el-GR" dirty="0" smtClean="0"/>
          </a:p>
          <a:p>
            <a:r>
              <a:rPr lang="el-GR" dirty="0" smtClean="0"/>
              <a:t>ΥΠΕΥΘΥΝΗ ΚΑΘΙΓΗΤΡΙΑ: ΑΝΝΑ ΣΑΒΒΑΤΟΠΟΥΛΟΥ</a:t>
            </a:r>
          </a:p>
          <a:p>
            <a:r>
              <a:rPr lang="el-GR" dirty="0" smtClean="0"/>
              <a:t>ΟΜΑΔΑ : ΑΝΑΣΤΑΣΙΑ ΤΡΥΦΩΝ ,ΑΝΘΟΥΛΑ ΤΣΙΑΤΣΙΟΥ ,ΜΑΡΙΑ  ΤΖΙΜΙΤΣΗ</a:t>
            </a:r>
            <a:endParaRPr lang="en-US" dirty="0" smtClean="0"/>
          </a:p>
          <a:p>
            <a:r>
              <a:rPr lang="el-GR" dirty="0" smtClean="0"/>
              <a:t>ΕΠΙΜΕΛΕΙΑ ΕΡΓΑΣΙΑΣ : ΑΝΑΣΤΑΣΙΑ ΤΡΥΦΩΝ ,</a:t>
            </a:r>
          </a:p>
          <a:p>
            <a:pPr>
              <a:buNone/>
            </a:pPr>
            <a:r>
              <a:rPr lang="el-GR" dirty="0" smtClean="0"/>
              <a:t>                                               ΑΝΘΟΥΛΑ ΤΣΙΑΤΣΙΟΥ</a:t>
            </a:r>
            <a:endParaRPr lang="el-GR" dirty="0"/>
          </a:p>
        </p:txBody>
      </p:sp>
      <p:sp>
        <p:nvSpPr>
          <p:cNvPr id="3" name="2 - Τίτλος"/>
          <p:cNvSpPr>
            <a:spLocks noGrp="1"/>
          </p:cNvSpPr>
          <p:nvPr>
            <p:ph type="title"/>
          </p:nvPr>
        </p:nvSpPr>
        <p:spPr>
          <a:xfrm>
            <a:off x="457200" y="152400"/>
            <a:ext cx="8229600" cy="2052464"/>
          </a:xfrm>
        </p:spPr>
        <p:txBody>
          <a:bodyPr>
            <a:normAutofit fontScale="90000"/>
          </a:bodyPr>
          <a:lstStyle/>
          <a:p>
            <a:r>
              <a:rPr lang="el-GR" dirty="0" smtClean="0"/>
              <a:t>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ΤΕΛΟΣ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361459"/>
          </a:xfrm>
        </p:spPr>
        <p:txBody>
          <a:bodyPr>
            <a:normAutofit/>
          </a:bodyPr>
          <a:lstStyle/>
          <a:p>
            <a:r>
              <a:rPr lang="el-GR" dirty="0" smtClean="0"/>
              <a:t>ΕΠΙΣΗΣ Η ΑΘΗΝΑ ΦΥΜΙΖΕΤΑΙ ΓΙΑ ΤΗΝ ΑΡΧΑΙΑ ΑΛΛΑ  &amp;  ΝΕΑ  ΠΟΛΙΤΙΣΤΙΚΗ ΤΗΣ ΤΑΥΤΟΤΗΤΑ.</a:t>
            </a:r>
          </a:p>
          <a:p>
            <a:r>
              <a:rPr lang="el-GR" dirty="0" smtClean="0"/>
              <a:t>Η</a:t>
            </a:r>
            <a:r>
              <a:rPr lang="el-GR" dirty="0"/>
              <a:t> </a:t>
            </a:r>
            <a:r>
              <a:rPr lang="el-GR" b="1" dirty="0"/>
              <a:t>Ακρόπολη Αθηνών</a:t>
            </a:r>
            <a:r>
              <a:rPr lang="el-GR" dirty="0"/>
              <a:t> είναι ένας βραχώδης </a:t>
            </a:r>
            <a:r>
              <a:rPr lang="el-GR" dirty="0">
                <a:hlinkClick r:id="rId2" tooltip="Λόφος (δεν έχει γραφτεί ακόμα)"/>
              </a:rPr>
              <a:t>λόφος</a:t>
            </a:r>
            <a:r>
              <a:rPr lang="el-GR" dirty="0"/>
              <a:t> ύψους 156 μ. από την επιφάνεια της θάλασσας και 70 μ. περίπου από το επίπεδο της πόλης της </a:t>
            </a:r>
            <a:r>
              <a:rPr lang="el-GR" dirty="0">
                <a:hlinkClick r:id="rId3" tooltip="Αθήνα"/>
              </a:rPr>
              <a:t>Αθήνας</a:t>
            </a:r>
            <a:r>
              <a:rPr lang="el-GR" dirty="0"/>
              <a:t>. Η κορυφή του έχει σχήμα </a:t>
            </a:r>
            <a:r>
              <a:rPr lang="el-GR" dirty="0">
                <a:hlinkClick r:id="rId4" tooltip="Τραπεζοειδές (δεν έχει γραφτεί ακόμα)"/>
              </a:rPr>
              <a:t>τραπεζοειδές</a:t>
            </a:r>
            <a:r>
              <a:rPr lang="el-GR" dirty="0"/>
              <a:t> μήκους 300 μ. και μέγιστου πλάτους 150 μ. Ο λόφος είναι απρόσιτος απ’ όλες τις πλευρές εκτός της δυτικής, όπου και βρίσκεται η οχυρή είσοδος, η διακοσμημένη με τα λαμπρά </a:t>
            </a:r>
            <a:r>
              <a:rPr lang="el-GR" dirty="0">
                <a:hlinkClick r:id="rId5" tooltip="Προπύλαια (Ακρόπολη Αθηνών)"/>
              </a:rPr>
              <a:t>Προπύλαια</a:t>
            </a:r>
            <a:r>
              <a:rPr lang="el-GR"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TONIS TRIFON\Desktop\ELLADA\αρχείο λήψης.jpg"/>
          <p:cNvPicPr>
            <a:picLocks noGrp="1" noChangeAspect="1" noChangeArrowheads="1"/>
          </p:cNvPicPr>
          <p:nvPr>
            <p:ph idx="1"/>
          </p:nvPr>
        </p:nvPicPr>
        <p:blipFill>
          <a:blip r:embed="rId2" cstate="print"/>
          <a:srcRect/>
          <a:stretch>
            <a:fillRect/>
          </a:stretch>
        </p:blipFill>
        <p:spPr bwMode="auto">
          <a:xfrm>
            <a:off x="1043608" y="1268760"/>
            <a:ext cx="6840760" cy="4824536"/>
          </a:xfrm>
          <a:prstGeom prst="rect">
            <a:avLst/>
          </a:prstGeom>
          <a:noFill/>
        </p:spPr>
      </p:pic>
      <p:sp>
        <p:nvSpPr>
          <p:cNvPr id="2" name="1 - Τίτλος"/>
          <p:cNvSpPr>
            <a:spLocks noGrp="1"/>
          </p:cNvSpPr>
          <p:nvPr>
            <p:ph type="title"/>
          </p:nvPr>
        </p:nvSpPr>
        <p:spPr/>
        <p:txBody>
          <a:bodyPr>
            <a:normAutofit fontScale="90000"/>
          </a:bodyPr>
          <a:lstStyle/>
          <a:p>
            <a:r>
              <a:rPr lang="el-GR" dirty="0" smtClean="0"/>
              <a:t>             ΑΚΡΟΠΟΛΗ ΑΘΗΝΩΝ</a:t>
            </a:r>
            <a:br>
              <a:rPr lang="el-GR" dirty="0" smtClean="0"/>
            </a:b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721499"/>
          </a:xfrm>
        </p:spPr>
        <p:txBody>
          <a:bodyPr/>
          <a:lstStyle/>
          <a:p>
            <a:r>
              <a:rPr lang="el-GR" dirty="0" smtClean="0"/>
              <a:t>ΕΠΙΠΛΕΟΝ Η ΑΘΗΝΑ ΕΊΝΑΙ ΓΝΩΣΤΗ ΚΑΙ ΓΙΑ ΟΡΙΣΜΕΝΕΣ ΠΑΡΑΔΟΣΙΑΚΕΣ ΓΕΙΤΟΝΙΕΣ ΚΑΙ ΠΛΑΤΕΙΕΣ ΌΠΩΣ :ΤΗΝ ΠΛΑΚΑ, ΤΟ ΜΟΝΑΣΤΗΡΑΚΙ , ΤΟ ΚΟΛΩΝΑΚΙ, ΤΗΝ ΠΛΑΤΕΙΑ ΟΜΟΝΙΑΣ , ΤΗΝ ΠΛΑΤΕΙΑ ΣΥΝΤΑΓΜΑΤΟΣ</a:t>
            </a:r>
          </a:p>
          <a:p>
            <a:endParaRPr lang="el-GR" dirty="0" smtClean="0"/>
          </a:p>
          <a:p>
            <a:r>
              <a:rPr lang="el-GR" dirty="0" smtClean="0"/>
              <a:t>ΚΑΘΩΣ ΕΠΙΣΗΣ ΕΊΝΑΙ ΓΝΩΣΤΗ ΓΙΑ ΤΑ ΠΟΛΛΑ ΚΑΙ ΠΟΙΚΙΛΑ ΜΟΥΣΕΙΑ ΤΗΣ.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ousio-akropolis-938x535.jpg"/>
          <p:cNvPicPr>
            <a:picLocks noGrp="1" noChangeAspect="1"/>
          </p:cNvPicPr>
          <p:nvPr>
            <p:ph idx="1"/>
          </p:nvPr>
        </p:nvPicPr>
        <p:blipFill>
          <a:blip r:embed="rId2" cstate="print"/>
          <a:stretch>
            <a:fillRect/>
          </a:stretch>
        </p:blipFill>
        <p:spPr>
          <a:xfrm>
            <a:off x="604380" y="1196752"/>
            <a:ext cx="7935240" cy="4929411"/>
          </a:xfrm>
        </p:spPr>
      </p:pic>
      <p:sp>
        <p:nvSpPr>
          <p:cNvPr id="2" name="1 - Τίτλος"/>
          <p:cNvSpPr>
            <a:spLocks noGrp="1"/>
          </p:cNvSpPr>
          <p:nvPr>
            <p:ph type="title"/>
          </p:nvPr>
        </p:nvSpPr>
        <p:spPr/>
        <p:txBody>
          <a:bodyPr>
            <a:normAutofit fontScale="90000"/>
          </a:bodyPr>
          <a:lstStyle/>
          <a:p>
            <a:r>
              <a:rPr lang="el-GR" dirty="0" smtClean="0"/>
              <a:t>           ΜΟΥΣΕΙΟ ΑΚΡΟΠΟΛΗΣ</a:t>
            </a:r>
            <a:br>
              <a:rPr lang="el-GR" dirty="0" smtClean="0"/>
            </a:b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TONIS TRIFON\Desktop\ELLADA\εθνικο-μουσειο.jpg"/>
          <p:cNvPicPr>
            <a:picLocks noGrp="1" noChangeAspect="1" noChangeArrowheads="1"/>
          </p:cNvPicPr>
          <p:nvPr>
            <p:ph idx="1"/>
          </p:nvPr>
        </p:nvPicPr>
        <p:blipFill>
          <a:blip r:embed="rId2" cstate="print"/>
          <a:stretch>
            <a:fillRect/>
          </a:stretch>
        </p:blipFill>
        <p:spPr bwMode="auto">
          <a:xfrm>
            <a:off x="1524000" y="1524000"/>
            <a:ext cx="6096000" cy="4572000"/>
          </a:xfrm>
          <a:prstGeom prst="rect">
            <a:avLst/>
          </a:prstGeom>
          <a:noFill/>
        </p:spPr>
      </p:pic>
      <p:sp>
        <p:nvSpPr>
          <p:cNvPr id="2" name="1 - Τίτλος"/>
          <p:cNvSpPr>
            <a:spLocks noGrp="1"/>
          </p:cNvSpPr>
          <p:nvPr>
            <p:ph type="title"/>
          </p:nvPr>
        </p:nvSpPr>
        <p:spPr/>
        <p:txBody>
          <a:bodyPr>
            <a:normAutofit fontScale="90000"/>
          </a:bodyPr>
          <a:lstStyle/>
          <a:p>
            <a:r>
              <a:rPr lang="el-GR" dirty="0" smtClean="0"/>
              <a:t>ΕΘΝΙΚΟ ΑΡΧΑΙΟΛΟΓΙΚΟ ΜΟΥΣΕΙΟ </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rwdeio1.jpg"/>
          <p:cNvPicPr>
            <a:picLocks noGrp="1" noChangeAspect="1"/>
          </p:cNvPicPr>
          <p:nvPr>
            <p:ph idx="1"/>
          </p:nvPr>
        </p:nvPicPr>
        <p:blipFill>
          <a:blip r:embed="rId2" cstate="print"/>
          <a:stretch>
            <a:fillRect/>
          </a:stretch>
        </p:blipFill>
        <p:spPr>
          <a:xfrm>
            <a:off x="1763688" y="1340768"/>
            <a:ext cx="5832648" cy="4409651"/>
          </a:xfrm>
        </p:spPr>
      </p:pic>
      <p:sp>
        <p:nvSpPr>
          <p:cNvPr id="2" name="1 - Τίτλος"/>
          <p:cNvSpPr>
            <a:spLocks noGrp="1"/>
          </p:cNvSpPr>
          <p:nvPr>
            <p:ph type="title"/>
          </p:nvPr>
        </p:nvSpPr>
        <p:spPr/>
        <p:txBody>
          <a:bodyPr/>
          <a:lstStyle/>
          <a:p>
            <a:r>
              <a:rPr lang="el-GR" dirty="0" smtClean="0"/>
              <a:t>                       ΗΡΩΔΕΙΟ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257</TotalTime>
  <Words>720</Words>
  <Application>Microsoft Office PowerPoint</Application>
  <PresentationFormat>Προβολή στην οθόνη (4:3)</PresentationFormat>
  <Paragraphs>64</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Χαρτί</vt:lpstr>
      <vt:lpstr>ΕΛΛΑΔΑ </vt:lpstr>
      <vt:lpstr>Παρουσίαση του PowerPoint</vt:lpstr>
      <vt:lpstr>Παρουσίαση του PowerPoint</vt:lpstr>
      <vt:lpstr>Παρουσίαση του PowerPoint</vt:lpstr>
      <vt:lpstr>             ΑΚΡΟΠΟΛΗ ΑΘΗΝΩΝ </vt:lpstr>
      <vt:lpstr>Παρουσίαση του PowerPoint</vt:lpstr>
      <vt:lpstr>           ΜΟΥΣΕΙΟ ΑΚΡΟΠΟΛΗΣ </vt:lpstr>
      <vt:lpstr>ΕΘΝΙΚΟ ΑΡΧΑΙΟΛΟΓΙΚΟ ΜΟΥΣΕΙΟ </vt:lpstr>
      <vt:lpstr>                       ΗΡΩΔΕΙΟ </vt:lpstr>
      <vt:lpstr>.</vt:lpstr>
      <vt:lpstr>   ΑΞΙΟΘΕΑΤΑ  ΘΕΣΣΑΛΟΝΙΚΗΣ</vt:lpstr>
      <vt:lpstr>               ΛΕΥΚΟΣ ΠΥΡΓΟΣ</vt:lpstr>
      <vt:lpstr>      ΑΓΙΟΣ                               ΑΓΙΑ ΔΗΜΗΤΡΙΟΣ                      ΣΟΦΙΑ</vt:lpstr>
      <vt:lpstr>                 ΣΤΗΝ ΕΛΛΑΔΑ ΕΠΙΣΗΣ ΒΡΙΣΚΕΤΑΙ Ο    ΠΛΟΥΤΟΣ  ΤΩΝ ΜΑΓΙΚΩΝ ΝΗΣΙΩΝ ΤΗΣ               ΕΝΔΕΙΚΤΙΚΑ ΑΝΑΦΕΡΟΥΜΕ:  Τ ΗΝ  ΠΑΝΕΜΟΡΦΗ  ΚΕΡΚΥΡΑ  ΤΟΥ ΙΟΝΙΟΥ            Τ ΗΝ ΓΑΛΗΝΙΑ  ΡΟΔΟΣ  ΤΟΥ  ΑΙΓΑΙΟΥ    &amp;    ΤΗΝ  ΙΣΤΟΡΙΚΗ  ΚΡΗΤΗ</vt:lpstr>
      <vt:lpstr>Η ΠΑΝΕΜΟΡΦΗ ΚΕΡΚΥΡΑ</vt:lpstr>
      <vt:lpstr>                  ΠΟΝΤΙΚΟΝΗΣΙ</vt:lpstr>
      <vt:lpstr>Η ΓΑΛΗΝΙΑ ΡΟΔΟΣ</vt:lpstr>
      <vt:lpstr>             ΑΞΙΟΘΕΑΤΑ ΡΟΔΟΥ</vt:lpstr>
      <vt:lpstr>      ΤΟ ΠΑΡΚΟ ΤΟΥ ΡΟΔΙΝΙΟΥ </vt:lpstr>
      <vt:lpstr>           Η ΙΣΤΟΡΙΚΗ ΚΡΗΤΗ</vt:lpstr>
      <vt:lpstr>Η Κρήτη είναι ένα πολύχρωμο μωσαϊκό Μυθολογίας, Ιστορίας, περήφανων κατοίκων, βουνών, φαραγγιών και ακτογραμμών. Τα κομμάτια αυτά σχηματίζουν τη Μοναδική και μαγική εικόνα του μεγαλύτερου  ελληνικου νησιού.</vt:lpstr>
      <vt:lpstr>Η ΚΡΗΤΗ</vt:lpstr>
      <vt:lpstr>Η ΠΑΤΡΑ ΜΙΑ ΠΟΛΗ ΠΟΥ ΕΊΝΑΙ ΓΝΩΣΤΗ ΓΙΑ ΤΟ ΚΑΡΝΑΒΑΛΙ ΤΗΣ</vt:lpstr>
      <vt:lpstr>ΠΑΤΡΑ</vt:lpstr>
      <vt:lpstr>ΦΥΣΙΚΑ ΈΝΑ ΕΛΚΥΣΤΙΚΟ ΚΟΜΜΑΤΙ ΣΤΟ ΠΑΖΛ ΤΗΣ ΕΛΛΑΔΑΣ ΑΠΟΤΕΛΕΙ  ΚΑΙ Η ΝΑΟΥΣΑ ΗΜΑΘΙΑΣ</vt:lpstr>
      <vt:lpstr>ΟΠΟΙΑ ΕΠΟΧΗ ΑΝ ΕΠΙΣΚΕΥΤΕΙΣ ΤΗΝ ΝΑΟΥΣΑ ΘΑ ΤΗΝ ΛΑΤΡΕΨΕΙΣ  </vt:lpstr>
      <vt:lpstr>ΟΙ ΠΝΟΕΣ ΤΙΣ ΦΥΣΗΣ ΣΤΗΝ ΝΑΟΥΣΑ</vt:lpstr>
      <vt:lpstr>ΤΑ ΙΣΤΟΡΙΚΑ ΑΞΙΟΘΕΑΤΑ</vt:lpstr>
      <vt:lpstr>Η ΔΙΑΣΚΕΔΑΣΗ</vt:lpstr>
      <vt:lpstr>                                                           ΤΕΛΟΣ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ΕΛΛΑΔΑ</dc:title>
  <dc:creator>ANTONIS TRIFON</dc:creator>
  <cp:lastModifiedBy>Anna Savatopoulou</cp:lastModifiedBy>
  <cp:revision>30</cp:revision>
  <dcterms:created xsi:type="dcterms:W3CDTF">2015-05-05T10:47:53Z</dcterms:created>
  <dcterms:modified xsi:type="dcterms:W3CDTF">2015-05-06T06:56:50Z</dcterms:modified>
</cp:coreProperties>
</file>