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25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20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96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71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1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688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408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03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44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50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11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40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7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13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1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3B95-42D9-4CD5-AE88-44A8EBED97C1}" type="datetimeFigureOut">
              <a:rPr lang="el-GR" smtClean="0"/>
              <a:t>18/5/2023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9B44B9-11C2-40C2-8D1E-616F016C0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97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0%CE%AC%CE%BD%CF%84%CE%B5%CE%B9%CE%BF_%CE%A0%CE%B1%CE%BD%CE%B5%CF%80%CE%B9%CF%83%CF%84%CE%AE%CE%BC%CE%B9%CE%BF" TargetMode="Externa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hyperlink" Target="https://el.wikipedia.org/wiki/%CE%91%CF%84%CF%84%CE%B9%CE%BA%CE%AE" TargetMode="External"/><Relationship Id="rId21" Type="http://schemas.openxmlformats.org/officeDocument/2006/relationships/image" Target="../media/image11.png"/><Relationship Id="rId7" Type="http://schemas.openxmlformats.org/officeDocument/2006/relationships/hyperlink" Target="https://el.wikipedia.org/wiki/%CE%9F%CE%B9%CE%BA%CE%BF%CE%BD%CE%BF%CE%BC%CE%B9%CE%BA%CF%8C_%CE%A0%CE%B1%CE%BD%CE%B5%CF%80%CE%B9%CF%83%CF%84%CE%AE%CE%BC%CE%B9%CE%BF_%CE%91%CE%B8%CE%B7%CE%BD%CF%8E%CE%BD" TargetMode="External"/><Relationship Id="rId12" Type="http://schemas.openxmlformats.org/officeDocument/2006/relationships/hyperlink" Target="https://el.wikipedia.org/wiki/%CE%A0%CE%B1%CE%BD%CE%B5%CF%80%CE%B9%CF%83%CF%84%CE%AE%CE%BC%CE%B9%CE%BF_%CE%94%CF%85%CF%84%CE%B9%CE%BA%CE%AE%CF%82_%CE%91%CF%84%CF%84%CE%B9%CE%BA%CE%AE%CF%82" TargetMode="External"/><Relationship Id="rId17" Type="http://schemas.openxmlformats.org/officeDocument/2006/relationships/image" Target="../media/image7.png"/><Relationship Id="rId2" Type="http://schemas.openxmlformats.org/officeDocument/2006/relationships/hyperlink" Target="https://el.wikipedia.org/wiki/%CE%91%CE%BD%CF%8E%CF%84%CE%B1%CF%84%CE%B1_%CE%B5%CE%BA%CF%80%CE%B1%CE%B9%CE%B4%CE%B5%CF%85%CF%84%CE%B9%CE%BA%CE%AC_%CE%B9%CE%B4%CF%81%CF%8D%CE%BC%CE%B1%CF%84%CE%B1_%CF%83%CF%84%CE%B7%CE%BD_%CE%95%CE%BB%CE%BB%CE%AC%CE%B4%CE%B1" TargetMode="Externa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.wikipedia.org/wiki/%CE%93%CE%B5%CF%89%CF%80%CE%BF%CE%BD%CE%B9%CE%BA%CF%8C_%CE%A0%CE%B1%CE%BD%CE%B5%CF%80%CE%B9%CF%83%CF%84%CE%AE%CE%BC%CE%B9%CE%BF_%CE%91%CE%B8%CE%B7%CE%BD%CF%8E%CE%BD" TargetMode="External"/><Relationship Id="rId11" Type="http://schemas.openxmlformats.org/officeDocument/2006/relationships/hyperlink" Target="https://el.wikipedia.org/wiki/%CE%91%CE%BD%CF%89%CF%84%CE%AC%CF%84%CE%B7_%CE%A3%CF%87%CE%BF%CE%BB%CE%AE_%CE%9A%CE%B1%CE%BB%CF%8E%CE%BD_%CE%A4%CE%B5%CF%87%CE%BD%CF%8E%CE%BD" TargetMode="External"/><Relationship Id="rId5" Type="http://schemas.openxmlformats.org/officeDocument/2006/relationships/hyperlink" Target="https://el.wikipedia.org/wiki/%CE%95%CE%B8%CE%BD%CE%B9%CE%BA%CF%8C_%CE%9C%CE%B5%CF%84%CF%83%CF%8C%CE%B2%CE%B9%CE%BF_%CE%A0%CE%BF%CE%BB%CF%85%CF%84%CE%B5%CF%87%CE%BD%CE%B5%CE%AF%CE%BF" TargetMode="External"/><Relationship Id="rId15" Type="http://schemas.openxmlformats.org/officeDocument/2006/relationships/image" Target="../media/image5.jpeg"/><Relationship Id="rId10" Type="http://schemas.openxmlformats.org/officeDocument/2006/relationships/hyperlink" Target="https://el.wikipedia.org/wiki/%CE%A7%CE%B1%CF%81%CE%BF%CE%BA%CF%8C%CF%80%CE%B5%CE%B9%CE%BF_%CE%A0%CE%B1%CE%BD%CE%B5%CF%80%CE%B9%CF%83%CF%84%CE%AE%CE%BC%CE%B9%CE%BF" TargetMode="External"/><Relationship Id="rId19" Type="http://schemas.openxmlformats.org/officeDocument/2006/relationships/image" Target="../media/image9.jpeg"/><Relationship Id="rId4" Type="http://schemas.openxmlformats.org/officeDocument/2006/relationships/hyperlink" Target="https://el.wikipedia.org/wiki/%CE%95%CE%B8%CE%BD%CE%B9%CE%BA%CF%8C_%CE%BA%CE%B1%CE%B9_%CE%9A%CE%B1%CF%80%CE%BF%CE%B4%CE%B9%CF%83%CF%84%CF%81%CE%B9%CE%B1%CE%BA%CF%8C_%CE%A0%CE%B1%CE%BD%CE%B5%CF%80%CE%B9%CF%83%CF%84%CE%AE%CE%BC%CE%B9%CE%BF_%CE%91%CE%B8%CE%B7%CE%BD%CF%8E%CE%BD" TargetMode="External"/><Relationship Id="rId9" Type="http://schemas.openxmlformats.org/officeDocument/2006/relationships/hyperlink" Target="https://el.wikipedia.org/wiki/%CE%A0%CE%B1%CE%BD%CE%B5%CF%80%CE%B9%CF%83%CF%84%CE%AE%CE%BC%CE%B9%CE%BF_%CE%A0%CE%B5%CE%B9%CF%81%CE%B1%CE%B9%CF%8E%CF%82" TargetMode="Externa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0%CE%B1%CE%BD%CE%B5%CF%80%CE%B9%CF%83%CF%84%CE%AE%CE%BC%CE%B9%CE%BF_%CE%94%CF%85%CF%84%CE%B9%CE%BA%CE%AE%CF%82_%CE%9C%CE%B1%CE%BA%CE%B5%CE%B4%CE%BF%CE%BD%CE%AF%CE%B1%CF%82" TargetMode="External"/><Relationship Id="rId13" Type="http://schemas.openxmlformats.org/officeDocument/2006/relationships/image" Target="../media/image15.jpeg"/><Relationship Id="rId3" Type="http://schemas.openxmlformats.org/officeDocument/2006/relationships/hyperlink" Target="https://el.wikipedia.org/wiki/%CE%9C%CE%B1%CE%BA%CE%B5%CE%B4%CE%BF%CE%BD%CE%AF%CE%B1_(%CE%B5%CE%BB%CE%BB%CE%B7%CE%BD%CE%B9%CE%BA%CF%8C_%CE%B4%CE%B9%CE%B1%CE%BC%CE%AD%CF%81%CE%B9%CF%83%CE%BC%CE%B1)" TargetMode="External"/><Relationship Id="rId7" Type="http://schemas.openxmlformats.org/officeDocument/2006/relationships/hyperlink" Target="https://el.wikipedia.org/wiki/%CE%A0%CE%B1%CE%BD%CE%B5%CF%80%CE%B9%CF%83%CF%84%CE%AE%CE%BC%CE%B9%CE%BF_%CE%9C%CE%B1%CE%BA%CE%B5%CE%B4%CE%BF%CE%BD%CE%AF%CE%B1%CF%82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s://el.wikipedia.org/wiki/%CE%91%CE%BD%CF%8E%CF%84%CE%B1%CF%84%CE%B1_%CE%B5%CE%BA%CF%80%CE%B1%CE%B9%CE%B4%CE%B5%CF%85%CF%84%CE%B9%CE%BA%CE%AC_%CE%B9%CE%B4%CF%81%CF%8D%CE%BC%CE%B1%CF%84%CE%B1_%CF%83%CF%84%CE%B7%CE%BD_%CE%95%CE%BB%CE%BB%CE%AC%CE%B4%CE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.wikipedia.org/wiki/%CE%94%CE%B7%CE%BC%CE%BF%CE%BA%CF%81%CE%AF%CF%84%CE%B5%CE%B9%CE%BF_%CE%A0%CE%B1%CE%BD%CE%B5%CF%80%CE%B9%CF%83%CF%84%CE%AE%CE%BC%CE%B9%CE%BF_%CE%98%CF%81%CE%AC%CE%BA%CE%B7%CF%82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s://el.wikipedia.org/wiki/%CE%91%CF%81%CE%B9%CF%83%CF%84%CE%BF%CF%84%CE%AD%CE%BB%CE%B5%CE%B9%CE%BF_%CE%A0%CE%B1%CE%BD%CE%B5%CF%80%CE%B9%CF%83%CF%84%CE%AE%CE%BC%CE%B9%CE%BF_%CE%98%CE%B5%CF%83%CF%83%CE%B1%CE%BB%CE%BF%CE%BD%CE%AF%CE%BA%CE%B7%CF%82" TargetMode="External"/><Relationship Id="rId10" Type="http://schemas.openxmlformats.org/officeDocument/2006/relationships/image" Target="../media/image12.gif"/><Relationship Id="rId4" Type="http://schemas.openxmlformats.org/officeDocument/2006/relationships/hyperlink" Target="https://el.wikipedia.org/wiki/%CE%98%CF%81%CE%AC%CE%BA%CE%B7_(%CE%B4%CE%B9%CE%B1%CE%BC%CE%AD%CF%81%CE%B9%CF%83%CE%BC%CE%B1)" TargetMode="External"/><Relationship Id="rId9" Type="http://schemas.openxmlformats.org/officeDocument/2006/relationships/hyperlink" Target="https://el.wikipedia.org/wiki/%CE%94%CE%B9%CE%B5%CE%B8%CE%BD%CE%AD%CF%82_%CE%A0%CE%B1%CE%BD%CE%B5%CF%80%CE%B9%CF%83%CF%84%CE%AE%CE%BC%CE%B9%CE%BF_%CF%84%CE%B7%CF%82_%CE%95%CE%BB%CE%BB%CE%AC%CE%B4%CE%BF%CF%82" TargetMode="External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8%CE%B5%CF%83%CF%83%CE%B1%CE%BB%CE%AF%CE%B1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https://el.wikipedia.org/wiki/%CE%A0%CE%B5%CE%BB%CE%BF%CF%80%CF%8C%CE%BD%CE%BD%CE%B7%CF%83%CE%BF%CF%82" TargetMode="External"/><Relationship Id="rId7" Type="http://schemas.openxmlformats.org/officeDocument/2006/relationships/hyperlink" Target="https://el.wikipedia.org/wiki/%CE%89%CF%80%CE%B5%CE%B9%CF%81%CE%BF%CF%82_(%CE%B4%CE%B9%CE%B1%CE%BC%CE%AD%CF%81%CE%B9%CF%83%CE%BC%CE%B1)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s://el.wikipedia.org/wiki/%CE%91%CE%BD%CF%8E%CF%84%CE%B1%CF%84%CE%B1_%CE%B5%CE%BA%CF%80%CE%B1%CE%B9%CE%B4%CE%B5%CF%85%CF%84%CE%B9%CE%BA%CE%AC_%CE%B9%CE%B4%CF%81%CF%8D%CE%BC%CE%B1%CF%84%CE%B1_%CF%83%CF%84%CE%B7%CE%BD_%CE%95%CE%BB%CE%BB%CE%AC%CE%B4%CE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.wikipedia.org/wiki/%CE%95%CE%BB%CE%BB%CE%B7%CE%BD%CE%B9%CE%BA%CF%8C_%CE%91%CE%BD%CE%BF%CE%B9%CE%BA%CF%84%CF%8C_%CE%A0%CE%B1%CE%BD%CE%B5%CF%80%CE%B9%CF%83%CF%84%CE%AE%CE%BC%CE%B9%CE%BF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el.wikipedia.org/wiki/%CE%A0%CE%B1%CE%BD%CE%B5%CF%80%CE%B9%CF%83%CF%84%CE%AE%CE%BC%CE%B9%CE%BF_%CE%A0%CE%B5%CE%BB%CE%BF%CF%80%CE%BF%CE%BD%CE%BD%CE%AE%CF%83%CE%BF%CF%85" TargetMode="External"/><Relationship Id="rId15" Type="http://schemas.openxmlformats.org/officeDocument/2006/relationships/image" Target="../media/image21.jpeg"/><Relationship Id="rId10" Type="http://schemas.openxmlformats.org/officeDocument/2006/relationships/hyperlink" Target="https://el.wikipedia.org/wiki/%CE%A0%CE%B1%CE%BD%CE%B5%CF%80%CE%B9%CF%83%CF%84%CE%AE%CE%BC%CE%B9%CE%BF_%CE%98%CE%B5%CF%83%CF%83%CE%B1%CE%BB%CE%AF%CE%B1%CF%82" TargetMode="External"/><Relationship Id="rId4" Type="http://schemas.openxmlformats.org/officeDocument/2006/relationships/hyperlink" Target="https://el.wikipedia.org/wiki/%CE%A0%CE%B1%CE%BD%CE%B5%CF%80%CE%B9%CF%83%CF%84%CE%AE%CE%BC%CE%B9%CE%BF_%CE%A0%CE%B1%CF%84%CF%81%CF%8E%CE%BD" TargetMode="External"/><Relationship Id="rId9" Type="http://schemas.openxmlformats.org/officeDocument/2006/relationships/hyperlink" Target="https://el.wikipedia.org/wiki/%CE%A0%CE%B1%CE%BD%CE%B5%CF%80%CE%B9%CF%83%CF%84%CE%AE%CE%BC%CE%B9%CE%BF_%CE%99%CF%89%CE%B1%CE%BD%CE%BD%CE%AF%CE%BD%CF%89%CE%BD" TargetMode="Externa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0%CE%B1%CE%BD%CE%B5%CF%80%CE%B9%CF%83%CF%84%CE%AE%CE%BC%CE%B9%CE%BF_%CE%91%CE%B9%CE%B3%CE%B1%CE%AF%CE%BF%CF%85" TargetMode="External"/><Relationship Id="rId13" Type="http://schemas.openxmlformats.org/officeDocument/2006/relationships/image" Target="../media/image25.jpeg"/><Relationship Id="rId3" Type="http://schemas.openxmlformats.org/officeDocument/2006/relationships/hyperlink" Target="https://el.wikipedia.org/wiki/%CE%9D%CE%B7%CF%83%CE%B9%CE%AC_%CE%91%CE%B9%CE%B3%CE%B1%CE%AF%CE%BF%CF%85_%CE%BA%CE%B1%CE%B9_%CE%9A%CF%81%CE%AE%CF%84%CE%B7" TargetMode="External"/><Relationship Id="rId7" Type="http://schemas.openxmlformats.org/officeDocument/2006/relationships/hyperlink" Target="https://hmu.gr/" TargetMode="External"/><Relationship Id="rId12" Type="http://schemas.openxmlformats.org/officeDocument/2006/relationships/image" Target="../media/image24.jpeg"/><Relationship Id="rId2" Type="http://schemas.openxmlformats.org/officeDocument/2006/relationships/hyperlink" Target="https://el.wikipedia.org/wiki/%CE%91%CE%BD%CF%8E%CF%84%CE%B1%CF%84%CE%B1_%CE%B5%CE%BA%CF%80%CE%B1%CE%B9%CE%B4%CE%B5%CF%85%CF%84%CE%B9%CE%BA%CE%AC_%CE%B9%CE%B4%CF%81%CF%8D%CE%BC%CE%B1%CF%84%CE%B1_%CF%83%CF%84%CE%B7%CE%BD_%CE%95%CE%BB%CE%BB%CE%AC%CE%B4%CE%B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.wikipedia.org/wiki/%CE%A0%CE%BF%CE%BB%CF%85%CF%84%CE%B5%CF%87%CE%BD%CE%B5%CE%AF%CE%BF_%CE%9A%CF%81%CE%AE%CF%84%CE%B7%CF%82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s://el.wikipedia.org/wiki/%CE%A0%CE%B1%CE%BD%CE%B5%CF%80%CE%B9%CF%83%CF%84%CE%AE%CE%BC%CE%B9%CE%BF_%CE%9A%CF%81%CE%AE%CF%84%CE%B7%CF%82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el.wikipedia.org/wiki/%CE%95%CF%80%CF%84%CE%AC%CE%BD%CE%B7%CF%83%CE%B1" TargetMode="External"/><Relationship Id="rId9" Type="http://schemas.openxmlformats.org/officeDocument/2006/relationships/hyperlink" Target="https://el.wikipedia.org/wiki/%CE%99%CF%8C%CE%BD%CE%B9%CE%BF_%CE%A0%CE%B1%CE%BD%CE%B5%CF%80%CE%B9%CF%83%CF%84%CE%AE%CE%BC%CE%B9%CE%BF" TargetMode="External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atras.gr/" TargetMode="External"/><Relationship Id="rId13" Type="http://schemas.openxmlformats.org/officeDocument/2006/relationships/hyperlink" Target="https://www.uniwa.gr/" TargetMode="External"/><Relationship Id="rId18" Type="http://schemas.openxmlformats.org/officeDocument/2006/relationships/hyperlink" Target="https://el.wikipedia.org/wiki/%CE%95%CE%B8%CE%BD%CE%B9%CE%BA%CF%8C_%CE%BA%CE%B1%CE%B9_%CE%9A%CE%B1%CF%80%CE%BF%CE%B4%CE%B9%CF%83%CF%84%CF%81%CE%B9%CE%B1%CE%BA%CF%8C_%CE%A0%CE%B1%CE%BD%CE%B5%CF%80%CE%B9%CF%83%CF%84%CE%AE%CE%BC%CE%B9%CE%BF_%CE%91%CE%B8%CE%B7%CE%BD%CF%8E%CE%BD" TargetMode="External"/><Relationship Id="rId26" Type="http://schemas.openxmlformats.org/officeDocument/2006/relationships/hyperlink" Target="https://www.uoc.gr/" TargetMode="External"/><Relationship Id="rId3" Type="http://schemas.openxmlformats.org/officeDocument/2006/relationships/hyperlink" Target="https://www.unipi.gr/unipi/el/" TargetMode="External"/><Relationship Id="rId21" Type="http://schemas.openxmlformats.org/officeDocument/2006/relationships/hyperlink" Target="https://www.ihu.gr/" TargetMode="External"/><Relationship Id="rId7" Type="http://schemas.openxmlformats.org/officeDocument/2006/relationships/hyperlink" Target="https://www.aueb.gr/" TargetMode="External"/><Relationship Id="rId12" Type="http://schemas.openxmlformats.org/officeDocument/2006/relationships/hyperlink" Target="https://duth.gr/" TargetMode="External"/><Relationship Id="rId17" Type="http://schemas.openxmlformats.org/officeDocument/2006/relationships/hyperlink" Target="https://www.uoa.gr/" TargetMode="External"/><Relationship Id="rId25" Type="http://schemas.openxmlformats.org/officeDocument/2006/relationships/hyperlink" Target="https://www.hua.gr/index.php/el/" TargetMode="External"/><Relationship Id="rId2" Type="http://schemas.openxmlformats.org/officeDocument/2006/relationships/hyperlink" Target="https://hmu.gr/" TargetMode="External"/><Relationship Id="rId16" Type="http://schemas.openxmlformats.org/officeDocument/2006/relationships/hyperlink" Target="https://www.uth.gr/" TargetMode="External"/><Relationship Id="rId20" Type="http://schemas.openxmlformats.org/officeDocument/2006/relationships/hyperlink" Target="https://www.uoi.gr/" TargetMode="External"/><Relationship Id="rId29" Type="http://schemas.openxmlformats.org/officeDocument/2006/relationships/hyperlink" Target="https://ionio.g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owm.gr/epikairotita/anakoinoseis/analytika-apotelesmata-tis-eklogikis-diadikasias-gia-tin-anadeixi-esoterikon-melon-toy-symvoylioy-dioikisis-toy-panepistimioy-dytikis-makedonias/" TargetMode="External"/><Relationship Id="rId11" Type="http://schemas.openxmlformats.org/officeDocument/2006/relationships/hyperlink" Target="https://www.auth.gr/" TargetMode="External"/><Relationship Id="rId24" Type="http://schemas.openxmlformats.org/officeDocument/2006/relationships/hyperlink" Target="https://www.tuc.gr/index.php?id=4992" TargetMode="External"/><Relationship Id="rId5" Type="http://schemas.openxmlformats.org/officeDocument/2006/relationships/hyperlink" Target="https://www.uowm.gr/" TargetMode="External"/><Relationship Id="rId15" Type="http://schemas.openxmlformats.org/officeDocument/2006/relationships/hyperlink" Target="http://www.asfa.gr/" TargetMode="External"/><Relationship Id="rId23" Type="http://schemas.openxmlformats.org/officeDocument/2006/relationships/hyperlink" Target="https://www.uop.gr/" TargetMode="External"/><Relationship Id="rId28" Type="http://schemas.openxmlformats.org/officeDocument/2006/relationships/hyperlink" Target="https://www.aegean.gr/announcement/%CF%84%CE%BF-%CF%80%CE%B1%CE%BD%CE%B5%CF%80%CE%B9%CF%83%CF%84%CE%AE%CE%BC%CE%B9%CE%BF-%CE%B1%CE%B9%CE%B3%CE%B1%CE%AF%CE%BF%CF%85-%CF%80%CF%81%CE%BF%CF%84%CE%B5%CF%81%CE%B1%CE%B9%CE%BF%CF%80%CE%BF%CE%B9%CE%B5%CE%AF-%CE%B4%CF%81%CE%AC%CF%83%CE%B5%CE%B9%CF%82-%CE%BC%CE%B5-%CE%B8%CE%B5%CF%84%CE%B9%CE%BA%CF%8C-%CF%80%CE%B5%CF%81%CE%B9%CE%B2%CE%B1%CE%BB%CE%BB%CE%BF%CE%BD%CF%84%CE%B9%CE%BA%CF%8C-%CE%B1%CF%80%CE%BF%CF%84%CF%8D%CF%80%CF%89%CE%BC%CE%B1-%CE%BA%CE%B1%CE%B9" TargetMode="External"/><Relationship Id="rId10" Type="http://schemas.openxmlformats.org/officeDocument/2006/relationships/hyperlink" Target="https://www.panteion.gr/" TargetMode="External"/><Relationship Id="rId19" Type="http://schemas.openxmlformats.org/officeDocument/2006/relationships/hyperlink" Target="https://www.uom.gr/" TargetMode="External"/><Relationship Id="rId4" Type="http://schemas.openxmlformats.org/officeDocument/2006/relationships/hyperlink" Target="https://www.ntua.gr/el/" TargetMode="External"/><Relationship Id="rId9" Type="http://schemas.openxmlformats.org/officeDocument/2006/relationships/hyperlink" Target="https://www.eap.gr/" TargetMode="External"/><Relationship Id="rId14" Type="http://schemas.openxmlformats.org/officeDocument/2006/relationships/hyperlink" Target="https://www.uniwa.gr/announcements/prokiryxi-gia-tin-eklogi-ton-esoterikon-melon-toy-symvoylioy-dioikisis-toy-panepistimioy-dytikis-attikis/" TargetMode="External"/><Relationship Id="rId22" Type="http://schemas.openxmlformats.org/officeDocument/2006/relationships/hyperlink" Target="https://www2.aua.gr/el" TargetMode="External"/><Relationship Id="rId27" Type="http://schemas.openxmlformats.org/officeDocument/2006/relationships/hyperlink" Target="https://www.aegean.g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6A02DA-17B1-F8BA-6015-410A03EDBE9C}"/>
              </a:ext>
            </a:extLst>
          </p:cNvPr>
          <p:cNvSpPr txBox="1"/>
          <p:nvPr/>
        </p:nvSpPr>
        <p:spPr>
          <a:xfrm>
            <a:off x="1629560" y="1778168"/>
            <a:ext cx="8244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https://futuregeneration.gr/list-of-universities-in-greece/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8DB20-3781-1F08-1023-F913864E36F6}"/>
              </a:ext>
            </a:extLst>
          </p:cNvPr>
          <p:cNvSpPr txBox="1"/>
          <p:nvPr/>
        </p:nvSpPr>
        <p:spPr>
          <a:xfrm>
            <a:off x="2250346" y="43603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ΠΑΝΕΠΙΣΤΗΜΙΑ ΣΤΗΝ ΕΛΛΑΔΑ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7FD3E-5550-ACFE-E071-918B6F1ACB44}"/>
              </a:ext>
            </a:extLst>
          </p:cNvPr>
          <p:cNvSpPr txBox="1"/>
          <p:nvPr/>
        </p:nvSpPr>
        <p:spPr>
          <a:xfrm>
            <a:off x="1201723" y="1199436"/>
            <a:ext cx="8579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Ανακάλυψε όλα τα Πανεπιστήμια που μπορείς να σπουδάσεις στην Ελλάδα:</a:t>
            </a:r>
          </a:p>
        </p:txBody>
      </p:sp>
      <p:pic>
        <p:nvPicPr>
          <p:cNvPr id="1026" name="Picture 2" descr="Eλληνικά Πανεπιστήμια: διαπιστώσεις και προτάσεις | Η ΚΑΘΗΜΕΡΙΝΗ">
            <a:extLst>
              <a:ext uri="{FF2B5EF4-FFF2-40B4-BE49-F238E27FC236}">
                <a16:creationId xmlns:a16="http://schemas.microsoft.com/office/drawing/2014/main" id="{105287EE-E6F8-D69B-BE9F-39E8E854C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44" y="2452563"/>
            <a:ext cx="5471718" cy="34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B39A0E-DDFE-4309-3473-C6231F613F9C}"/>
              </a:ext>
            </a:extLst>
          </p:cNvPr>
          <p:cNvSpPr txBox="1"/>
          <p:nvPr/>
        </p:nvSpPr>
        <p:spPr>
          <a:xfrm>
            <a:off x="1629560" y="6177451"/>
            <a:ext cx="8579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Εργασία στο μάθημα Εργαστήρια δεξιοτήτων</a:t>
            </a:r>
          </a:p>
        </p:txBody>
      </p:sp>
    </p:spTree>
    <p:extLst>
      <p:ext uri="{BB962C8B-B14F-4D97-AF65-F5344CB8AC3E}">
        <p14:creationId xmlns:p14="http://schemas.microsoft.com/office/powerpoint/2010/main" val="300131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190C62-1217-48A2-AFE4-E7837B1AB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025" y="409412"/>
            <a:ext cx="8984608" cy="5355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6348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Λίστα Πανεπιστημίων 2022 – Ελλάδα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1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Ανωτάτη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 Σχολή Καλών Τεχνών (Α.Σ.Κ.Τ.)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Αριστοτέλειο Πανεπιστήμιο Θεσσαλονίκης (Α.Π.Θ)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Γεωπονικό Πανεπιστήμιο Αθηνών (Γ.Π.Α.)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Δημοκρίτειο Πανεπιστήμιο Θράκης (Δ.Π.Θ)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Διεθνές Πανεπιστήμιο Ελλάδος (ΔΙ.ΠΑ.Ε)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Εθνικό και Καποδιστριακό Πανεπιστήμιο Αθηνών (Ε.Κ.Π.Α.)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Εθνικό Μετσόβιο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Πoλυτεχνείο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 (Ε.Μ.Π.)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Ελληνικό Ανοικτό Πανεπιστήμιο (ΕΑΠ)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Ελληνικό Μεσογειακό Πανεπιστήμιο (ΕΛ.ΜΕ.ΠΑ.)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Ιόνιο Πανεπιστήμιο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Οικονομικό Πανεπιστήμιο Αθηνών (Ο.Π.Α)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Πανεπιστήμιο Αιγαίου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Πανεπιστήμιο Δυτικής Αττικής (ΠΑ.Δ.Α.)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Πανεπιστήμιο Δυτικής Μακεδονίας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Πανεπιστήμιο Θεσσαλίας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Πανεπιστήμιο Ιωαννίνων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Πανεπιστήμιο Κρήτης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Πανεπιστήμιο Μακεδονίας (ΠΑ.ΜΑΚ.)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Πανεπιστήμιο Πατρών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Πανεπιστήμιο Πειραιώς (ΠΑ.ΠΕΙ.)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Πανεπιστήμιο Πελοποννήσου (ΠΑ.ΠΕΛ)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Πάντειο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 Πανεπιστήμιο Κοινωνικών και Πολιτικών Επιστημών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Πολυτεχνείο Κρήτης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Χαροκόπειο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 Πανεπιστήμιο Οικιακής Οικονομίας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Στρατιωτική Σχολή Αξιωματικών Σωμάτων (Σ.Σ.Α.Σ.)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Στρατιωτική Σχολή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Ευελπίδων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AFEDAFE-7A7A-34F9-2C1A-598E4BF5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79" y="1195226"/>
            <a:ext cx="3579128" cy="32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1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DEB25449-56B9-DEB4-E19C-F164CD0AC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53209"/>
              </p:ext>
            </p:extLst>
          </p:nvPr>
        </p:nvGraphicFramePr>
        <p:xfrm>
          <a:off x="1199625" y="298289"/>
          <a:ext cx="5612235" cy="2786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086">
                  <a:extLst>
                    <a:ext uri="{9D8B030D-6E8A-4147-A177-3AD203B41FA5}">
                      <a16:colId xmlns:a16="http://schemas.microsoft.com/office/drawing/2014/main" val="2455944160"/>
                    </a:ext>
                  </a:extLst>
                </a:gridCol>
                <a:gridCol w="3723149">
                  <a:extLst>
                    <a:ext uri="{9D8B030D-6E8A-4147-A177-3AD203B41FA5}">
                      <a16:colId xmlns:a16="http://schemas.microsoft.com/office/drawing/2014/main" val="526147723"/>
                    </a:ext>
                  </a:extLst>
                </a:gridCol>
              </a:tblGrid>
              <a:tr h="1231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u="sng" kern="0" dirty="0">
                          <a:effectLst/>
                          <a:hlinkClick r:id="rId2" tooltip="Ανώτατα εκπαιδευτικά ιδρύματα στην Ελλάδα"/>
                        </a:rPr>
                        <a:t>Ελληνικά πανεπιστήμια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3" marR="109163" marT="6823" marB="6823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98936"/>
                  </a:ext>
                </a:extLst>
              </a:tr>
              <a:tr h="180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l-GR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3" marR="6823" marT="6823" marB="682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3" marR="6823" marT="6823" marB="6823" anchor="ctr"/>
                </a:tc>
                <a:extLst>
                  <a:ext uri="{0D108BD9-81ED-4DB2-BD59-A6C34878D82A}">
                    <a16:rowId xmlns:a16="http://schemas.microsoft.com/office/drawing/2014/main" val="175210872"/>
                  </a:ext>
                </a:extLst>
              </a:tr>
              <a:tr h="21973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u="sng" kern="0" dirty="0">
                          <a:solidFill>
                            <a:schemeClr val="bg1"/>
                          </a:solidFill>
                          <a:effectLst/>
                          <a:hlinkClick r:id="rId3" tooltip="Αττική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Αττική</a:t>
                      </a:r>
                      <a:endParaRPr lang="el-GR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3" marR="109163" marT="6823" marB="6823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4" tooltip="Εθνικό και Καποδιστριακό Πανεπιστήμιο Αθηνών"/>
                        </a:rPr>
                        <a:t>Εθνικό και Καποδιστριακό Πανεπιστήμιο Αθηνών</a:t>
                      </a: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5" tooltip="Εθνικό Μετσόβιο Πολυτεχνείο"/>
                        </a:rPr>
                        <a:t>Εθνικό Μετσόβιο Πολυτεχνείο</a:t>
                      </a: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6" tooltip="Γεωπονικό Πανεπιστήμιο Αθηνών"/>
                        </a:rPr>
                        <a:t>Γεωπονικό Πανεπιστήμιο Αθηνών</a:t>
                      </a: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7" tooltip="Οικονομικό Πανεπιστήμιο Αθηνών"/>
                        </a:rPr>
                        <a:t>Οικονομικό Πανεπιστήμιο Αθηνών</a:t>
                      </a: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 err="1">
                          <a:effectLst/>
                          <a:hlinkClick r:id="rId8" tooltip="Πάντειο Πανεπιστήμιο"/>
                        </a:rPr>
                        <a:t>Πάντειο</a:t>
                      </a:r>
                      <a:r>
                        <a:rPr lang="el-GR" sz="1100" u="sng" kern="0" dirty="0">
                          <a:effectLst/>
                          <a:hlinkClick r:id="rId8" tooltip="Πάντειο Πανεπιστήμιο"/>
                        </a:rPr>
                        <a:t> Πανεπιστήμιο</a:t>
                      </a: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9" tooltip="Πανεπιστήμιο Πειραιώς"/>
                        </a:rPr>
                        <a:t>Πανεπιστήμιο Πειραιώς</a:t>
                      </a: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 err="1">
                          <a:effectLst/>
                          <a:hlinkClick r:id="rId10" tooltip="Χαροκόπειο Πανεπιστήμιο"/>
                        </a:rPr>
                        <a:t>Χαροκόπειο</a:t>
                      </a:r>
                      <a:r>
                        <a:rPr lang="el-GR" sz="1100" u="sng" kern="0" dirty="0">
                          <a:effectLst/>
                          <a:hlinkClick r:id="rId10" tooltip="Χαροκόπειο Πανεπιστήμιο"/>
                        </a:rPr>
                        <a:t> Πανεπιστήμιο</a:t>
                      </a: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 err="1">
                          <a:effectLst/>
                          <a:hlinkClick r:id="rId11" tooltip="Ανωτάτη Σχολή Καλών Τεχνών"/>
                        </a:rPr>
                        <a:t>Ανωτάτη</a:t>
                      </a:r>
                      <a:r>
                        <a:rPr lang="el-GR" sz="1100" u="sng" kern="0" dirty="0">
                          <a:effectLst/>
                          <a:hlinkClick r:id="rId11" tooltip="Ανωτάτη Σχολή Καλών Τεχνών"/>
                        </a:rPr>
                        <a:t> Σχολή Καλών Τεχνών</a:t>
                      </a: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12" tooltip="Πανεπιστήμιο Δυτικής Αττικής"/>
                        </a:rPr>
                        <a:t>Πανεπιστήμιο Δυτικής Αττικής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3706061"/>
                  </a:ext>
                </a:extLst>
              </a:tr>
            </a:tbl>
          </a:graphicData>
        </a:graphic>
      </p:graphicFrame>
      <p:pic>
        <p:nvPicPr>
          <p:cNvPr id="4" name="Picture 2" descr="Λίστα με τα Πανεπιστήμια κ Σχολές στην Ελλάδας | Εύκολη Αναζήτηση">
            <a:extLst>
              <a:ext uri="{FF2B5EF4-FFF2-40B4-BE49-F238E27FC236}">
                <a16:creationId xmlns:a16="http://schemas.microsoft.com/office/drawing/2014/main" id="{713DA2D6-96AB-3E43-1227-B939DBA3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51" y="43552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Πανεπιστήμιο Αθηνών | Αλλάζει το έμβλημά του! - neolaia.gr">
            <a:extLst>
              <a:ext uri="{FF2B5EF4-FFF2-40B4-BE49-F238E27FC236}">
                <a16:creationId xmlns:a16="http://schemas.microsoft.com/office/drawing/2014/main" id="{3A54532F-8C6F-0815-46BF-EC11970F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82" y="4112778"/>
            <a:ext cx="1983265" cy="16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Λίστα με τα Πανεπιστήμια κ Σχολές στην Ελλάδας | Εύκολη Αναζήτηση">
            <a:extLst>
              <a:ext uri="{FF2B5EF4-FFF2-40B4-BE49-F238E27FC236}">
                <a16:creationId xmlns:a16="http://schemas.microsoft.com/office/drawing/2014/main" id="{56BF9F94-785B-5FDE-71E0-C3802037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39" y="5228413"/>
            <a:ext cx="1942442" cy="133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UEB – Athens University of Economics and Business | NGEUROPE">
            <a:extLst>
              <a:ext uri="{FF2B5EF4-FFF2-40B4-BE49-F238E27FC236}">
                <a16:creationId xmlns:a16="http://schemas.microsoft.com/office/drawing/2014/main" id="{28986541-C84F-6BA3-FA27-D8B2D1F80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8" r="22422"/>
          <a:stretch/>
        </p:blipFill>
        <p:spPr bwMode="auto">
          <a:xfrm>
            <a:off x="7812483" y="4197631"/>
            <a:ext cx="1345222" cy="23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15 εξωτερικοί συνεργάτες στο Πάντειο Πανεπιστήμιο -  e-dimosio.gre-dimosio.gr">
            <a:extLst>
              <a:ext uri="{FF2B5EF4-FFF2-40B4-BE49-F238E27FC236}">
                <a16:creationId xmlns:a16="http://schemas.microsoft.com/office/drawing/2014/main" id="{347C0BFE-D0BB-6C01-3D56-BBF5A0F6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73" y="3864964"/>
            <a:ext cx="1767281" cy="10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Πανεπιστήμια - Study in Greece">
            <a:extLst>
              <a:ext uri="{FF2B5EF4-FFF2-40B4-BE49-F238E27FC236}">
                <a16:creationId xmlns:a16="http://schemas.microsoft.com/office/drawing/2014/main" id="{DE9612AA-A4B5-2BDC-7EEA-0766C84B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692" y="2096910"/>
            <a:ext cx="1663567" cy="16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Λίστα με τα Πανεπιστήμια κ Σχολές στην Ελλάδας | Εύκολη Αναζήτηση">
            <a:extLst>
              <a:ext uri="{FF2B5EF4-FFF2-40B4-BE49-F238E27FC236}">
                <a16:creationId xmlns:a16="http://schemas.microsoft.com/office/drawing/2014/main" id="{908EA6A0-C8F4-E754-634F-CA60A5EA2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214" y="671094"/>
            <a:ext cx="1152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Χαροκόπειο Πανεπιστήμιο: PhD στο Τμήμα Γεωγραφίας - Το site των φοιτητών">
            <a:extLst>
              <a:ext uri="{FF2B5EF4-FFF2-40B4-BE49-F238E27FC236}">
                <a16:creationId xmlns:a16="http://schemas.microsoft.com/office/drawing/2014/main" id="{CEF3A918-8934-7598-A6B5-85921026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873" y="4560967"/>
            <a:ext cx="1906503" cy="18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Πανεπιστήμιο Δυτικής Αττικής">
            <a:extLst>
              <a:ext uri="{FF2B5EF4-FFF2-40B4-BE49-F238E27FC236}">
                <a16:creationId xmlns:a16="http://schemas.microsoft.com/office/drawing/2014/main" id="{75067910-1DC6-FB24-0F2D-3024D3785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46" y="2243386"/>
            <a:ext cx="1652721" cy="16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7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DEB25449-56B9-DEB4-E19C-F164CD0AC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68258"/>
              </p:ext>
            </p:extLst>
          </p:nvPr>
        </p:nvGraphicFramePr>
        <p:xfrm>
          <a:off x="2256639" y="338379"/>
          <a:ext cx="7558480" cy="1835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4195">
                  <a:extLst>
                    <a:ext uri="{9D8B030D-6E8A-4147-A177-3AD203B41FA5}">
                      <a16:colId xmlns:a16="http://schemas.microsoft.com/office/drawing/2014/main" val="2455944160"/>
                    </a:ext>
                  </a:extLst>
                </a:gridCol>
                <a:gridCol w="5014285">
                  <a:extLst>
                    <a:ext uri="{9D8B030D-6E8A-4147-A177-3AD203B41FA5}">
                      <a16:colId xmlns:a16="http://schemas.microsoft.com/office/drawing/2014/main" val="526147723"/>
                    </a:ext>
                  </a:extLst>
                </a:gridCol>
              </a:tblGrid>
              <a:tr h="2302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u="sng" kern="0">
                          <a:effectLst/>
                          <a:hlinkClick r:id="rId2" tooltip="Ανώτατα εκπαιδευτικά ιδρύματα στην Ελλάδα"/>
                        </a:rPr>
                        <a:t>Ελληνικά πανεπιστήμια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3" marR="109163" marT="6823" marB="6823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98936"/>
                  </a:ext>
                </a:extLst>
              </a:tr>
              <a:tr h="11127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u="sng" kern="0" dirty="0">
                          <a:solidFill>
                            <a:schemeClr val="bg1"/>
                          </a:solidFill>
                          <a:effectLst/>
                          <a:hlinkClick r:id="rId3" tooltip="Μακεδονία (ελληνικό διαμέρισμα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Μακεδονία</a:t>
                      </a:r>
                      <a:r>
                        <a:rPr lang="el-GR" sz="1400" u="sng" kern="0" dirty="0">
                          <a:solidFill>
                            <a:schemeClr val="bg1"/>
                          </a:solidFill>
                          <a:effectLst/>
                        </a:rPr>
                        <a:t> - </a:t>
                      </a:r>
                      <a:r>
                        <a:rPr lang="el-GR" sz="1400" u="sng" kern="0" dirty="0">
                          <a:solidFill>
                            <a:schemeClr val="bg1"/>
                          </a:solidFill>
                          <a:effectLst/>
                          <a:hlinkClick r:id="rId4" tooltip="Θράκη (διαμέρισμα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Θράκη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3" marR="109163" marT="6823" marB="6823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5" tooltip="Αριστοτέλειο Πανεπιστήμιο Θεσσαλονίκης"/>
                        </a:rPr>
                        <a:t>Αριστοτέλειο Πανεπιστήμιο Θεσσαλονίκης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6" tooltip="Δημοκρίτειο Πανεπιστήμιο Θράκης"/>
                        </a:rPr>
                        <a:t>Δημοκρίτειο Πανεπιστήμιο Θράκης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7" tooltip="Πανεπιστήμιο Μακεδονίας"/>
                        </a:rPr>
                        <a:t>Πανεπιστήμιο Μακεδονίας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8" tooltip="Πανεπιστήμιο Δυτικής Μακεδονίας"/>
                        </a:rPr>
                        <a:t>Πανεπιστήμιο Δυτικής Μακεδονίας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9" tooltip="Διεθνές Πανεπιστήμιο της Ελλάδος"/>
                        </a:rPr>
                        <a:t>Διεθνές Πανεπιστήμιο της Ελλάδος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692104"/>
                  </a:ext>
                </a:extLst>
              </a:tr>
            </a:tbl>
          </a:graphicData>
        </a:graphic>
      </p:graphicFrame>
      <p:pic>
        <p:nvPicPr>
          <p:cNvPr id="2" name="Picture 22" descr="Πανεπιστήμια | Παιδαγωγικό Τμήμα Δημοτικής Εκπαίδευσης :: Πανεπιστήμιο  Δυτικής Μακεδονίας">
            <a:extLst>
              <a:ext uri="{FF2B5EF4-FFF2-40B4-BE49-F238E27FC236}">
                <a16:creationId xmlns:a16="http://schemas.microsoft.com/office/drawing/2014/main" id="{E80BE9E9-1275-4DBD-C5FF-4A748265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9" y="2957774"/>
            <a:ext cx="14287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Σπουδές στην Ελλάδα">
            <a:extLst>
              <a:ext uri="{FF2B5EF4-FFF2-40B4-BE49-F238E27FC236}">
                <a16:creationId xmlns:a16="http://schemas.microsoft.com/office/drawing/2014/main" id="{049CC3BC-E3BB-DB34-8F61-24FE3FE9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90" y="2528100"/>
            <a:ext cx="2076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Λίστα με τα Πανεπιστήμια κ Σχολές στην Ελλάδας | Εύκολη Αναζήτηση">
            <a:extLst>
              <a:ext uri="{FF2B5EF4-FFF2-40B4-BE49-F238E27FC236}">
                <a16:creationId xmlns:a16="http://schemas.microsoft.com/office/drawing/2014/main" id="{1751DB7E-F4FA-5A69-3303-CCAAB2AC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41" y="2676474"/>
            <a:ext cx="2007603" cy="20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Το Πανεπιστήμιο Δυτικής Μακεδονίας">
            <a:extLst>
              <a:ext uri="{FF2B5EF4-FFF2-40B4-BE49-F238E27FC236}">
                <a16:creationId xmlns:a16="http://schemas.microsoft.com/office/drawing/2014/main" id="{484A9D19-17C1-279B-BE32-A996A960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81" y="4840905"/>
            <a:ext cx="2857498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Ενημερωτική παρουσίαση στο Διεθνές Πανεπιστήμιο της Ελλάδος | in.gr">
            <a:extLst>
              <a:ext uri="{FF2B5EF4-FFF2-40B4-BE49-F238E27FC236}">
                <a16:creationId xmlns:a16="http://schemas.microsoft.com/office/drawing/2014/main" id="{BB215551-9402-7BDB-E6C6-6E088A2B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84" y="4509370"/>
            <a:ext cx="2683958" cy="19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8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DEB25449-56B9-DEB4-E19C-F164CD0AC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72777"/>
              </p:ext>
            </p:extLst>
          </p:nvPr>
        </p:nvGraphicFramePr>
        <p:xfrm>
          <a:off x="2256639" y="338379"/>
          <a:ext cx="7399090" cy="1832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544">
                  <a:extLst>
                    <a:ext uri="{9D8B030D-6E8A-4147-A177-3AD203B41FA5}">
                      <a16:colId xmlns:a16="http://schemas.microsoft.com/office/drawing/2014/main" val="2455944160"/>
                    </a:ext>
                  </a:extLst>
                </a:gridCol>
                <a:gridCol w="4908546">
                  <a:extLst>
                    <a:ext uri="{9D8B030D-6E8A-4147-A177-3AD203B41FA5}">
                      <a16:colId xmlns:a16="http://schemas.microsoft.com/office/drawing/2014/main" val="526147723"/>
                    </a:ext>
                  </a:extLst>
                </a:gridCol>
              </a:tblGrid>
              <a:tr h="1622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u="sng" kern="0">
                          <a:effectLst/>
                          <a:hlinkClick r:id="rId2" tooltip="Ανώτατα εκπαιδευτικά ιδρύματα στην Ελλάδα"/>
                        </a:rPr>
                        <a:t>Ελληνικά πανεπιστήμια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3" marR="109163" marT="6823" marB="6823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98936"/>
                  </a:ext>
                </a:extLst>
              </a:tr>
              <a:tr h="4036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u="sng" kern="0" dirty="0">
                          <a:solidFill>
                            <a:schemeClr val="bg1"/>
                          </a:solidFill>
                          <a:effectLst/>
                          <a:hlinkClick r:id="rId3" tooltip="Πελοπόννησος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Πελοπόννησος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3" marR="109163" marT="6823" marB="6823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4" tooltip="Πανεπιστήμιο Πατρών"/>
                        </a:rPr>
                        <a:t>Πανεπιστήμιο Πατρών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5" tooltip="Πανεπιστήμιο Πελοποννήσου"/>
                        </a:rPr>
                        <a:t>Πανεπιστήμιο Πελοποννήσου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6" tooltip="Ελληνικό Ανοικτό Πανεπιστήμιο"/>
                        </a:rPr>
                        <a:t>Ελληνικό Ανοικτό Πανεπιστήμιο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4312828"/>
                  </a:ext>
                </a:extLst>
              </a:tr>
              <a:tr h="180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l-GR" sz="14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3" marR="6823" marT="6823" marB="682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3" marR="6823" marT="6823" marB="682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917972"/>
                  </a:ext>
                </a:extLst>
              </a:tr>
              <a:tr h="2669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u="sng" kern="0" dirty="0">
                          <a:solidFill>
                            <a:schemeClr val="bg1"/>
                          </a:solidFill>
                          <a:effectLst/>
                          <a:hlinkClick r:id="rId7" tooltip="Ήπειρος (διαμέρισμα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Ήπειρος </a:t>
                      </a:r>
                      <a:r>
                        <a:rPr lang="el-GR" sz="1400" u="sng" kern="0" dirty="0">
                          <a:solidFill>
                            <a:schemeClr val="bg1"/>
                          </a:solidFill>
                          <a:effectLst/>
                        </a:rPr>
                        <a:t>- </a:t>
                      </a:r>
                      <a:r>
                        <a:rPr lang="el-GR" sz="1400" u="sng" kern="0" dirty="0">
                          <a:solidFill>
                            <a:schemeClr val="bg1"/>
                          </a:solidFill>
                          <a:effectLst/>
                          <a:hlinkClick r:id="rId8" tooltip="Θεσσαλία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Θεσσαλία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3" marR="109163" marT="6823" marB="6823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9" tooltip="Πανεπιστήμιο Ιωαννίνων"/>
                        </a:rPr>
                        <a:t>Πανεπιστήμιο Ιωαννίνων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10" tooltip="Πανεπιστήμιο Θεσσαλίας"/>
                        </a:rPr>
                        <a:t>Πανεπιστήμιο Θεσσαλίας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8293924"/>
                  </a:ext>
                </a:extLst>
              </a:tr>
            </a:tbl>
          </a:graphicData>
        </a:graphic>
      </p:graphicFrame>
      <p:pic>
        <p:nvPicPr>
          <p:cNvPr id="2" name="Picture 32" descr="ΕΑΠ | Alfavita">
            <a:extLst>
              <a:ext uri="{FF2B5EF4-FFF2-40B4-BE49-F238E27FC236}">
                <a16:creationId xmlns:a16="http://schemas.microsoft.com/office/drawing/2014/main" id="{3FF557D3-8FDA-A823-3063-4DED6227B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773" y="2870463"/>
            <a:ext cx="1743006" cy="13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Λίστα με τα Πανεπιστήμια κ Σχολές στην Ελλάδας | Εύκολη Αναζήτηση">
            <a:extLst>
              <a:ext uri="{FF2B5EF4-FFF2-40B4-BE49-F238E27FC236}">
                <a16:creationId xmlns:a16="http://schemas.microsoft.com/office/drawing/2014/main" id="{2F7C2256-361A-7708-B6B0-B05D2923D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 r="19200"/>
          <a:stretch/>
        </p:blipFill>
        <p:spPr bwMode="auto">
          <a:xfrm>
            <a:off x="4267527" y="4572952"/>
            <a:ext cx="1454325" cy="18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Λίστα με τα Πανεπιστήμια κ Σχολές στην Ελλάδας | Εύκολη Αναζήτηση">
            <a:extLst>
              <a:ext uri="{FF2B5EF4-FFF2-40B4-BE49-F238E27FC236}">
                <a16:creationId xmlns:a16="http://schemas.microsoft.com/office/drawing/2014/main" id="{5EDCD084-C679-918D-4F4C-4AD1D2B8D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52" y="2759308"/>
            <a:ext cx="1674688" cy="17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Πανεπιστήμιο Πατρών - Wikiwand">
            <a:extLst>
              <a:ext uri="{FF2B5EF4-FFF2-40B4-BE49-F238E27FC236}">
                <a16:creationId xmlns:a16="http://schemas.microsoft.com/office/drawing/2014/main" id="{E054A15A-8207-8354-60E2-31F8181E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44" y="2759308"/>
            <a:ext cx="1549975" cy="15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Πανεπιστήμιο Θεσσαλίας - Ανοιχτές Θύρες 2023 - ΔΔΕ Φθιώτιδας">
            <a:extLst>
              <a:ext uri="{FF2B5EF4-FFF2-40B4-BE49-F238E27FC236}">
                <a16:creationId xmlns:a16="http://schemas.microsoft.com/office/drawing/2014/main" id="{D29A6DC2-8DA4-7A7A-4594-A656550A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56" y="4662759"/>
            <a:ext cx="1652722" cy="16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0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DEB25449-56B9-DEB4-E19C-F164CD0AC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0626"/>
              </p:ext>
            </p:extLst>
          </p:nvPr>
        </p:nvGraphicFramePr>
        <p:xfrm>
          <a:off x="2256639" y="338379"/>
          <a:ext cx="7399090" cy="1788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544">
                  <a:extLst>
                    <a:ext uri="{9D8B030D-6E8A-4147-A177-3AD203B41FA5}">
                      <a16:colId xmlns:a16="http://schemas.microsoft.com/office/drawing/2014/main" val="2455944160"/>
                    </a:ext>
                  </a:extLst>
                </a:gridCol>
                <a:gridCol w="4908546">
                  <a:extLst>
                    <a:ext uri="{9D8B030D-6E8A-4147-A177-3AD203B41FA5}">
                      <a16:colId xmlns:a16="http://schemas.microsoft.com/office/drawing/2014/main" val="526147723"/>
                    </a:ext>
                  </a:extLst>
                </a:gridCol>
              </a:tblGrid>
              <a:tr h="1622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u="sng" kern="0">
                          <a:effectLst/>
                          <a:hlinkClick r:id="rId2" tooltip="Ανώτατα εκπαιδευτικά ιδρύματα στην Ελλάδα"/>
                        </a:rPr>
                        <a:t>Ελληνικά πανεπιστήμια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3" marR="109163" marT="6823" marB="6823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98936"/>
                  </a:ext>
                </a:extLst>
              </a:tr>
              <a:tr h="6772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u="sng" kern="0" dirty="0">
                          <a:solidFill>
                            <a:schemeClr val="bg1"/>
                          </a:solidFill>
                          <a:effectLst/>
                          <a:hlinkClick r:id="rId3" tooltip="Νησιά Αιγαίου και Κρήτη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Νησιά Αιγαίου</a:t>
                      </a:r>
                      <a:r>
                        <a:rPr lang="el-GR" sz="1400" u="sng" kern="0" dirty="0">
                          <a:solidFill>
                            <a:schemeClr val="bg1"/>
                          </a:solidFill>
                          <a:effectLst/>
                        </a:rPr>
                        <a:t> - </a:t>
                      </a:r>
                      <a:r>
                        <a:rPr lang="el-GR" sz="1400" u="sng" kern="0" dirty="0">
                          <a:solidFill>
                            <a:schemeClr val="bg1"/>
                          </a:solidFill>
                          <a:effectLst/>
                          <a:hlinkClick r:id="rId4" tooltip="Επτάνησα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Επτάνησα</a:t>
                      </a:r>
                      <a:endParaRPr lang="el-G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163" marR="109163" marT="6823" marB="6823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5" tooltip="Πανεπιστήμιο Κρήτης"/>
                        </a:rPr>
                        <a:t>Πανεπιστήμιο Κρήτης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6" tooltip="Πολυτεχνείο Κρήτης"/>
                        </a:rPr>
                        <a:t>Πολυτεχνείο Κρήτης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7"/>
                        </a:rPr>
                        <a:t>Ελληνικό Μεσογειακό Πανεπιστήμιο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8" tooltip="Πανεπιστήμιο Αιγαίου"/>
                        </a:rPr>
                        <a:t>Πανεπιστήμιο Αιγαίου</a:t>
                      </a:r>
                      <a:endParaRPr lang="el-GR" sz="1100" u="sng" kern="0" dirty="0">
                        <a:effectLst/>
                      </a:endParaRPr>
                    </a:p>
                    <a:p>
                      <a:pPr marL="228600" lvl="0" indent="-2286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l-GR" sz="11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100" u="sng" kern="0" dirty="0">
                          <a:effectLst/>
                          <a:hlinkClick r:id="rId9" tooltip="Ιόνιο Πανεπιστήμιο"/>
                        </a:rPr>
                        <a:t>Ιόνιο Πανεπιστήμιο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028137"/>
                  </a:ext>
                </a:extLst>
              </a:tr>
            </a:tbl>
          </a:graphicData>
        </a:graphic>
      </p:graphicFrame>
      <p:pic>
        <p:nvPicPr>
          <p:cNvPr id="2" name="Picture 20" descr="Πανεπιστήμια | Παιδαγωγικό Τμήμα Δημοτικής Εκπαίδευσης :: Πανεπιστήμιο  Δυτικής Μακεδονίας">
            <a:extLst>
              <a:ext uri="{FF2B5EF4-FFF2-40B4-BE49-F238E27FC236}">
                <a16:creationId xmlns:a16="http://schemas.microsoft.com/office/drawing/2014/main" id="{EB7AF2E1-A219-86F3-D278-5073E4BB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41" y="4894395"/>
            <a:ext cx="1246940" cy="12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Λίστα με τα Πανεπιστήμια κ Σχολές στην Ελλάδας | Εύκολη Αναζήτηση">
            <a:extLst>
              <a:ext uri="{FF2B5EF4-FFF2-40B4-BE49-F238E27FC236}">
                <a16:creationId xmlns:a16="http://schemas.microsoft.com/office/drawing/2014/main" id="{5B24348C-72EE-3731-C7FD-96B8B527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05" y="4849319"/>
            <a:ext cx="1246940" cy="12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Λίστα με τα Πανεπιστήμια κ Σχολές στην Ελλάδας | Εύκολη Αναζήτηση">
            <a:extLst>
              <a:ext uri="{FF2B5EF4-FFF2-40B4-BE49-F238E27FC236}">
                <a16:creationId xmlns:a16="http://schemas.microsoft.com/office/drawing/2014/main" id="{627B538D-A5C2-13B1-5191-71169ADE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41" y="2826751"/>
            <a:ext cx="1323175" cy="132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Πανεπιστήμιο Κρήτης – Σπουδαία διάκριση – Μετάλλιο για το βρώσιμο εμβόλιο  του κορωνοϊού - Study in Greece">
            <a:extLst>
              <a:ext uri="{FF2B5EF4-FFF2-40B4-BE49-F238E27FC236}">
                <a16:creationId xmlns:a16="http://schemas.microsoft.com/office/drawing/2014/main" id="{70C558AC-6C06-E40A-2498-50D45051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14" y="2593075"/>
            <a:ext cx="2662107" cy="15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3 θέσεις εργασίας στο Πολυτεχνείο Κρήτης με σύμβαση εργασίας 12 μηνών">
            <a:extLst>
              <a:ext uri="{FF2B5EF4-FFF2-40B4-BE49-F238E27FC236}">
                <a16:creationId xmlns:a16="http://schemas.microsoft.com/office/drawing/2014/main" id="{420860BC-2A7E-2202-110C-220CF132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72" y="2382127"/>
            <a:ext cx="21240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9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0F981F-554E-9425-321C-C208C3DA0175}"/>
              </a:ext>
            </a:extLst>
          </p:cNvPr>
          <p:cNvSpPr txBox="1"/>
          <p:nvPr/>
        </p:nvSpPr>
        <p:spPr>
          <a:xfrm>
            <a:off x="465589" y="238751"/>
            <a:ext cx="2663505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https://hmu.gr/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 fontAlgn="base">
              <a:lnSpc>
                <a:spcPct val="107000"/>
              </a:lnSpc>
              <a:spcAft>
                <a:spcPts val="800"/>
              </a:spcAft>
            </a:pPr>
            <a:r>
              <a:rPr lang="el-GR" sz="1100" kern="1800" dirty="0">
                <a:solidFill>
                  <a:srgbClr val="0070C0"/>
                </a:solidFill>
                <a:effectLst/>
                <a:highlight>
                  <a:srgbClr val="D3D3D3"/>
                </a:highlight>
              </a:rPr>
              <a:t>Ελληνικό Μεσογειακό Πανεπιστήμιο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D660A-EB6E-6E63-396D-B16648B19FCB}"/>
              </a:ext>
            </a:extLst>
          </p:cNvPr>
          <p:cNvSpPr txBox="1"/>
          <p:nvPr/>
        </p:nvSpPr>
        <p:spPr>
          <a:xfrm>
            <a:off x="379349" y="1167739"/>
            <a:ext cx="2520892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https://www.unipi.gr/unipi/el/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marL="428625" marR="428625" indent="-428625" algn="l">
              <a:lnSpc>
                <a:spcPct val="107000"/>
              </a:lnSpc>
              <a:spcAft>
                <a:spcPts val="800"/>
              </a:spcAft>
            </a:pPr>
            <a:r>
              <a:rPr lang="el-GR" sz="1100" kern="0" dirty="0">
                <a:effectLst/>
                <a:highlight>
                  <a:srgbClr val="FF00FF"/>
                </a:highlight>
              </a:rPr>
              <a:t>Πανεπιστήμιο Πειραιώς</a:t>
            </a:r>
            <a:endParaRPr lang="el-G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5FDA9-9F11-4420-F2F9-C4E09EC82C93}"/>
              </a:ext>
            </a:extLst>
          </p:cNvPr>
          <p:cNvSpPr txBox="1"/>
          <p:nvPr/>
        </p:nvSpPr>
        <p:spPr>
          <a:xfrm>
            <a:off x="645958" y="2165488"/>
            <a:ext cx="2132198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https://www.ntua.gr/el/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  <a:highlight>
                  <a:srgbClr val="00FF00"/>
                </a:highlight>
              </a:rPr>
              <a:t>Εθνικό Μετσόβιο Πολυτεχνείο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8FC8C-8718-F3C7-F2A7-ABDEFC4325D5}"/>
              </a:ext>
            </a:extLst>
          </p:cNvPr>
          <p:cNvSpPr txBox="1"/>
          <p:nvPr/>
        </p:nvSpPr>
        <p:spPr>
          <a:xfrm>
            <a:off x="1692480" y="3065172"/>
            <a:ext cx="2663506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https://www.uowm.gr/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none" strike="noStrike" kern="0" dirty="0">
                <a:solidFill>
                  <a:srgbClr val="0070C0"/>
                </a:solidFill>
                <a:effectLst/>
                <a:highlight>
                  <a:srgbClr val="D3D3D3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Πανεπιστήμιο Δυτικής Μακεδονίας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CCAED-AD4A-C2C2-A208-12FD52CF07C1}"/>
              </a:ext>
            </a:extLst>
          </p:cNvPr>
          <p:cNvSpPr txBox="1"/>
          <p:nvPr/>
        </p:nvSpPr>
        <p:spPr>
          <a:xfrm>
            <a:off x="1878435" y="4133764"/>
            <a:ext cx="2663506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https://www.aueb.gr/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  <a:highlight>
                  <a:srgbClr val="00FFFF"/>
                </a:highlight>
              </a:rPr>
              <a:t>Οικονομικό Πανεπιστήμιο Αθηνών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F80B4-45E8-52FA-7E66-EEE99B4200EB}"/>
              </a:ext>
            </a:extLst>
          </p:cNvPr>
          <p:cNvSpPr txBox="1"/>
          <p:nvPr/>
        </p:nvSpPr>
        <p:spPr>
          <a:xfrm>
            <a:off x="3625879" y="260624"/>
            <a:ext cx="2114027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https://www.upatras.gr/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  <a:highlight>
                  <a:srgbClr val="FF00FF"/>
                </a:highlight>
              </a:rPr>
              <a:t>Πανεπιστήμιο Πατρών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B5EC9-1A5A-C68B-EB16-3E715AEF8E29}"/>
              </a:ext>
            </a:extLst>
          </p:cNvPr>
          <p:cNvSpPr txBox="1"/>
          <p:nvPr/>
        </p:nvSpPr>
        <p:spPr>
          <a:xfrm>
            <a:off x="1452344" y="6150286"/>
            <a:ext cx="2389814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https://www.eap.gr/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</a:rPr>
              <a:t>Ελληνικό Ανοικτό Πανεπιστήμιο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445B1-A89A-5A34-DCE0-11D3677DB09F}"/>
              </a:ext>
            </a:extLst>
          </p:cNvPr>
          <p:cNvSpPr txBox="1"/>
          <p:nvPr/>
        </p:nvSpPr>
        <p:spPr>
          <a:xfrm>
            <a:off x="5552023" y="4507495"/>
            <a:ext cx="2117522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https://www.panteion.gr/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 err="1">
                <a:solidFill>
                  <a:srgbClr val="0070C0"/>
                </a:solidFill>
                <a:effectLst/>
                <a:highlight>
                  <a:srgbClr val="00FF00"/>
                </a:highlight>
              </a:rPr>
              <a:t>Πάντειο</a:t>
            </a:r>
            <a:r>
              <a:rPr lang="el-GR" sz="1100" kern="100" dirty="0">
                <a:solidFill>
                  <a:srgbClr val="0070C0"/>
                </a:solidFill>
                <a:effectLst/>
                <a:highlight>
                  <a:srgbClr val="00FF00"/>
                </a:highlight>
              </a:rPr>
              <a:t> Πανεπιστήμιο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FE8070-9259-B93A-62FA-5EB3E6A84B9C}"/>
              </a:ext>
            </a:extLst>
          </p:cNvPr>
          <p:cNvSpPr txBox="1"/>
          <p:nvPr/>
        </p:nvSpPr>
        <p:spPr>
          <a:xfrm>
            <a:off x="3697708" y="2101320"/>
            <a:ext cx="3186069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https://www.auth.gr/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0" dirty="0">
                <a:solidFill>
                  <a:srgbClr val="0070C0"/>
                </a:solidFill>
                <a:effectLst/>
                <a:highlight>
                  <a:srgbClr val="00FFFF"/>
                </a:highlight>
              </a:rPr>
              <a:t>Αριστοτέλειο Πανεπιστήμιο Θεσσαλονίκης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A79E0A-37A1-551E-F287-FD5B2F6E1FE2}"/>
              </a:ext>
            </a:extLst>
          </p:cNvPr>
          <p:cNvSpPr txBox="1"/>
          <p:nvPr/>
        </p:nvSpPr>
        <p:spPr>
          <a:xfrm>
            <a:off x="8451032" y="4338506"/>
            <a:ext cx="2663507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https://duth.gr/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</a:rPr>
              <a:t>Δημοκρίτειο Πανεπιστήμιο Θράκης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2B0DF7-CC6A-F309-1739-6CE70C58DE36}"/>
              </a:ext>
            </a:extLst>
          </p:cNvPr>
          <p:cNvSpPr txBox="1"/>
          <p:nvPr/>
        </p:nvSpPr>
        <p:spPr>
          <a:xfrm>
            <a:off x="4954046" y="2809644"/>
            <a:ext cx="2389815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https://www.uniwa.gr/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 fontAlgn="base">
              <a:lnSpc>
                <a:spcPct val="107000"/>
              </a:lnSpc>
              <a:spcAft>
                <a:spcPts val="800"/>
              </a:spcAft>
            </a:pPr>
            <a:r>
              <a:rPr lang="el-GR" sz="1100" u="none" strike="noStrike" kern="0" dirty="0">
                <a:solidFill>
                  <a:srgbClr val="0070C0"/>
                </a:solidFill>
                <a:effectLst/>
                <a:highlight>
                  <a:srgbClr val="FF00FF"/>
                </a:highlight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Πανεπιστήμιο Δυτικής Αττικής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693AA7-B882-FC04-B504-6FF2C472CF3A}"/>
              </a:ext>
            </a:extLst>
          </p:cNvPr>
          <p:cNvSpPr txBox="1"/>
          <p:nvPr/>
        </p:nvSpPr>
        <p:spPr>
          <a:xfrm>
            <a:off x="3712129" y="1205228"/>
            <a:ext cx="2274464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http://www.asfa.gr/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  <a:highlight>
                  <a:srgbClr val="D3D3D3"/>
                </a:highlight>
              </a:rPr>
              <a:t>Ανώτατη Σχολή Καλών Τεχνών</a:t>
            </a:r>
            <a:r>
              <a:rPr lang="el-GR" sz="1100" kern="100" dirty="0">
                <a:solidFill>
                  <a:srgbClr val="0070C0"/>
                </a:solidFill>
                <a:effectLst/>
              </a:rPr>
              <a:t> 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F7E020-7014-4C76-CD09-9858AEDF4156}"/>
              </a:ext>
            </a:extLst>
          </p:cNvPr>
          <p:cNvSpPr txBox="1"/>
          <p:nvPr/>
        </p:nvSpPr>
        <p:spPr>
          <a:xfrm>
            <a:off x="6236691" y="238750"/>
            <a:ext cx="2214341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https://www.uth.gr/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spc="10" dirty="0">
                <a:solidFill>
                  <a:srgbClr val="0070C0"/>
                </a:solidFill>
                <a:effectLst/>
              </a:rPr>
              <a:t>Πανεπιστήμιο Θεσσαλίας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F8C273-C56E-33A9-7976-A88095205C83}"/>
              </a:ext>
            </a:extLst>
          </p:cNvPr>
          <p:cNvSpPr txBox="1"/>
          <p:nvPr/>
        </p:nvSpPr>
        <p:spPr>
          <a:xfrm>
            <a:off x="1712057" y="5215819"/>
            <a:ext cx="3658298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https://www.uoa.gr/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</a:pPr>
            <a:r>
              <a:rPr lang="el-GR" sz="1100" u="none" strike="noStrike" kern="0" dirty="0">
                <a:solidFill>
                  <a:srgbClr val="0070C0"/>
                </a:solidFill>
                <a:effectLst/>
                <a:highlight>
                  <a:srgbClr val="D3D3D3"/>
                </a:highlight>
                <a:hlinkClick r:id="rId18" tooltip="Εθνικό και Καποδιστριακό Πανεπιστήμιο Αθηνώ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Εθνικό και Καποδιστριακό Πανεπιστήμιο Αθηνών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20EF94-764A-29AB-96F2-00D63A3D2B80}"/>
              </a:ext>
            </a:extLst>
          </p:cNvPr>
          <p:cNvSpPr txBox="1"/>
          <p:nvPr/>
        </p:nvSpPr>
        <p:spPr>
          <a:xfrm>
            <a:off x="7175734" y="1022720"/>
            <a:ext cx="2214341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https://www.uom.gr/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spc="30" dirty="0">
                <a:solidFill>
                  <a:srgbClr val="0070C0"/>
                </a:solidFill>
                <a:effectLst/>
                <a:highlight>
                  <a:srgbClr val="00FFFF"/>
                </a:highlight>
              </a:rPr>
              <a:t>Πανεπιστήμιο Μακεδονίας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4AEB44-A022-68F1-8D0C-5046B459E4AF}"/>
              </a:ext>
            </a:extLst>
          </p:cNvPr>
          <p:cNvSpPr txBox="1"/>
          <p:nvPr/>
        </p:nvSpPr>
        <p:spPr>
          <a:xfrm>
            <a:off x="7940353" y="2575859"/>
            <a:ext cx="1914093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https://www.uoi.gr/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0" dirty="0">
                <a:solidFill>
                  <a:srgbClr val="0070C0"/>
                </a:solidFill>
                <a:effectLst/>
              </a:rPr>
              <a:t>Πανεπιστήμιο Ιωαννίνων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18A2A6-4513-4B6C-0D8E-DB9C8C302841}"/>
              </a:ext>
            </a:extLst>
          </p:cNvPr>
          <p:cNvSpPr txBox="1"/>
          <p:nvPr/>
        </p:nvSpPr>
        <p:spPr>
          <a:xfrm>
            <a:off x="4324089" y="5992032"/>
            <a:ext cx="2559688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https://www.ihu.gr/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  <a:highlight>
                  <a:srgbClr val="00FF00"/>
                </a:highlight>
              </a:rPr>
              <a:t>Διεθνές Πανεπιστήμιο της Ελλάδος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6DCADF-B663-4DC0-AF54-672AE1753415}"/>
              </a:ext>
            </a:extLst>
          </p:cNvPr>
          <p:cNvSpPr txBox="1"/>
          <p:nvPr/>
        </p:nvSpPr>
        <p:spPr>
          <a:xfrm>
            <a:off x="5152063" y="3567331"/>
            <a:ext cx="2841771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https://www2.aua.gr/el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0" dirty="0">
                <a:solidFill>
                  <a:srgbClr val="0070C0"/>
                </a:solidFill>
                <a:effectLst/>
                <a:highlight>
                  <a:srgbClr val="D3D3D3"/>
                </a:highlight>
              </a:rPr>
              <a:t>ΓΕΩΠΟΝΙΚΟ ΠΑΝΕΠΙΣΤΗΜΙΟ ΑΘΗΝΩΝ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4A35B6-61BC-95C5-B1D5-1F889C8C2738}"/>
              </a:ext>
            </a:extLst>
          </p:cNvPr>
          <p:cNvSpPr txBox="1"/>
          <p:nvPr/>
        </p:nvSpPr>
        <p:spPr>
          <a:xfrm>
            <a:off x="9292557" y="249910"/>
            <a:ext cx="2342973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https://www.uop.gr/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  <a:highlight>
                  <a:srgbClr val="FF00FF"/>
                </a:highlight>
              </a:rPr>
              <a:t>Πανεπιστήμιο Πελοποννήσου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02DB03-FB0C-F8E8-D57C-FE74ECDCDA25}"/>
              </a:ext>
            </a:extLst>
          </p:cNvPr>
          <p:cNvSpPr txBox="1"/>
          <p:nvPr/>
        </p:nvSpPr>
        <p:spPr>
          <a:xfrm>
            <a:off x="8387244" y="1740538"/>
            <a:ext cx="2959916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https://www.tuc.gr/index.php?id=4992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  <a:highlight>
                  <a:srgbClr val="00FF00"/>
                </a:highlight>
              </a:rPr>
              <a:t>Πολυτεχνείο Κρήτης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D55571-8162-41CC-F4ED-55B7F1028A66}"/>
              </a:ext>
            </a:extLst>
          </p:cNvPr>
          <p:cNvSpPr txBox="1"/>
          <p:nvPr/>
        </p:nvSpPr>
        <p:spPr>
          <a:xfrm>
            <a:off x="8837259" y="3503185"/>
            <a:ext cx="2745298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https://www.hua.gr/index.php/el/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 err="1">
                <a:solidFill>
                  <a:srgbClr val="0070C0"/>
                </a:solidFill>
                <a:effectLst/>
                <a:highlight>
                  <a:srgbClr val="00FFFF"/>
                </a:highlight>
              </a:rPr>
              <a:t>Χαροκόπειο</a:t>
            </a:r>
            <a:r>
              <a:rPr lang="el-GR" sz="1100" kern="100" dirty="0">
                <a:solidFill>
                  <a:srgbClr val="0070C0"/>
                </a:solidFill>
                <a:effectLst/>
                <a:highlight>
                  <a:srgbClr val="00FFFF"/>
                </a:highlight>
              </a:rPr>
              <a:t> Πανεπιστήμιο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4923D7-797B-26E5-9037-DE9C1A482C93}"/>
              </a:ext>
            </a:extLst>
          </p:cNvPr>
          <p:cNvSpPr txBox="1"/>
          <p:nvPr/>
        </p:nvSpPr>
        <p:spPr>
          <a:xfrm>
            <a:off x="8519712" y="5935437"/>
            <a:ext cx="1914093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https://www.uoc.gr/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</a:rPr>
              <a:t>Πανεπιστήμιο Κρήτης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A148D5-8A3E-D991-47BB-38F6FA07540D}"/>
              </a:ext>
            </a:extLst>
          </p:cNvPr>
          <p:cNvSpPr txBox="1"/>
          <p:nvPr/>
        </p:nvSpPr>
        <p:spPr>
          <a:xfrm>
            <a:off x="6791743" y="5215818"/>
            <a:ext cx="1964509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https://www.aegean.gr/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ighlight>
                  <a:srgbClr val="A9A9A9"/>
                </a:highlight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Πανεπιστήμιο Αιγαίου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9AE5B4-E033-94D1-1C7B-257AEAB7D5F2}"/>
              </a:ext>
            </a:extLst>
          </p:cNvPr>
          <p:cNvSpPr txBox="1"/>
          <p:nvPr/>
        </p:nvSpPr>
        <p:spPr>
          <a:xfrm>
            <a:off x="9577097" y="5055402"/>
            <a:ext cx="1510528" cy="547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u="sng" kern="100" dirty="0">
                <a:solidFill>
                  <a:srgbClr val="0070C0"/>
                </a:solidFill>
                <a:effectLst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https://ionio.gr/</a:t>
            </a:r>
            <a:endParaRPr lang="el-GR" sz="1100" kern="100" dirty="0">
              <a:solidFill>
                <a:srgbClr val="0070C0"/>
              </a:solidFill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100" kern="100" dirty="0">
                <a:solidFill>
                  <a:srgbClr val="0070C0"/>
                </a:solidFill>
                <a:effectLst/>
                <a:highlight>
                  <a:srgbClr val="00FF00"/>
                </a:highlight>
              </a:rPr>
              <a:t>Ιόνιο Πανεπιστήμιο</a:t>
            </a:r>
            <a:endParaRPr lang="el-GR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6A02DA-17B1-F8BA-6015-410A03EDBE9C}"/>
              </a:ext>
            </a:extLst>
          </p:cNvPr>
          <p:cNvSpPr txBox="1"/>
          <p:nvPr/>
        </p:nvSpPr>
        <p:spPr>
          <a:xfrm>
            <a:off x="1629561" y="1778168"/>
            <a:ext cx="7564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http://army.gr/el/themata-prosopikoy/str-pol-prosopiko/stratiotiki-sholi-eyelpidon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8DB20-3781-1F08-1023-F913864E36F6}"/>
              </a:ext>
            </a:extLst>
          </p:cNvPr>
          <p:cNvSpPr txBox="1"/>
          <p:nvPr/>
        </p:nvSpPr>
        <p:spPr>
          <a:xfrm>
            <a:off x="2250346" y="43603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ΣΤΡΑΤΙΩΤΙΚΕΣ ΣΧΟΛΕΣ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7FD3E-5550-ACFE-E071-918B6F1ACB44}"/>
              </a:ext>
            </a:extLst>
          </p:cNvPr>
          <p:cNvSpPr txBox="1"/>
          <p:nvPr/>
        </p:nvSpPr>
        <p:spPr>
          <a:xfrm>
            <a:off x="1201723" y="1199436"/>
            <a:ext cx="8579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0" i="0" cap="all" dirty="0">
                <a:solidFill>
                  <a:srgbClr val="000000"/>
                </a:solidFill>
                <a:effectLst/>
                <a:latin typeface="Roboto Condensed" panose="020B0604020202020204" pitchFamily="2" charset="0"/>
              </a:rPr>
              <a:t>ΣΤΡΑΤΙΩΤΙΚΗ ΣΧΟΛΗ ΕΥΕΛΠΙΔΩΝ:</a:t>
            </a:r>
          </a:p>
        </p:txBody>
      </p:sp>
      <p:pic>
        <p:nvPicPr>
          <p:cNvPr id="9218" name="Picture 2" descr="panelladikes24 - 20200205 ΠΑΡΟΥΣΙΑΣΗ ΣΣΑΣ.pdf - Google Drive">
            <a:extLst>
              <a:ext uri="{FF2B5EF4-FFF2-40B4-BE49-F238E27FC236}">
                <a16:creationId xmlns:a16="http://schemas.microsoft.com/office/drawing/2014/main" id="{38D83950-F3DA-2FF9-0DA2-4FA49CFF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50" y="4345496"/>
            <a:ext cx="3564988" cy="187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Στρατιωτική Σχολή Ευελπίδων - Hellenic Army Academy - YouTube">
            <a:extLst>
              <a:ext uri="{FF2B5EF4-FFF2-40B4-BE49-F238E27FC236}">
                <a16:creationId xmlns:a16="http://schemas.microsoft.com/office/drawing/2014/main" id="{DBD12FCE-7F84-134A-135D-79D0F1E6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35" y="746674"/>
            <a:ext cx="2214426" cy="22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245C24-E3F6-9785-3785-52D9A94030C2}"/>
              </a:ext>
            </a:extLst>
          </p:cNvPr>
          <p:cNvSpPr txBox="1"/>
          <p:nvPr/>
        </p:nvSpPr>
        <p:spPr>
          <a:xfrm>
            <a:off x="2644630" y="4735667"/>
            <a:ext cx="3110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https://ssas.army.gr/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7ECC4-C161-973E-4E7D-5756126FAD6F}"/>
              </a:ext>
            </a:extLst>
          </p:cNvPr>
          <p:cNvSpPr txBox="1"/>
          <p:nvPr/>
        </p:nvSpPr>
        <p:spPr>
          <a:xfrm>
            <a:off x="2023844" y="418357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var( --e-global-typography-6e60b56-font-family )"/>
              </a:rPr>
              <a:t>Στρατιωτική Σχολή Αξιωματικών Σωμάτων (Σ.Σ.Α.Σ.):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66806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604</Words>
  <Application>Microsoft Office PowerPoint</Application>
  <PresentationFormat>Ευρεία οθόνη</PresentationFormat>
  <Paragraphs>129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Roboto</vt:lpstr>
      <vt:lpstr>Roboto Condensed</vt:lpstr>
      <vt:lpstr>var( --e-global-typography-6e60b56-font-family )</vt:lpstr>
      <vt:lpstr>Wingdings 3</vt:lpstr>
      <vt:lpstr>Θρόισμα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Αργυρώ Γιαννακάρα</dc:creator>
  <cp:lastModifiedBy>Αργυρώ Γιαννακάρα</cp:lastModifiedBy>
  <cp:revision>2</cp:revision>
  <dcterms:created xsi:type="dcterms:W3CDTF">2023-05-18T16:32:57Z</dcterms:created>
  <dcterms:modified xsi:type="dcterms:W3CDTF">2023-05-18T17:30:42Z</dcterms:modified>
</cp:coreProperties>
</file>