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8" d="100"/>
          <a:sy n="68" d="100"/>
        </p:scale>
        <p:origin x="1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388" y="745440"/>
            <a:ext cx="8132227" cy="3559859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7308" y="4669316"/>
            <a:ext cx="8132227" cy="135048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387" y="757451"/>
            <a:ext cx="10875953" cy="1214650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5467" y="1972101"/>
            <a:ext cx="10848873" cy="404769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496" y="755981"/>
            <a:ext cx="2277552" cy="533836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755981"/>
            <a:ext cx="8230086" cy="533836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138" y="2243708"/>
            <a:ext cx="9156288" cy="3776091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0137" y="838201"/>
            <a:ext cx="9156289" cy="140550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97" y="750627"/>
            <a:ext cx="10846556" cy="1304150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6961" y="2075250"/>
            <a:ext cx="4571288" cy="410149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560" y="2075250"/>
            <a:ext cx="4770191" cy="410149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649" y="743803"/>
            <a:ext cx="10764271" cy="1025362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961" y="1769166"/>
            <a:ext cx="4571287" cy="815008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6961" y="2678597"/>
            <a:ext cx="4571287" cy="35067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98633" y="1769166"/>
            <a:ext cx="4571287" cy="815008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98633" y="2678596"/>
            <a:ext cx="4571287" cy="350670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387" y="757766"/>
            <a:ext cx="7240293" cy="3547534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395" y="766636"/>
            <a:ext cx="3951745" cy="151062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5400" y="702452"/>
            <a:ext cx="6249988" cy="531734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953" y="2277264"/>
            <a:ext cx="3752747" cy="374253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972" y="765850"/>
            <a:ext cx="3995693" cy="177477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05400" y="838200"/>
            <a:ext cx="6249988" cy="51815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0137" y="2552699"/>
            <a:ext cx="3736563" cy="3467099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0137" y="63202"/>
            <a:ext cx="2743200" cy="318221"/>
          </a:xfrm>
        </p:spPr>
        <p:txBody>
          <a:bodyPr/>
          <a:lstStyle/>
          <a:p>
            <a:fld id="{3220A08F-2B1D-4498-A043-7C299B1C2561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8387" y="620202"/>
            <a:ext cx="9956747" cy="14387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467" y="2306781"/>
            <a:ext cx="9956747" cy="3870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137" y="63202"/>
            <a:ext cx="2743200" cy="3182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567E9B64-DC09-41C8-9DE3-DA74AF8D2F97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44016" y="6424761"/>
            <a:ext cx="40599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03951" y="6425816"/>
            <a:ext cx="4297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+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ΟΠΑΔΙΚΗ ΒΙΑ-ΜΙΑ ΚΟΙΝ</a:t>
            </a:r>
            <a:r>
              <a:rPr lang="el-GR" altLang="en-US" sz="4800" dirty="0"/>
              <a:t>Ω</a:t>
            </a:r>
            <a:r>
              <a:rPr lang="en-US" sz="4800" dirty="0"/>
              <a:t>ΝΙΚΗ ΠΡΑΓΜΑΤΙΚΟΤΗΤΑ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46774"/>
            <a:ext cx="9144000" cy="23231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dirty="0" smtClean="0"/>
              <a:t>Γ. Ε.</a:t>
            </a:r>
            <a:endParaRPr lang="en-US" dirty="0"/>
          </a:p>
          <a:p>
            <a:pPr algn="l"/>
            <a:r>
              <a:rPr lang="en-US" dirty="0" smtClean="0"/>
              <a:t>Β. Θ.</a:t>
            </a:r>
            <a:r>
              <a:rPr lang="en-US" dirty="0"/>
              <a:t>                                       </a:t>
            </a:r>
          </a:p>
          <a:p>
            <a:pPr algn="l"/>
            <a:r>
              <a:rPr lang="en-US" dirty="0" smtClean="0"/>
              <a:t>Α. </a:t>
            </a:r>
            <a:r>
              <a:rPr lang="en-US" dirty="0" err="1" smtClean="0"/>
              <a:t>Α</a:t>
            </a:r>
            <a:r>
              <a:rPr lang="en-US" dirty="0" smtClean="0"/>
              <a:t>. </a:t>
            </a:r>
            <a:endParaRPr lang="en-US" dirty="0"/>
          </a:p>
          <a:p>
            <a:pPr algn="l"/>
            <a:r>
              <a:rPr lang="en-US" dirty="0" smtClean="0"/>
              <a:t>Δ. </a:t>
            </a:r>
            <a:r>
              <a:rPr lang="en-US" smtClean="0"/>
              <a:t>Γ.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ΟΠΑΔΙΚΗ ΒΙΑ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Η οπα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δική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 βία απ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οτελεί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 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έν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α 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σο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βα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ρό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 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κοινωνικό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 </a:t>
            </a:r>
            <a:endParaRPr lang="en-US">
              <a:solidFill>
                <a:srgbClr val="FF0000"/>
              </a:solidFill>
            </a:endParaRPr>
          </a:p>
          <a:p>
            <a:pPr algn="ctr"/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π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ρό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β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λημ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α, 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με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 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συνέ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π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ειες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 που επηρεάζουν όλους. </a:t>
            </a:r>
            <a:endParaRPr lang="en-US">
              <a:solidFill>
                <a:srgbClr val="FF0000"/>
              </a:solidFill>
            </a:endParaRPr>
          </a:p>
          <a:p>
            <a:pPr algn="ctr"/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Είν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αι 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σημ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α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ντικό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 να κατα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νοήσουμε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 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τις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 α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ιτίες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, 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τις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 </a:t>
            </a:r>
            <a:endParaRPr lang="en-US">
              <a:solidFill>
                <a:srgbClr val="FF0000"/>
              </a:solidFill>
            </a:endParaRPr>
          </a:p>
          <a:p>
            <a:pPr algn="ctr"/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συνέ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π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ειες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 και τα 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μέτρ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α π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ρόληψης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 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γι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α να 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χτίσουμε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 </a:t>
            </a:r>
            <a:endParaRPr lang="en-US">
              <a:solidFill>
                <a:srgbClr val="FF0000"/>
              </a:solidFill>
            </a:endParaRPr>
          </a:p>
          <a:p>
            <a:pPr algn="ctr"/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έν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α α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σφ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α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λές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 και 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ειρηνικό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 α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θλητικό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 π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ερι</a:t>
            </a:r>
            <a:r>
              <a:rPr lang="en-US" sz="2400" i="1">
                <a:solidFill>
                  <a:srgbClr val="FF0000"/>
                </a:solidFill>
                <a:ea typeface="+mn-lt"/>
                <a:cs typeface="+mn-lt"/>
              </a:rPr>
              <a:t>β</a:t>
            </a:r>
            <a:r>
              <a:rPr lang="en-US" sz="2400" i="1" err="1">
                <a:solidFill>
                  <a:srgbClr val="FF0000"/>
                </a:solidFill>
                <a:ea typeface="+mn-lt"/>
                <a:cs typeface="+mn-lt"/>
              </a:rPr>
              <a:t>άλλον</a:t>
            </a:r>
            <a:endParaRPr lang="en-US" err="1">
              <a:solidFill>
                <a:srgbClr val="FF0000"/>
              </a:solidFill>
            </a:endParaRPr>
          </a:p>
          <a:p>
            <a:endParaRPr lang="en-US" err="1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892D4-09FA-4351-A1A5-315282B01855}" type="datetime1">
              <a:rPr lang="el-GR"/>
              <a:t>20/6/2025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E196-8A13-4FF7-A07E-102851959EAB}" type="slidenum">
              <a:rPr lang="en-US" dirty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ΑΙΤΙΕΣ ΤΥΦΛΗΣ ΟΠΑΔΙΚΗΣ ΒΙΑΣ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60000" lnSpcReduction="20000"/>
          </a:bodyPr>
          <a:lstStyle/>
          <a:p>
            <a:pPr marL="0" indent="0">
              <a:buNone/>
            </a:pPr>
            <a:r>
              <a:rPr lang="en-US" sz="2400" b="1" err="1">
                <a:solidFill>
                  <a:srgbClr val="92D050"/>
                </a:solidFill>
                <a:ea typeface="+mn-lt"/>
                <a:cs typeface="+mn-lt"/>
              </a:rPr>
              <a:t>Κο</a:t>
            </a:r>
            <a:r>
              <a:rPr lang="el-GR" sz="2400" b="1" err="1">
                <a:solidFill>
                  <a:srgbClr val="92D050"/>
                </a:solidFill>
                <a:ea typeface="+mn-lt"/>
                <a:cs typeface="+mn-lt"/>
              </a:rPr>
              <a:t>ι</a:t>
            </a:r>
            <a:r>
              <a:rPr lang="en-US" sz="2400" b="1" err="1">
                <a:solidFill>
                  <a:srgbClr val="92D050"/>
                </a:solidFill>
                <a:ea typeface="+mn-lt"/>
                <a:cs typeface="+mn-lt"/>
              </a:rPr>
              <a:t>νωνικές</a:t>
            </a:r>
            <a:r>
              <a:rPr lang="en-US" sz="2400" b="1" dirty="0">
                <a:solidFill>
                  <a:srgbClr val="92D050"/>
                </a:solidFill>
                <a:ea typeface="+mn-lt"/>
                <a:cs typeface="+mn-lt"/>
              </a:rPr>
              <a:t> </a:t>
            </a:r>
            <a:r>
              <a:rPr lang="en-US" sz="2400" b="1" err="1">
                <a:solidFill>
                  <a:srgbClr val="92D050"/>
                </a:solidFill>
                <a:ea typeface="+mn-lt"/>
                <a:cs typeface="+mn-lt"/>
              </a:rPr>
              <a:t>Ανισότητες</a:t>
            </a:r>
            <a:r>
              <a:rPr lang="en-US" sz="2400" b="1" dirty="0">
                <a:solidFill>
                  <a:srgbClr val="92D050"/>
                </a:solidFill>
                <a:ea typeface="+mn-lt"/>
                <a:cs typeface="+mn-lt"/>
              </a:rPr>
              <a:t> </a:t>
            </a:r>
            <a:endParaRPr lang="en-US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Η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κοινωνική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α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νισότητ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α και </a:t>
            </a:r>
            <a:r>
              <a:rPr lang="el-GR" alt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τπ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α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ίσθημ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α απ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ογοήτευσης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μπ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ορούν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να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οδηγήσουν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στην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endParaRPr lang="en-US" dirty="0">
              <a:solidFill>
                <a:srgbClr val="92D050"/>
              </a:solidFill>
              <a:latin typeface="Aptos Light"/>
              <a:cs typeface="Times New Roman" panose="02020603050405020304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οπα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δική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βία, κα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θώς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οι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άνθρω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π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οι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ψάχνουν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τρό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π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ους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να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εκφράσουν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τα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συν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α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ισθήμ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ατα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τους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. </a:t>
            </a:r>
            <a:endParaRPr lang="en-US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en-US" sz="2400" b="1" err="1">
                <a:solidFill>
                  <a:srgbClr val="92D050"/>
                </a:solidFill>
                <a:ea typeface="+mn-lt"/>
                <a:cs typeface="+mn-lt"/>
              </a:rPr>
              <a:t>Εθνικισμός</a:t>
            </a:r>
            <a:r>
              <a:rPr lang="en-US" sz="2400" b="1" dirty="0">
                <a:solidFill>
                  <a:srgbClr val="92D050"/>
                </a:solidFill>
                <a:ea typeface="+mn-lt"/>
                <a:cs typeface="+mn-lt"/>
              </a:rPr>
              <a:t> και Ρα</a:t>
            </a:r>
            <a:r>
              <a:rPr lang="en-US" sz="2400" b="1" err="1">
                <a:solidFill>
                  <a:srgbClr val="92D050"/>
                </a:solidFill>
                <a:ea typeface="+mn-lt"/>
                <a:cs typeface="+mn-lt"/>
              </a:rPr>
              <a:t>τσισμός</a:t>
            </a:r>
            <a:r>
              <a:rPr lang="en-US" sz="2400" b="1" dirty="0">
                <a:solidFill>
                  <a:srgbClr val="92D050"/>
                </a:solidFill>
                <a:ea typeface="+mn-lt"/>
                <a:cs typeface="+mn-lt"/>
              </a:rPr>
              <a:t> </a:t>
            </a:r>
            <a:endParaRPr lang="en-US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Ο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εθνικισμός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και ο ρα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τσισμός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μπ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ορούν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να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τροφοδοτήσουν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την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οπα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δική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βία, κα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θώς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οι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endParaRPr lang="en-US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οπα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δοί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χρησιμο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π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οιούν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το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άθλημ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α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γι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α να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εκφράσουν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τα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στερεότυ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πα και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τις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 π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ροκ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ατα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λήψεις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τους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. </a:t>
            </a:r>
            <a:endParaRPr lang="en-US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en-US" sz="2400" b="1" err="1">
                <a:solidFill>
                  <a:srgbClr val="92D050"/>
                </a:solidFill>
                <a:ea typeface="+mn-lt"/>
                <a:cs typeface="+mn-lt"/>
              </a:rPr>
              <a:t>Συμ</a:t>
            </a:r>
            <a:r>
              <a:rPr lang="en-US" sz="2400" b="1" dirty="0">
                <a:solidFill>
                  <a:srgbClr val="92D050"/>
                </a:solidFill>
                <a:ea typeface="+mn-lt"/>
                <a:cs typeface="+mn-lt"/>
              </a:rPr>
              <a:t>π</a:t>
            </a:r>
            <a:r>
              <a:rPr lang="en-US" sz="2400" b="1" err="1">
                <a:solidFill>
                  <a:srgbClr val="92D050"/>
                </a:solidFill>
                <a:ea typeface="+mn-lt"/>
                <a:cs typeface="+mn-lt"/>
              </a:rPr>
              <a:t>εριφορική</a:t>
            </a:r>
            <a:r>
              <a:rPr lang="en-US" sz="2400" b="1" dirty="0">
                <a:solidFill>
                  <a:srgbClr val="92D050"/>
                </a:solidFill>
                <a:ea typeface="+mn-lt"/>
                <a:cs typeface="+mn-lt"/>
              </a:rPr>
              <a:t> </a:t>
            </a:r>
            <a:r>
              <a:rPr lang="en-US" sz="2400" b="1" err="1">
                <a:solidFill>
                  <a:srgbClr val="92D050"/>
                </a:solidFill>
                <a:ea typeface="+mn-lt"/>
                <a:cs typeface="+mn-lt"/>
              </a:rPr>
              <a:t>Μίμηση</a:t>
            </a:r>
            <a:r>
              <a:rPr lang="en-US" sz="2400" b="1" dirty="0">
                <a:solidFill>
                  <a:srgbClr val="92D050"/>
                </a:solidFill>
                <a:ea typeface="+mn-lt"/>
                <a:cs typeface="+mn-lt"/>
              </a:rPr>
              <a:t> </a:t>
            </a:r>
            <a:endParaRPr lang="en-US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92D0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Οι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οπα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δοί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μπ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ορούν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να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μιμηθούν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βία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ιη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συμ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π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εριφορά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π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ου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β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λέ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π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ουν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σε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άλλους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οπα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δούς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ή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στ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α ΜΜΕ, α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δι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α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φορώντ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ας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γι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α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τις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συνέ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π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ειες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. </a:t>
            </a:r>
            <a:endParaRPr lang="en-US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92D050"/>
                </a:solidFill>
                <a:ea typeface="+mn-lt"/>
                <a:cs typeface="+mn-lt"/>
              </a:rPr>
              <a:t>Κα</a:t>
            </a:r>
            <a:r>
              <a:rPr lang="en-US" sz="2400" b="1" err="1">
                <a:solidFill>
                  <a:srgbClr val="92D050"/>
                </a:solidFill>
                <a:ea typeface="+mn-lt"/>
                <a:cs typeface="+mn-lt"/>
              </a:rPr>
              <a:t>τάχρηση</a:t>
            </a:r>
            <a:r>
              <a:rPr lang="en-US" sz="2400" b="1" dirty="0">
                <a:solidFill>
                  <a:srgbClr val="92D050"/>
                </a:solidFill>
                <a:ea typeface="+mn-lt"/>
                <a:cs typeface="+mn-lt"/>
              </a:rPr>
              <a:t> </a:t>
            </a:r>
            <a:r>
              <a:rPr lang="en-US" sz="2400" b="1" err="1">
                <a:solidFill>
                  <a:srgbClr val="92D050"/>
                </a:solidFill>
                <a:ea typeface="+mn-lt"/>
                <a:cs typeface="+mn-lt"/>
              </a:rPr>
              <a:t>Αλκοόλ</a:t>
            </a:r>
            <a:r>
              <a:rPr lang="en-US" sz="2400" b="1" dirty="0">
                <a:solidFill>
                  <a:srgbClr val="92D050"/>
                </a:solidFill>
                <a:ea typeface="+mn-lt"/>
                <a:cs typeface="+mn-lt"/>
              </a:rPr>
              <a:t> και Να</a:t>
            </a:r>
            <a:r>
              <a:rPr lang="en-US" sz="2400" b="1" err="1">
                <a:solidFill>
                  <a:srgbClr val="92D050"/>
                </a:solidFill>
                <a:ea typeface="+mn-lt"/>
                <a:cs typeface="+mn-lt"/>
              </a:rPr>
              <a:t>ρκωτικών</a:t>
            </a:r>
            <a:r>
              <a:rPr lang="en-US" sz="2400" b="1" dirty="0">
                <a:solidFill>
                  <a:srgbClr val="92D050"/>
                </a:solidFill>
                <a:ea typeface="+mn-lt"/>
                <a:cs typeface="+mn-lt"/>
              </a:rPr>
              <a:t> </a:t>
            </a:r>
            <a:endParaRPr lang="en-US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Η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χρήση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α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λκοόλ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και να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ρκωτικών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μπ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ορεί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να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οδηγήσει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σε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επ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ιθετική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συμ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π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εριφορά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, </a:t>
            </a:r>
            <a:endParaRPr lang="en-US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α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υξάνοντ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ας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τον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κίνδυνο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οπα</a:t>
            </a:r>
            <a:r>
              <a:rPr lang="en-US" sz="2400" err="1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δικής</a:t>
            </a:r>
            <a:r>
              <a:rPr lang="en-US" sz="2400" dirty="0">
                <a:solidFill>
                  <a:srgbClr val="92D050"/>
                </a:solidFill>
                <a:latin typeface="Times New Roman" panose="02020603050405020304"/>
                <a:cs typeface="Times New Roman" panose="02020603050405020304"/>
              </a:rPr>
              <a:t> βίας.</a:t>
            </a:r>
            <a:endParaRPr lang="en-US" dirty="0">
              <a:solidFill>
                <a:srgbClr val="92D050"/>
              </a:solidFill>
            </a:endParaRPr>
          </a:p>
          <a:p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963B4-DF66-49F3-AC53-0A89618B0FB0}" type="datetime1">
              <a:rPr lang="el-GR"/>
              <a:t>20/6/2025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E196-8A13-4FF7-A07E-102851959EAB}" type="slidenum">
              <a:rPr lang="en-US" dirty="0"/>
              <a:t>3</a:t>
            </a:fld>
            <a:endParaRPr lang="en-US" dirty="0"/>
          </a:p>
        </p:txBody>
      </p:sp>
      <p:pic>
        <p:nvPicPr>
          <p:cNvPr id="7" name="Picture 6" descr="A group of people running away from a crowd&#10;&#10;AI-generated content may be incorrect.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8090" y="1868805"/>
            <a:ext cx="4255770" cy="27387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ΣΥΝΕΠΕΙΕΣ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b="1" err="1">
                <a:ea typeface="+mn-lt"/>
                <a:cs typeface="+mn-lt"/>
              </a:rPr>
              <a:t>Τρ</a:t>
            </a:r>
            <a:r>
              <a:rPr lang="en-US" sz="2800" b="1" dirty="0">
                <a:ea typeface="+mn-lt"/>
                <a:cs typeface="+mn-lt"/>
              </a:rPr>
              <a:t>α</a:t>
            </a:r>
            <a:r>
              <a:rPr lang="en-US" sz="2800" b="1" err="1">
                <a:ea typeface="+mn-lt"/>
                <a:cs typeface="+mn-lt"/>
              </a:rPr>
              <a:t>υμ</a:t>
            </a:r>
            <a:r>
              <a:rPr lang="en-US" sz="2800" b="1" dirty="0">
                <a:ea typeface="+mn-lt"/>
                <a:cs typeface="+mn-lt"/>
              </a:rPr>
              <a:t>α</a:t>
            </a:r>
            <a:r>
              <a:rPr lang="en-US" sz="2800" b="1" err="1">
                <a:ea typeface="+mn-lt"/>
                <a:cs typeface="+mn-lt"/>
              </a:rPr>
              <a:t>τισμοί</a:t>
            </a:r>
            <a:r>
              <a:rPr lang="en-US" sz="2800" b="1" dirty="0">
                <a:ea typeface="+mn-lt"/>
                <a:cs typeface="+mn-lt"/>
              </a:rPr>
              <a:t> )Η οπα</a:t>
            </a:r>
            <a:r>
              <a:rPr lang="en-US" sz="2800" b="1" err="1">
                <a:ea typeface="+mn-lt"/>
                <a:cs typeface="+mn-lt"/>
              </a:rPr>
              <a:t>δική</a:t>
            </a:r>
            <a:r>
              <a:rPr lang="en-US" sz="2800" b="1" dirty="0">
                <a:ea typeface="+mn-lt"/>
                <a:cs typeface="+mn-lt"/>
              </a:rPr>
              <a:t> βία μπ</a:t>
            </a:r>
            <a:r>
              <a:rPr lang="en-US" sz="2800" b="1" err="1">
                <a:ea typeface="+mn-lt"/>
                <a:cs typeface="+mn-lt"/>
              </a:rPr>
              <a:t>ορεί</a:t>
            </a:r>
            <a:r>
              <a:rPr lang="en-US" sz="2800" b="1" dirty="0">
                <a:ea typeface="+mn-lt"/>
                <a:cs typeface="+mn-lt"/>
              </a:rPr>
              <a:t> να </a:t>
            </a:r>
            <a:r>
              <a:rPr lang="en-US" sz="2800" b="1" err="1">
                <a:ea typeface="+mn-lt"/>
                <a:cs typeface="+mn-lt"/>
              </a:rPr>
              <a:t>οδηγήσει</a:t>
            </a:r>
            <a:r>
              <a:rPr lang="en-US" sz="2800" b="1" dirty="0">
                <a:ea typeface="+mn-lt"/>
                <a:cs typeface="+mn-lt"/>
              </a:rPr>
              <a:t> </a:t>
            </a:r>
            <a:r>
              <a:rPr lang="en-US" sz="2800" b="1" err="1">
                <a:ea typeface="+mn-lt"/>
                <a:cs typeface="+mn-lt"/>
              </a:rPr>
              <a:t>σε</a:t>
            </a:r>
            <a:r>
              <a:rPr lang="en-US" sz="2800" b="1" dirty="0">
                <a:ea typeface="+mn-lt"/>
                <a:cs typeface="+mn-lt"/>
              </a:rPr>
              <a:t> </a:t>
            </a:r>
            <a:r>
              <a:rPr lang="en-US" sz="2800" b="1" err="1">
                <a:ea typeface="+mn-lt"/>
                <a:cs typeface="+mn-lt"/>
              </a:rPr>
              <a:t>σο</a:t>
            </a:r>
            <a:r>
              <a:rPr lang="en-US" sz="2800" b="1" dirty="0">
                <a:ea typeface="+mn-lt"/>
                <a:cs typeface="+mn-lt"/>
              </a:rPr>
              <a:t>βα</a:t>
            </a:r>
            <a:r>
              <a:rPr lang="en-US" sz="2800" b="1" err="1">
                <a:ea typeface="+mn-lt"/>
                <a:cs typeface="+mn-lt"/>
              </a:rPr>
              <a:t>ρούς</a:t>
            </a:r>
            <a:r>
              <a:rPr lang="en-US" sz="2800" b="1" dirty="0">
                <a:ea typeface="+mn-lt"/>
                <a:cs typeface="+mn-lt"/>
              </a:rPr>
              <a:t> </a:t>
            </a:r>
            <a:r>
              <a:rPr lang="en-US" sz="2800" b="1" err="1">
                <a:ea typeface="+mn-lt"/>
                <a:cs typeface="+mn-lt"/>
              </a:rPr>
              <a:t>τρ</a:t>
            </a:r>
            <a:r>
              <a:rPr lang="en-US" sz="2800" b="1" dirty="0">
                <a:ea typeface="+mn-lt"/>
                <a:cs typeface="+mn-lt"/>
              </a:rPr>
              <a:t>α</a:t>
            </a:r>
            <a:r>
              <a:rPr lang="en-US" sz="2800" b="1" err="1">
                <a:ea typeface="+mn-lt"/>
                <a:cs typeface="+mn-lt"/>
              </a:rPr>
              <a:t>υμ</a:t>
            </a:r>
            <a:r>
              <a:rPr lang="en-US" sz="2800" b="1" dirty="0">
                <a:ea typeface="+mn-lt"/>
                <a:cs typeface="+mn-lt"/>
              </a:rPr>
              <a:t>α</a:t>
            </a:r>
            <a:r>
              <a:rPr lang="en-US" sz="2800" b="1" err="1">
                <a:ea typeface="+mn-lt"/>
                <a:cs typeface="+mn-lt"/>
              </a:rPr>
              <a:t>τισμούς</a:t>
            </a:r>
            <a:r>
              <a:rPr lang="en-US" sz="2800" b="1" dirty="0">
                <a:ea typeface="+mn-lt"/>
                <a:cs typeface="+mn-lt"/>
              </a:rPr>
              <a:t>, </a:t>
            </a:r>
            <a:r>
              <a:rPr lang="en-US" sz="2800" b="1" err="1">
                <a:ea typeface="+mn-lt"/>
                <a:cs typeface="+mn-lt"/>
              </a:rPr>
              <a:t>τόσο</a:t>
            </a:r>
            <a:r>
              <a:rPr lang="en-US" sz="2800" b="1" dirty="0">
                <a:ea typeface="+mn-lt"/>
                <a:cs typeface="+mn-lt"/>
              </a:rPr>
              <a:t> </a:t>
            </a:r>
            <a:r>
              <a:rPr lang="en-US" sz="2800" b="1" err="1">
                <a:ea typeface="+mn-lt"/>
                <a:cs typeface="+mn-lt"/>
              </a:rPr>
              <a:t>γι</a:t>
            </a:r>
            <a:r>
              <a:rPr lang="en-US" sz="2800" b="1" dirty="0">
                <a:ea typeface="+mn-lt"/>
                <a:cs typeface="+mn-lt"/>
              </a:rPr>
              <a:t>α </a:t>
            </a:r>
            <a:r>
              <a:rPr lang="en-US" sz="2800" b="1" err="1">
                <a:ea typeface="+mn-lt"/>
                <a:cs typeface="+mn-lt"/>
              </a:rPr>
              <a:t>τους</a:t>
            </a:r>
            <a:r>
              <a:rPr lang="en-US" sz="2800" b="1" dirty="0">
                <a:ea typeface="+mn-lt"/>
                <a:cs typeface="+mn-lt"/>
              </a:rPr>
              <a:t> οπα</a:t>
            </a:r>
            <a:r>
              <a:rPr lang="en-US" sz="2800" b="1" err="1">
                <a:ea typeface="+mn-lt"/>
                <a:cs typeface="+mn-lt"/>
              </a:rPr>
              <a:t>δούς</a:t>
            </a:r>
            <a:r>
              <a:rPr lang="en-US" sz="2800" b="1" dirty="0">
                <a:ea typeface="+mn-lt"/>
                <a:cs typeface="+mn-lt"/>
              </a:rPr>
              <a:t> </a:t>
            </a:r>
            <a:r>
              <a:rPr lang="en-US" sz="2800" b="1" err="1">
                <a:ea typeface="+mn-lt"/>
                <a:cs typeface="+mn-lt"/>
              </a:rPr>
              <a:t>όσο</a:t>
            </a:r>
            <a:r>
              <a:rPr lang="en-US" sz="2800" b="1" dirty="0">
                <a:ea typeface="+mn-lt"/>
                <a:cs typeface="+mn-lt"/>
              </a:rPr>
              <a:t> και </a:t>
            </a:r>
            <a:r>
              <a:rPr lang="en-US" sz="2800" b="1" err="1">
                <a:ea typeface="+mn-lt"/>
                <a:cs typeface="+mn-lt"/>
              </a:rPr>
              <a:t>γι</a:t>
            </a:r>
            <a:r>
              <a:rPr lang="en-US" sz="2800" b="1" dirty="0">
                <a:ea typeface="+mn-lt"/>
                <a:cs typeface="+mn-lt"/>
              </a:rPr>
              <a:t>α </a:t>
            </a:r>
            <a:r>
              <a:rPr lang="en-US" sz="2800" b="1" err="1">
                <a:ea typeface="+mn-lt"/>
                <a:cs typeface="+mn-lt"/>
              </a:rPr>
              <a:t>τους</a:t>
            </a:r>
            <a:r>
              <a:rPr lang="en-US" sz="2800" b="1" dirty="0">
                <a:ea typeface="+mn-lt"/>
                <a:cs typeface="+mn-lt"/>
              </a:rPr>
              <a:t>α</a:t>
            </a:r>
            <a:r>
              <a:rPr lang="en-US" sz="2800" b="1" err="1">
                <a:ea typeface="+mn-lt"/>
                <a:cs typeface="+mn-lt"/>
              </a:rPr>
              <a:t>στυνομικούς</a:t>
            </a:r>
            <a:r>
              <a:rPr lang="en-US" sz="2800" b="1" dirty="0">
                <a:ea typeface="+mn-lt"/>
                <a:cs typeface="+mn-lt"/>
              </a:rPr>
              <a:t>.    </a:t>
            </a:r>
            <a:endParaRPr lang="en-US" dirty="0">
              <a:ea typeface="+mn-lt"/>
              <a:cs typeface="+mn-lt"/>
            </a:endParaRPr>
          </a:p>
          <a:p>
            <a:r>
              <a:rPr lang="en-US" sz="3600" b="1" dirty="0" err="1">
                <a:ea typeface="+mn-lt"/>
                <a:cs typeface="+mn-lt"/>
              </a:rPr>
              <a:t>Θάν</a:t>
            </a:r>
            <a:r>
              <a:rPr lang="en-US" sz="3600" b="1" dirty="0">
                <a:ea typeface="+mn-lt"/>
                <a:cs typeface="+mn-lt"/>
              </a:rPr>
              <a:t>α</a:t>
            </a:r>
            <a:r>
              <a:rPr lang="en-US" sz="3600" b="1" dirty="0" err="1">
                <a:ea typeface="+mn-lt"/>
                <a:cs typeface="+mn-lt"/>
              </a:rPr>
              <a:t>τοι</a:t>
            </a:r>
            <a:r>
              <a:rPr lang="en-US" sz="3600" b="1" dirty="0">
                <a:ea typeface="+mn-lt"/>
                <a:cs typeface="+mn-lt"/>
              </a:rPr>
              <a:t>) </a:t>
            </a:r>
            <a:r>
              <a:rPr lang="en-US" sz="2700" b="1" dirty="0" err="1">
                <a:ea typeface="+mn-lt"/>
                <a:cs typeface="+mn-lt"/>
              </a:rPr>
              <a:t>Σε</a:t>
            </a:r>
            <a:r>
              <a:rPr lang="en-US" sz="2700" b="1" dirty="0">
                <a:ea typeface="+mn-lt"/>
                <a:cs typeface="+mn-lt"/>
              </a:rPr>
              <a:t> </a:t>
            </a:r>
            <a:r>
              <a:rPr lang="en-US" sz="2700" b="1" dirty="0" err="1">
                <a:ea typeface="+mn-lt"/>
                <a:cs typeface="+mn-lt"/>
              </a:rPr>
              <a:t>ορισμένες</a:t>
            </a:r>
            <a:r>
              <a:rPr lang="en-US" sz="2700" b="1" dirty="0">
                <a:ea typeface="+mn-lt"/>
                <a:cs typeface="+mn-lt"/>
              </a:rPr>
              <a:t> π</a:t>
            </a:r>
            <a:r>
              <a:rPr lang="en-US" sz="2700" b="1" dirty="0" err="1">
                <a:ea typeface="+mn-lt"/>
                <a:cs typeface="+mn-lt"/>
              </a:rPr>
              <a:t>ερι</a:t>
            </a:r>
            <a:r>
              <a:rPr lang="en-US" sz="2700" b="1" dirty="0">
                <a:ea typeface="+mn-lt"/>
                <a:cs typeface="+mn-lt"/>
              </a:rPr>
              <a:t>π</a:t>
            </a:r>
            <a:r>
              <a:rPr lang="en-US" sz="2700" b="1" dirty="0" err="1">
                <a:ea typeface="+mn-lt"/>
                <a:cs typeface="+mn-lt"/>
              </a:rPr>
              <a:t>τώσεις</a:t>
            </a:r>
            <a:r>
              <a:rPr lang="en-US" sz="2700" b="1" dirty="0">
                <a:ea typeface="+mn-lt"/>
                <a:cs typeface="+mn-lt"/>
              </a:rPr>
              <a:t>, η οπα</a:t>
            </a:r>
            <a:r>
              <a:rPr lang="en-US" sz="2700" b="1" dirty="0" err="1">
                <a:ea typeface="+mn-lt"/>
                <a:cs typeface="+mn-lt"/>
              </a:rPr>
              <a:t>δική</a:t>
            </a:r>
            <a:r>
              <a:rPr lang="en-US" sz="2700" b="1" dirty="0">
                <a:ea typeface="+mn-lt"/>
                <a:cs typeface="+mn-lt"/>
              </a:rPr>
              <a:t> βία </a:t>
            </a:r>
            <a:r>
              <a:rPr lang="en-US" sz="2700" b="1" dirty="0" err="1">
                <a:ea typeface="+mn-lt"/>
                <a:cs typeface="+mn-lt"/>
              </a:rPr>
              <a:t>έχει</a:t>
            </a:r>
            <a:r>
              <a:rPr lang="en-US" sz="2700" b="1" dirty="0">
                <a:ea typeface="+mn-lt"/>
                <a:cs typeface="+mn-lt"/>
              </a:rPr>
              <a:t> </a:t>
            </a:r>
            <a:r>
              <a:rPr lang="en-US" sz="2700" b="1" dirty="0" err="1">
                <a:ea typeface="+mn-lt"/>
                <a:cs typeface="+mn-lt"/>
              </a:rPr>
              <a:t>οδηγήσει</a:t>
            </a:r>
            <a:r>
              <a:rPr lang="en-US" sz="2700" b="1" dirty="0">
                <a:ea typeface="+mn-lt"/>
                <a:cs typeface="+mn-lt"/>
              </a:rPr>
              <a:t> </a:t>
            </a:r>
            <a:r>
              <a:rPr lang="en-US" sz="2700" b="1" dirty="0" err="1">
                <a:ea typeface="+mn-lt"/>
                <a:cs typeface="+mn-lt"/>
              </a:rPr>
              <a:t>σε</a:t>
            </a:r>
            <a:r>
              <a:rPr lang="en-US" sz="2700" b="1" dirty="0">
                <a:ea typeface="+mn-lt"/>
                <a:cs typeface="+mn-lt"/>
              </a:rPr>
              <a:t> θα</a:t>
            </a:r>
            <a:r>
              <a:rPr lang="en-US" sz="2700" b="1" dirty="0" err="1">
                <a:ea typeface="+mn-lt"/>
                <a:cs typeface="+mn-lt"/>
              </a:rPr>
              <a:t>νάτους</a:t>
            </a:r>
            <a:r>
              <a:rPr lang="en-US" sz="2700" b="1" dirty="0">
                <a:ea typeface="+mn-lt"/>
                <a:cs typeface="+mn-lt"/>
              </a:rPr>
              <a:t>, </a:t>
            </a:r>
            <a:r>
              <a:rPr lang="en-US" sz="2700" b="1" dirty="0" err="1">
                <a:ea typeface="+mn-lt"/>
                <a:cs typeface="+mn-lt"/>
              </a:rPr>
              <a:t>τόσο</a:t>
            </a:r>
            <a:r>
              <a:rPr lang="en-US" sz="2700" b="1" dirty="0">
                <a:ea typeface="+mn-lt"/>
                <a:cs typeface="+mn-lt"/>
              </a:rPr>
              <a:t> από βίαια επ</a:t>
            </a:r>
            <a:r>
              <a:rPr lang="en-US" sz="2700" b="1" dirty="0" err="1">
                <a:ea typeface="+mn-lt"/>
                <a:cs typeface="+mn-lt"/>
              </a:rPr>
              <a:t>εισόδι</a:t>
            </a:r>
            <a:r>
              <a:rPr lang="en-US" sz="2700" b="1" dirty="0">
                <a:ea typeface="+mn-lt"/>
                <a:cs typeface="+mn-lt"/>
              </a:rPr>
              <a:t>α </a:t>
            </a:r>
            <a:r>
              <a:rPr lang="en-US" sz="2700" b="1" dirty="0" err="1">
                <a:ea typeface="+mn-lt"/>
                <a:cs typeface="+mn-lt"/>
              </a:rPr>
              <a:t>όσο</a:t>
            </a:r>
            <a:r>
              <a:rPr lang="en-US" sz="2700" b="1" dirty="0">
                <a:ea typeface="+mn-lt"/>
                <a:cs typeface="+mn-lt"/>
              </a:rPr>
              <a:t> και από </a:t>
            </a:r>
            <a:r>
              <a:rPr lang="en-US" sz="2700" b="1" dirty="0" err="1">
                <a:ea typeface="+mn-lt"/>
                <a:cs typeface="+mn-lt"/>
              </a:rPr>
              <a:t>τρ</a:t>
            </a:r>
            <a:r>
              <a:rPr lang="en-US" sz="2700" b="1" dirty="0">
                <a:ea typeface="+mn-lt"/>
                <a:cs typeface="+mn-lt"/>
              </a:rPr>
              <a:t>α</a:t>
            </a:r>
            <a:r>
              <a:rPr lang="en-US" sz="2700" b="1" dirty="0" err="1">
                <a:ea typeface="+mn-lt"/>
                <a:cs typeface="+mn-lt"/>
              </a:rPr>
              <a:t>γωδίες</a:t>
            </a:r>
            <a:r>
              <a:rPr lang="en-US" sz="2700" b="1" dirty="0">
                <a:ea typeface="+mn-lt"/>
                <a:cs typeface="+mn-lt"/>
              </a:rPr>
              <a:t> </a:t>
            </a:r>
            <a:endParaRPr lang="en-US"/>
          </a:p>
          <a:p>
            <a:pPr algn="r"/>
            <a:endParaRPr lang="en-US" sz="2700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DE2F4-B5B3-488D-AFA0-0B2FA6490C50}" type="datetime1">
              <a:rPr lang="el-GR"/>
              <a:t>20/6/2025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E196-8A13-4FF7-A07E-102851959EAB}" type="slidenum">
              <a:rPr lang="en-US" dirty="0"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ΜΕΤΡΑ ΑΝΤΙΜΕΤΩΠΙΣΗΣ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>
              <a:buNone/>
            </a:pPr>
            <a:r>
              <a:rPr lang="en-US" sz="4000" b="1" err="1">
                <a:solidFill>
                  <a:srgbClr val="0070C0"/>
                </a:solidFill>
                <a:latin typeface="Calibri Light" panose="020F0302020204030204"/>
                <a:ea typeface="Calibri Light" panose="020F0302020204030204"/>
                <a:cs typeface="Calibri Light" panose="020F0302020204030204"/>
              </a:rPr>
              <a:t>Δημιουργί</a:t>
            </a:r>
            <a:r>
              <a:rPr lang="en-US" sz="4000" b="1" dirty="0">
                <a:solidFill>
                  <a:srgbClr val="0070C0"/>
                </a:solidFill>
                <a:latin typeface="Calibri Light" panose="020F0302020204030204"/>
                <a:ea typeface="Calibri Light" panose="020F0302020204030204"/>
                <a:cs typeface="Calibri Light" panose="020F0302020204030204"/>
              </a:rPr>
              <a:t>α </a:t>
            </a:r>
            <a:r>
              <a:rPr lang="en-US" sz="4000" b="1" err="1">
                <a:solidFill>
                  <a:srgbClr val="0070C0"/>
                </a:solidFill>
                <a:latin typeface="Calibri Light" panose="020F0302020204030204"/>
                <a:ea typeface="Calibri Light" panose="020F0302020204030204"/>
                <a:cs typeface="Calibri Light" panose="020F0302020204030204"/>
              </a:rPr>
              <a:t>Ενός</a:t>
            </a:r>
            <a:r>
              <a:rPr lang="en-US" sz="4000" b="1" dirty="0">
                <a:solidFill>
                  <a:srgbClr val="0070C0"/>
                </a:solidFill>
                <a:latin typeface="Calibri Light" panose="020F0302020204030204"/>
                <a:ea typeface="Calibri Light" panose="020F0302020204030204"/>
                <a:cs typeface="Calibri Light" panose="020F0302020204030204"/>
              </a:rPr>
              <a:t> </a:t>
            </a:r>
            <a:r>
              <a:rPr lang="en-US" sz="4000" b="1" err="1">
                <a:solidFill>
                  <a:srgbClr val="0070C0"/>
                </a:solidFill>
                <a:latin typeface="Calibri Light" panose="020F0302020204030204"/>
                <a:ea typeface="Calibri Light" panose="020F0302020204030204"/>
                <a:cs typeface="Calibri Light" panose="020F0302020204030204"/>
              </a:rPr>
              <a:t>Ασφ</a:t>
            </a:r>
            <a:r>
              <a:rPr lang="en-US" sz="4000" b="1" dirty="0">
                <a:solidFill>
                  <a:srgbClr val="0070C0"/>
                </a:solidFill>
                <a:latin typeface="Calibri Light" panose="020F0302020204030204"/>
                <a:ea typeface="Calibri Light" panose="020F0302020204030204"/>
                <a:cs typeface="Calibri Light" panose="020F0302020204030204"/>
              </a:rPr>
              <a:t>α</a:t>
            </a:r>
            <a:r>
              <a:rPr lang="en-US" sz="4000" b="1" err="1">
                <a:solidFill>
                  <a:srgbClr val="0070C0"/>
                </a:solidFill>
                <a:latin typeface="Calibri Light" panose="020F0302020204030204"/>
                <a:ea typeface="Calibri Light" panose="020F0302020204030204"/>
                <a:cs typeface="Calibri Light" panose="020F0302020204030204"/>
              </a:rPr>
              <a:t>λέστερου</a:t>
            </a:r>
            <a:r>
              <a:rPr lang="en-US" sz="4000" b="1" dirty="0">
                <a:solidFill>
                  <a:srgbClr val="0070C0"/>
                </a:solidFill>
                <a:latin typeface="Calibri Light" panose="020F0302020204030204"/>
                <a:ea typeface="Calibri Light" panose="020F0302020204030204"/>
                <a:cs typeface="Calibri Light" panose="020F0302020204030204"/>
              </a:rPr>
              <a:t> </a:t>
            </a:r>
            <a:r>
              <a:rPr lang="en-US" sz="4000" b="1" err="1">
                <a:solidFill>
                  <a:srgbClr val="0070C0"/>
                </a:solidFill>
                <a:latin typeface="Calibri Light" panose="020F0302020204030204"/>
                <a:ea typeface="Calibri Light" panose="020F0302020204030204"/>
                <a:cs typeface="Calibri Light" panose="020F0302020204030204"/>
              </a:rPr>
              <a:t>Περι</a:t>
            </a:r>
            <a:r>
              <a:rPr lang="en-US" sz="4000" b="1" dirty="0">
                <a:solidFill>
                  <a:srgbClr val="0070C0"/>
                </a:solidFill>
                <a:latin typeface="Calibri Light" panose="020F0302020204030204"/>
                <a:ea typeface="Calibri Light" panose="020F0302020204030204"/>
                <a:cs typeface="Calibri Light" panose="020F0302020204030204"/>
              </a:rPr>
              <a:t>β</a:t>
            </a:r>
            <a:r>
              <a:rPr lang="en-US" sz="4000" b="1" err="1">
                <a:solidFill>
                  <a:srgbClr val="0070C0"/>
                </a:solidFill>
                <a:latin typeface="Calibri Light" panose="020F0302020204030204"/>
                <a:ea typeface="Calibri Light" panose="020F0302020204030204"/>
                <a:cs typeface="Calibri Light" panose="020F0302020204030204"/>
              </a:rPr>
              <a:t>άλλοντος</a:t>
            </a:r>
            <a:r>
              <a:rPr lang="en-US" sz="4000" b="1" dirty="0">
                <a:solidFill>
                  <a:srgbClr val="0070C0"/>
                </a:solidFill>
                <a:latin typeface="Calibri Light" panose="020F0302020204030204"/>
                <a:ea typeface="Calibri Light" panose="020F0302020204030204"/>
                <a:cs typeface="Calibri Light" panose="020F0302020204030204"/>
              </a:rPr>
              <a:t> </a:t>
            </a:r>
            <a:endParaRPr lang="en-US" dirty="0"/>
          </a:p>
          <a:p>
            <a:pPr marL="0" indent="0">
              <a:buNone/>
            </a:pPr>
            <a:r>
              <a:rPr lang="en-US" sz="2800" dirty="0">
                <a:latin typeface="Arial" panose="020B0604020202020204"/>
                <a:cs typeface="Arial" panose="020B0604020202020204"/>
              </a:rPr>
              <a:t> </a:t>
            </a:r>
            <a:r>
              <a:rPr lang="en-US" sz="2800" b="1" err="1">
                <a:ea typeface="+mn-lt"/>
                <a:cs typeface="+mn-lt"/>
              </a:rPr>
              <a:t>Προστ</a:t>
            </a:r>
            <a:r>
              <a:rPr lang="en-US" sz="2800" b="1" dirty="0">
                <a:ea typeface="+mn-lt"/>
                <a:cs typeface="+mn-lt"/>
              </a:rPr>
              <a:t>α</a:t>
            </a:r>
            <a:r>
              <a:rPr lang="en-US" sz="2800" b="1" err="1">
                <a:ea typeface="+mn-lt"/>
                <a:cs typeface="+mn-lt"/>
              </a:rPr>
              <a:t>σί</a:t>
            </a:r>
            <a:r>
              <a:rPr lang="en-US" sz="2800" b="1" dirty="0">
                <a:ea typeface="+mn-lt"/>
                <a:cs typeface="+mn-lt"/>
              </a:rPr>
              <a:t>α </a:t>
            </a:r>
            <a:r>
              <a:rPr lang="en-US" sz="2800" dirty="0">
                <a:latin typeface="Arial" panose="020B0604020202020204"/>
                <a:cs typeface="Arial" panose="020B0604020202020204"/>
              </a:rPr>
              <a:t>• 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Βοήθει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α 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στην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δημιουργί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α 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ενός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α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σφ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α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λέστερου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α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θλητικού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en-US" sz="2800">
                <a:latin typeface="Calibri" panose="020F0502020204030204"/>
                <a:ea typeface="Calibri" panose="020F0502020204030204"/>
                <a:cs typeface="Calibri" panose="020F0502020204030204"/>
              </a:rPr>
              <a:t>π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ερι</a:t>
            </a:r>
            <a:r>
              <a:rPr lang="en-US" sz="2800">
                <a:latin typeface="Calibri" panose="020F0502020204030204"/>
                <a:ea typeface="Calibri" panose="020F0502020204030204"/>
                <a:cs typeface="Calibri" panose="020F0502020204030204"/>
              </a:rPr>
              <a:t>β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άλλοντος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γι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α 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όλους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. </a:t>
            </a:r>
            <a:endParaRPr lang="en-US" dirty="0"/>
          </a:p>
          <a:p>
            <a:pPr marL="0" indent="0">
              <a:buNone/>
            </a:pPr>
            <a:r>
              <a:rPr lang="en-US" sz="2800" b="1" dirty="0" err="1">
                <a:ea typeface="+mn-lt"/>
                <a:cs typeface="+mn-lt"/>
              </a:rPr>
              <a:t>Σε</a:t>
            </a:r>
            <a:r>
              <a:rPr lang="en-US" sz="2800" b="1" dirty="0">
                <a:ea typeface="+mn-lt"/>
                <a:cs typeface="+mn-lt"/>
              </a:rPr>
              <a:t>βα</a:t>
            </a:r>
            <a:r>
              <a:rPr lang="en-US" sz="2800" b="1" dirty="0" err="1">
                <a:ea typeface="+mn-lt"/>
                <a:cs typeface="+mn-lt"/>
              </a:rPr>
              <a:t>σμός</a:t>
            </a:r>
            <a:r>
              <a:rPr lang="en-US" sz="2800" b="1" dirty="0">
                <a:ea typeface="+mn-lt"/>
                <a:cs typeface="+mn-lt"/>
              </a:rPr>
              <a:t> 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Προώθηση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της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α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γά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π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ης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γι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α 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τον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α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θλητισμό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με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σε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βα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σμό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γι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α 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όλους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. </a:t>
            </a:r>
            <a:endParaRPr lang="en-US" dirty="0">
              <a:latin typeface="Neue Haas Grotesk Text Pro"/>
              <a:cs typeface="Arial" panose="020B0604020202020204"/>
            </a:endParaRPr>
          </a:p>
          <a:p>
            <a:pPr marL="0" indent="0">
              <a:buNone/>
            </a:pPr>
            <a:r>
              <a:rPr lang="en-US" sz="2800" dirty="0">
                <a:latin typeface="Arial" panose="020B0604020202020204"/>
                <a:cs typeface="Arial" panose="020B0604020202020204"/>
              </a:rPr>
              <a:t> </a:t>
            </a:r>
            <a:r>
              <a:rPr lang="en-US" sz="2800" b="1" dirty="0">
                <a:ea typeface="+mn-lt"/>
                <a:cs typeface="+mn-lt"/>
              </a:rPr>
              <a:t>Απ</a:t>
            </a:r>
            <a:r>
              <a:rPr lang="en-US" sz="2800" b="1" dirty="0" err="1">
                <a:ea typeface="+mn-lt"/>
                <a:cs typeface="+mn-lt"/>
              </a:rPr>
              <a:t>οδοχή</a:t>
            </a:r>
            <a:r>
              <a:rPr lang="en-US" sz="2800" b="1" dirty="0">
                <a:ea typeface="+mn-lt"/>
                <a:cs typeface="+mn-lt"/>
              </a:rPr>
              <a:t> </a:t>
            </a:r>
            <a:r>
              <a:rPr lang="en-US" sz="2800" dirty="0">
                <a:latin typeface="Arial" panose="020B0604020202020204"/>
                <a:cs typeface="Arial" panose="020B0604020202020204"/>
              </a:rPr>
              <a:t>• 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Η απ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οδοχή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και ο 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σε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βα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σμός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της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δι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α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φορετικότητ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ας 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μετ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α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ξύ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en-US" sz="2800" dirty="0" err="1">
                <a:latin typeface="Calibri" panose="020F0502020204030204"/>
                <a:ea typeface="Calibri" panose="020F0502020204030204"/>
                <a:cs typeface="Calibri" panose="020F0502020204030204"/>
              </a:rPr>
              <a:t>των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endParaRPr lang="en-US"/>
          </a:p>
          <a:p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φιλάθλων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και 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των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α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θλητικών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ομάδων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είν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αι βα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σικός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πα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ράγοντ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ας 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γι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α </a:t>
            </a:r>
            <a:endParaRPr lang="en-US"/>
          </a:p>
          <a:p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την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π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ροώθηση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της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ειρηνικής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συνύ</a:t>
            </a:r>
            <a:r>
              <a:rPr lang="en-US" sz="2800" dirty="0">
                <a:latin typeface="Calibri" panose="020F0502020204030204"/>
                <a:ea typeface="Calibri" panose="020F0502020204030204"/>
                <a:cs typeface="Calibri" panose="020F0502020204030204"/>
              </a:rPr>
              <a:t>πα</a:t>
            </a:r>
            <a:r>
              <a:rPr lang="en-US" sz="2800" err="1">
                <a:latin typeface="Calibri" panose="020F0502020204030204"/>
                <a:ea typeface="Calibri" panose="020F0502020204030204"/>
                <a:cs typeface="Calibri" panose="020F0502020204030204"/>
              </a:rPr>
              <a:t>ρξης</a:t>
            </a:r>
            <a:endParaRPr lang="en-US" err="1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5525-400D-4453-A8CA-F2665918212B}" type="datetime1">
              <a:rPr lang="el-GR"/>
              <a:t>20/6/2025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ΤΕΛΟΣ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ΕΥΧΑΡΙΣΤΟΥΜΕ ΠΟΥ ΠΑΡΑΚΟΛΟΥΘΗΣΑΤΕ ΤΗΝ ΠΑΡΟΥΣΙΑΣΗ ΜΑΣ.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ΕΛΠΙΖΟΥΜΕ Η ΚΑΤΑΣΤΑΣΗ ΝΑ ΑΛΛΑΞΕΙ ΩΣ ΠΡΟΣ ΤΟ ΚΑΛΥΤΕΡΟ ΓΙΑ ΝΑ ΛΥΘΕΙ ΤΟ ΠΡΟΒΛΗΜΑ ΤΗΣ ΤΥΦΛΗΣ ΟΠΑΔΙΚΗΣ ΒΙΑΣ ΕΝΤΟΣ ΚΑΙ ΕΚΤΟΣ ΑΓΩΝΙΣΤΙΚΟΥ ΧΩΡΟΥ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56EC-9C98-43B4-B30D-BE17A40D8842}" type="datetime1">
              <a:rPr lang="el-GR"/>
              <a:t>20/6/2025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6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ylanVTI">
  <a:themeElements>
    <a:clrScheme name="DylanVTI">
      <a:dk1>
        <a:sysClr val="windowText" lastClr="000000"/>
      </a:dk1>
      <a:lt1>
        <a:sysClr val="window" lastClr="FFFFFF"/>
      </a:lt1>
      <a:dk2>
        <a:srgbClr val="1A1A33"/>
      </a:dk2>
      <a:lt2>
        <a:srgbClr val="EEFFE3"/>
      </a:lt2>
      <a:accent1>
        <a:srgbClr val="5C40EF"/>
      </a:accent1>
      <a:accent2>
        <a:srgbClr val="B8A0F8"/>
      </a:accent2>
      <a:accent3>
        <a:srgbClr val="00C777"/>
      </a:accent3>
      <a:accent4>
        <a:srgbClr val="005A66"/>
      </a:accent4>
      <a:accent5>
        <a:srgbClr val="9956EA"/>
      </a:accent5>
      <a:accent6>
        <a:srgbClr val="9BBB25"/>
      </a:accent6>
      <a:hlink>
        <a:srgbClr val="674CF0"/>
      </a:hlink>
      <a:folHlink>
        <a:srgbClr val="B53699"/>
      </a:folHlink>
    </a:clrScheme>
    <a:fontScheme name="DylanVTI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Dylan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279</Words>
  <Application>Microsoft Office PowerPoint</Application>
  <PresentationFormat>Ευρεία οθόνη</PresentationFormat>
  <Paragraphs>54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3" baseType="lpstr">
      <vt:lpstr>Aptos Light</vt:lpstr>
      <vt:lpstr>Arial</vt:lpstr>
      <vt:lpstr>Calibri</vt:lpstr>
      <vt:lpstr>Calibri Light</vt:lpstr>
      <vt:lpstr>Neue Haas Grotesk Text Pro</vt:lpstr>
      <vt:lpstr>Times New Roman</vt:lpstr>
      <vt:lpstr>DylanVTI</vt:lpstr>
      <vt:lpstr>ΟΠΑΔΙΚΗ ΒΙΑ-ΜΙΑ ΚΟΙΝΩΝΙΚΗ ΠΡΑΓΜΑΤΙΚΟΤΗΤΑ</vt:lpstr>
      <vt:lpstr>ΟΠΑΔΙΚΗ ΒΙΑ</vt:lpstr>
      <vt:lpstr>ΑΙΤΙΕΣ ΤΥΦΛΗΣ ΟΠΑΔΙΚΗΣ ΒΙΑΣ</vt:lpstr>
      <vt:lpstr>ΣΥΝΕΠΕΙΕΣ</vt:lpstr>
      <vt:lpstr>ΜΕΤΡΑ ΑΝΤΙΜΕΤΩΠΙΣΗΣ</vt:lpstr>
      <vt:lpstr>ΤΕΛΟΣ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ΟΠΑΔΙΚΗ ΒΙΑ-ΜΙΑ ΚΟΙΝΩΝΙΚΗ ΠΡΑΓΜΑΤΙΚΟΤΗΤΑ</dc:title>
  <dc:creator/>
  <cp:lastModifiedBy>User</cp:lastModifiedBy>
  <cp:revision>137</cp:revision>
  <dcterms:created xsi:type="dcterms:W3CDTF">2025-05-12T20:41:00Z</dcterms:created>
  <dcterms:modified xsi:type="dcterms:W3CDTF">2025-06-20T16:38:23Z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A33216795DDB4BC8970A8EA77BD6A96E_12</vt:lpwstr>
  </property>
  <property fmtid="{D5CDD505-2E9C-101B-9397-08002B2CF9AE}" pid="3" name="KSOProductBuildVer">
    <vt:lpwstr>1033-12.2.0.20795</vt:lpwstr>
  </property>
</Properties>
</file>