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8A9952-5D93-470E-B5AE-DA5FAEB5FB98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C233FB-E80A-4C5E-B637-50DFB43824EC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ΜΕΤΑΝΆΣΤΕΥΣΗ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Α. Τ.</a:t>
            </a:r>
            <a:endParaRPr lang="el-GR" dirty="0" smtClean="0"/>
          </a:p>
          <a:p>
            <a:pPr algn="l"/>
            <a:r>
              <a:rPr lang="el-GR" dirty="0" smtClean="0"/>
              <a:t>Ε. </a:t>
            </a:r>
            <a:r>
              <a:rPr lang="el-GR" smtClean="0"/>
              <a:t>Σ.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μετανάστευση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l-GR" dirty="0"/>
              <a:t>Η </a:t>
            </a:r>
            <a:r>
              <a:rPr lang="el-GR" b="1" dirty="0"/>
              <a:t>Μετανάστευση</a:t>
            </a:r>
            <a:r>
              <a:rPr lang="el-GR" dirty="0"/>
              <a:t> (</a:t>
            </a:r>
            <a:r>
              <a:rPr lang="el-GR" i="1" dirty="0" err="1"/>
              <a:t>immigration</a:t>
            </a:r>
            <a:r>
              <a:rPr lang="el-GR" dirty="0"/>
              <a:t>), τόσο κατά τις κοινωνικές </a:t>
            </a:r>
            <a:r>
              <a:rPr lang="el-GR" dirty="0" smtClean="0"/>
              <a:t>επιστήμες</a:t>
            </a:r>
            <a:r>
              <a:rPr lang="el-GR" dirty="0"/>
              <a:t> όσο και κατά το Διεθνές Δίκαιο, είναι η μετακίνηση ανθρώπων σε μία χώρα της οποίας δεν έχουν την ιθαγένεια, προκειμένου να εγκατασταθούν εκεί, ιδιαίτερα ως μόνιμοι κάτοικοι ή μελλοντικοί πολίτες της χώρας.</a:t>
            </a:r>
          </a:p>
          <a:p>
            <a:pPr fontAlgn="base"/>
            <a:r>
              <a:rPr lang="el-GR" dirty="0" smtClean="0"/>
              <a:t>Ευρωπαίοι μετανάστες που φτάνουν στην Αργεντινή Το </a:t>
            </a:r>
            <a:r>
              <a:rPr lang="el-GR" dirty="0"/>
              <a:t>μεταναστευτικό φαινόμενο είναι πολυδιάστατο και </a:t>
            </a:r>
            <a:r>
              <a:rPr lang="el-GR" dirty="0" err="1"/>
              <a:t>πολυεπίπεδο</a:t>
            </a:r>
            <a:r>
              <a:rPr lang="el-GR" dirty="0"/>
              <a:t>. Η πολυπλοκότητά του οφείλεται στο γεγονός ότι αποτελεί ένα φαινόμενο εγγενές της ανθρώπινης εξέλιξης, της κοινωνίας, της οικονομίας, της πολιτικής και του πολιτισμού.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3657600" cy="25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Νομοθετικό πλαίσιο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Το φαινόμενο της μετανάστευσης έχει οδηγήσει την Ελλάδα και την Ευρωπαϊκή ένωση στη θέσπιση νόμων. Από το 1991 έχει τεθεί σε εφαρμογή η Συμφωνία </a:t>
            </a:r>
            <a:r>
              <a:rPr lang="el-GR" dirty="0" err="1"/>
              <a:t>Σένγκεν</a:t>
            </a:r>
            <a:r>
              <a:rPr lang="el-GR" dirty="0"/>
              <a:t> και η Ευρωπαϊκή Ένωση απέκτησε ενιαία σύνορα. Το 2004 δημιουργήθηκε η </a:t>
            </a:r>
            <a:r>
              <a:rPr lang="el-GR" dirty="0" err="1"/>
              <a:t>Frontex</a:t>
            </a:r>
            <a:r>
              <a:rPr lang="el-GR" dirty="0"/>
              <a:t> (Ευρωπαϊκή δύναμη φύλαξη των συνόρων), με σκοπό τον περιορισμό της μετανάστευσης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525871"/>
            <a:ext cx="365760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Οι κυριότερες πτυχές του κανονιστικού πλαισίου της Ε.Ε. (Ευρωπαϊκής Ένωσης) για τη μετανάστευση είναι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525963"/>
          </a:xfrm>
        </p:spPr>
        <p:txBody>
          <a:bodyPr>
            <a:normAutofit fontScale="55000" lnSpcReduction="20000"/>
          </a:bodyPr>
          <a:lstStyle/>
          <a:p>
            <a:r>
              <a:rPr lang="el-GR" b="1" dirty="0"/>
              <a:t>Συνθήκη Άμστερνταμ</a:t>
            </a:r>
            <a:r>
              <a:rPr lang="el-GR" dirty="0"/>
              <a:t> (1999): Τέθηκε σε ισχύ το 1999, εφαρμόζοντας στην Ε.Ε. πολιτικές που αφορούν το έλεγχο των εξωτερικών συνόρων, το άσυλο, τα δικαιώματα υπηκόων τρίτων χωρών και τη διαχείριση των μεταναστευτικών ροών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Συμβούλιο </a:t>
            </a:r>
            <a:r>
              <a:rPr lang="el-GR" b="1" dirty="0" err="1"/>
              <a:t>Τάμπερε</a:t>
            </a:r>
            <a:r>
              <a:rPr lang="el-GR" dirty="0"/>
              <a:t> (1999): Αποφασίστηκε η συνεργασία με τις χώρες προέλευσης των μεταναστών, κοινό ευρωπαϊκό σύστημα ασύλου, δίκαιη μεταχείριση υπηκόων τρίτων χωρών και πλαίσιο νόμιμης μετανάστευσης αλλά και λήψη μέτρων κατά της παράνομης</a:t>
            </a:r>
            <a:r>
              <a:rPr lang="el-GR" dirty="0" smtClean="0"/>
              <a:t>.</a:t>
            </a:r>
            <a:r>
              <a:rPr lang="el-GR" baseline="30000" dirty="0" smtClean="0"/>
              <a:t>]</a:t>
            </a:r>
            <a:r>
              <a:rPr lang="el-GR" dirty="0" smtClean="0"/>
              <a:t> </a:t>
            </a:r>
            <a:r>
              <a:rPr lang="el-GR" b="1" dirty="0" smtClean="0"/>
              <a:t>Συμβούλιο </a:t>
            </a:r>
            <a:r>
              <a:rPr lang="el-GR" b="1" dirty="0" err="1"/>
              <a:t>Λάακεν</a:t>
            </a:r>
            <a:r>
              <a:rPr lang="el-GR" dirty="0"/>
              <a:t> (2001): </a:t>
            </a:r>
            <a:r>
              <a:rPr lang="el-GR" dirty="0" smtClean="0"/>
              <a:t>Διαπιστώθηκε </a:t>
            </a:r>
            <a:r>
              <a:rPr lang="el-GR" dirty="0"/>
              <a:t>ότι οι στόχοι του </a:t>
            </a:r>
            <a:r>
              <a:rPr lang="el-GR" dirty="0" err="1"/>
              <a:t>Τάμπερε</a:t>
            </a:r>
            <a:r>
              <a:rPr lang="el-GR" dirty="0"/>
              <a:t> δεν υλοποιήθηκαν  και συμφωνήθηκε να ενισχυθεί η συνεργασία των χωρών για το μεταναστευτικό ζήτημα</a:t>
            </a:r>
            <a:r>
              <a:rPr lang="el-GR" dirty="0" smtClean="0"/>
              <a:t>. </a:t>
            </a:r>
            <a:r>
              <a:rPr lang="el-GR" b="1" dirty="0" smtClean="0"/>
              <a:t>Συμβούλιο </a:t>
            </a:r>
            <a:r>
              <a:rPr lang="el-GR" b="1" dirty="0"/>
              <a:t>Σεβίλλης</a:t>
            </a:r>
            <a:r>
              <a:rPr lang="el-GR" dirty="0"/>
              <a:t> (2002): Συζητήθηκαν τα προγράμματα επαναπατρισμού / </a:t>
            </a:r>
            <a:r>
              <a:rPr lang="el-GR" dirty="0" err="1"/>
              <a:t>επανεισδοχής</a:t>
            </a:r>
            <a:r>
              <a:rPr lang="el-GR" dirty="0"/>
              <a:t> παράνομων μεταναστών αλλά και η φύλαξη των συνόρων της Ε.Ε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Συμβούλιο Θεσσαλονίκης</a:t>
            </a:r>
            <a:r>
              <a:rPr lang="el-GR" dirty="0"/>
              <a:t> (2003): Πρόταση δημιουργίας της ευρωπαϊκής δύναμης </a:t>
            </a:r>
            <a:r>
              <a:rPr lang="el-GR" dirty="0" err="1"/>
              <a:t>Frontex</a:t>
            </a:r>
            <a:r>
              <a:rPr lang="el-GR" dirty="0"/>
              <a:t> (ειδική δύναμη φύλαξης των εξωτερικών συνόρων της </a:t>
            </a:r>
            <a:r>
              <a:rPr lang="el-GR"/>
              <a:t>Ε.Ε</a:t>
            </a:r>
            <a:r>
              <a:rPr lang="el-GR" smtClean="0"/>
              <a:t>.).</a:t>
            </a:r>
            <a:endParaRPr lang="el-GR" dirty="0"/>
          </a:p>
          <a:p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002719" cy="224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/>
              <a:t>Στο μακρινό παρελθόν, η Ελλάδα, λόγω της κακής της οικονομικής κατάστασης, δεν προσέλκυε οικονομικούς μετανάστες, αλλά αντίθετα ωθούσε Έλληνες στη μετανάστευση. Η Ελλάδα ως χώρα υποδοχής μεταναστών έγινε τη δεκαετία του 1990 και τότε ξεκίνησε η διαμόρφωση της μεταναστευτικής πολιτικής. Η μετανάστευση αυξήθηκε το διάστημα 2000-2011 και το 2010 εκτιμήθηκε ότι εισήλθαν στην Ελλάδα γύρω στους 128.000 μετανάστες</a:t>
            </a:r>
            <a:r>
              <a:rPr lang="el-GR" dirty="0" smtClean="0"/>
              <a:t>.</a:t>
            </a:r>
            <a:r>
              <a:rPr lang="el-GR" dirty="0"/>
              <a:t> Το διάστημα 2000-2011 η μετανάστευση γινόταν κυρίως μέσω της Τουρκίας, διαμέσου του Έβρου ποταμού (ή και </a:t>
            </a:r>
            <a:r>
              <a:rPr lang="el-GR" dirty="0" err="1"/>
              <a:t>χερσαίως</a:t>
            </a:r>
            <a:r>
              <a:rPr lang="el-GR" dirty="0"/>
              <a:t> στο μοναδικό κομμάτι των ελληνοτουρκικών συνόρων μεταξύ Νέας </a:t>
            </a:r>
            <a:r>
              <a:rPr lang="el-GR" dirty="0" err="1"/>
              <a:t>Βύσσας</a:t>
            </a:r>
            <a:r>
              <a:rPr lang="el-GR" dirty="0"/>
              <a:t> και Καστανιών όπου ο Έβρος διασχίζει την Αδριανούπολη και τα σύνορα δεν οριοθετούνται από αυτόν) ή των νησιών του Αιγαίου. Συνήθης σκοπός ήταν η μετάβαση σε κάποια άλλη χώρα της Ευρωπαϊκής Ένωσης, συνήθως μέσω του λιμανιού της Πάτρας ή της Ηγουμενίτσας.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32983"/>
            <a:ext cx="3657600" cy="22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Πρόσφυγας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Σύμφωνα με τη Σύμβαση της Γενεύης «</a:t>
            </a:r>
            <a:r>
              <a:rPr lang="el-GR" i="1" dirty="0"/>
              <a:t>Περί του καθεστώτος των Προσφύγων</a:t>
            </a:r>
            <a:r>
              <a:rPr lang="el-GR" dirty="0"/>
              <a:t>» που υιοθετήθηκε διεθνώς στις 28 Ιουλίου 1951 (κυρώθηκε από την Ελλάδα το 1959  ) και τροποποιήθηκε με το Πρωτόκολλο της Νέας Υόρκης της 31ης Ιουλίου 1967, πρόσφυγας είναι «κάθε πρόσωπο, το οποίο, επειδή έχει δικαιολογημένο φόβο διωγμού λόγω φυλής, θρησκείας, εθνικής προέλευσης, πολιτικών πεποιθήσεων ή συμμετοχής σε ορισμένη κοινωνική ομάδα, βρίσκεται έξω από τη χώρα της υπηκοότητάς του και δεν μπορεί, ή εξαιτίας αυτού του φόβου, δεν θέλει να προσφύγει στην προστασία της χώρας αυτής».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959409" cy="22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Ανήλικοι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Η προστασία των ανήλικων και ασυνόδευτων μεταναστών γίνεται με εφαρμογή της Διεθνούς Σύμβασης του ΟΗΕ για τα Δικαιώματα του </a:t>
            </a:r>
            <a:r>
              <a:rPr lang="el-GR" dirty="0" smtClean="0"/>
              <a:t>Παιδιού, </a:t>
            </a:r>
            <a:r>
              <a:rPr lang="el-GR" dirty="0"/>
              <a:t>κατά την οποία οι ανήλικοι δεν θα πρέπει να αντιμετωπίζονται ως παραβάτες της μεταναστευτικής νομοθεσίας αλλά ως δικαιούχοι προστασίας. Ο Συνήγορος του Πολίτη σε δελτίο τύπου στις 8 Φεβρουαρίου 2008 με θέμα τους ασυνόδευτους ανήλικους στην Πάτρα επισήμανε ότι η Ελλάδα αθετεί την εφαρμογή των διεθνών συμβάσεων για τα δικαιώματα του παιδιού, χαρακτηρίζοντας την κατάσταση κρίσιμη και δραματική</a:t>
            </a:r>
            <a:r>
              <a:rPr lang="el-GR" dirty="0" smtClean="0"/>
              <a:t>.</a:t>
            </a:r>
            <a:r>
              <a:rPr lang="el-GR" dirty="0"/>
              <a:t> Το 2012, οι δημοσιευμένες μαρτυρίες ανηλίκων ασυνόδευτων μεταναστών, από το κέντρο υποδοχής ανηλίκων μεταναστών </a:t>
            </a:r>
            <a:r>
              <a:rPr lang="el-GR" dirty="0" err="1"/>
              <a:t>Civico</a:t>
            </a:r>
            <a:r>
              <a:rPr lang="el-GR" dirty="0"/>
              <a:t> </a:t>
            </a:r>
            <a:r>
              <a:rPr lang="el-GR" dirty="0" err="1"/>
              <a:t>Zero</a:t>
            </a:r>
            <a:r>
              <a:rPr lang="el-GR" dirty="0"/>
              <a:t> της Ρώμης, επιβεβαίωσαν την κρίσιμη και δραματική κατάσταση στην Ελλάδα 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26"/>
            <a:ext cx="4226715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14752"/>
            <a:ext cx="4143404" cy="20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Προσαρμοσμένος 8">
      <a:dk1>
        <a:srgbClr val="7810A7"/>
      </a:dk1>
      <a:lt1>
        <a:sysClr val="window" lastClr="FFFFFF"/>
      </a:lt1>
      <a:dk2>
        <a:srgbClr val="66627F"/>
      </a:dk2>
      <a:lt2>
        <a:srgbClr val="444154"/>
      </a:lt2>
      <a:accent1>
        <a:srgbClr val="E8E7EC"/>
      </a:accent1>
      <a:accent2>
        <a:srgbClr val="DA9EF5"/>
      </a:accent2>
      <a:accent3>
        <a:srgbClr val="8D89A4"/>
      </a:accent3>
      <a:accent4>
        <a:srgbClr val="A5A5A5"/>
      </a:accent4>
      <a:accent5>
        <a:srgbClr val="A116E0"/>
      </a:accent5>
      <a:accent6>
        <a:srgbClr val="7E848D"/>
      </a:accent6>
      <a:hlink>
        <a:srgbClr val="7810A7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47</TotalTime>
  <Words>128</Words>
  <Application>Microsoft Office PowerPoint</Application>
  <PresentationFormat>Προβολή στην οθόνη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Wingdings 2</vt:lpstr>
      <vt:lpstr>Τεχνικό</vt:lpstr>
      <vt:lpstr>ΜΕΤΑΝΆΣΤΕΥΣΗ</vt:lpstr>
      <vt:lpstr>Τι είναι η μετανάστευση</vt:lpstr>
      <vt:lpstr>Νομοθετικό πλαίσιο</vt:lpstr>
      <vt:lpstr>Οι κυριότερες πτυχές του κανονιστικού πλαισίου της Ε.Ε. (Ευρωπαϊκής Ένωσης) για τη μετανάστευση είναι</vt:lpstr>
      <vt:lpstr>Ελλάδα</vt:lpstr>
      <vt:lpstr>Πρόσφυγας</vt:lpstr>
      <vt:lpstr>Ανήλικοι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ΜΕΤΑΝΆΣΤΕΥΣΗ</dc:title>
  <dc:creator>George Tsiolis</dc:creator>
  <cp:lastModifiedBy>User</cp:lastModifiedBy>
  <cp:revision>2</cp:revision>
  <dcterms:created xsi:type="dcterms:W3CDTF">2025-05-07T15:41:22Z</dcterms:created>
  <dcterms:modified xsi:type="dcterms:W3CDTF">2025-06-20T16:59:53Z</dcterms:modified>
</cp:coreProperties>
</file>