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1" r:id="rId5"/>
    <p:sldId id="259" r:id="rId6"/>
    <p:sldId id="260"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2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E565E8D1-4FCE-4D4F-9478-E8677E8DA2E6}" type="datetimeFigureOut">
              <a:rPr lang="el-GR" smtClean="0"/>
              <a:t>22/3/2017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9C9F34-F9AA-4069-A214-C0A2FC63BA1C}" type="slidenum">
              <a:rPr lang="el-GR" smtClean="0"/>
              <a:t>‹#›</a:t>
            </a:fld>
            <a:endParaRPr lang="el-GR"/>
          </a:p>
        </p:txBody>
      </p:sp>
    </p:spTree>
    <p:extLst>
      <p:ext uri="{BB962C8B-B14F-4D97-AF65-F5344CB8AC3E}">
        <p14:creationId xmlns:p14="http://schemas.microsoft.com/office/powerpoint/2010/main" val="224995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565E8D1-4FCE-4D4F-9478-E8677E8DA2E6}" type="datetimeFigureOut">
              <a:rPr lang="el-GR" smtClean="0"/>
              <a:t>22/3/2017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A9C9F34-F9AA-4069-A214-C0A2FC63BA1C}" type="slidenum">
              <a:rPr lang="el-GR" smtClean="0"/>
              <a:t>‹#›</a:t>
            </a:fld>
            <a:endParaRPr lang="el-GR"/>
          </a:p>
        </p:txBody>
      </p:sp>
    </p:spTree>
    <p:extLst>
      <p:ext uri="{BB962C8B-B14F-4D97-AF65-F5344CB8AC3E}">
        <p14:creationId xmlns:p14="http://schemas.microsoft.com/office/powerpoint/2010/main" val="33404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565E8D1-4FCE-4D4F-9478-E8677E8DA2E6}" type="datetimeFigureOut">
              <a:rPr lang="el-GR" smtClean="0"/>
              <a:t>22/3/2017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9C9F34-F9AA-4069-A214-C0A2FC63BA1C}" type="slidenum">
              <a:rPr lang="el-GR" smtClean="0"/>
              <a:t>‹#›</a:t>
            </a:fld>
            <a:endParaRPr lang="el-GR"/>
          </a:p>
        </p:txBody>
      </p:sp>
    </p:spTree>
    <p:extLst>
      <p:ext uri="{BB962C8B-B14F-4D97-AF65-F5344CB8AC3E}">
        <p14:creationId xmlns:p14="http://schemas.microsoft.com/office/powerpoint/2010/main" val="934846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565E8D1-4FCE-4D4F-9478-E8677E8DA2E6}" type="datetimeFigureOut">
              <a:rPr lang="el-GR" smtClean="0"/>
              <a:t>22/3/2017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9C9F34-F9AA-4069-A214-C0A2FC63BA1C}"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04373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565E8D1-4FCE-4D4F-9478-E8677E8DA2E6}" type="datetimeFigureOut">
              <a:rPr lang="el-GR" smtClean="0"/>
              <a:t>22/3/2017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9C9F34-F9AA-4069-A214-C0A2FC63BA1C}" type="slidenum">
              <a:rPr lang="el-GR" smtClean="0"/>
              <a:t>‹#›</a:t>
            </a:fld>
            <a:endParaRPr lang="el-GR"/>
          </a:p>
        </p:txBody>
      </p:sp>
    </p:spTree>
    <p:extLst>
      <p:ext uri="{BB962C8B-B14F-4D97-AF65-F5344CB8AC3E}">
        <p14:creationId xmlns:p14="http://schemas.microsoft.com/office/powerpoint/2010/main" val="797960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65E8D1-4FCE-4D4F-9478-E8677E8DA2E6}" type="datetimeFigureOut">
              <a:rPr lang="el-GR" smtClean="0"/>
              <a:t>22/3/2017</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9C9F34-F9AA-4069-A214-C0A2FC63BA1C}" type="slidenum">
              <a:rPr lang="el-GR" smtClean="0"/>
              <a:t>‹#›</a:t>
            </a:fld>
            <a:endParaRPr lang="el-GR"/>
          </a:p>
        </p:txBody>
      </p:sp>
    </p:spTree>
    <p:extLst>
      <p:ext uri="{BB962C8B-B14F-4D97-AF65-F5344CB8AC3E}">
        <p14:creationId xmlns:p14="http://schemas.microsoft.com/office/powerpoint/2010/main" val="2890412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65E8D1-4FCE-4D4F-9478-E8677E8DA2E6}" type="datetimeFigureOut">
              <a:rPr lang="el-GR" smtClean="0"/>
              <a:t>22/3/2017</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9C9F34-F9AA-4069-A214-C0A2FC63BA1C}" type="slidenum">
              <a:rPr lang="el-GR" smtClean="0"/>
              <a:t>‹#›</a:t>
            </a:fld>
            <a:endParaRPr lang="el-GR"/>
          </a:p>
        </p:txBody>
      </p:sp>
    </p:spTree>
    <p:extLst>
      <p:ext uri="{BB962C8B-B14F-4D97-AF65-F5344CB8AC3E}">
        <p14:creationId xmlns:p14="http://schemas.microsoft.com/office/powerpoint/2010/main" val="2983606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565E8D1-4FCE-4D4F-9478-E8677E8DA2E6}" type="datetimeFigureOut">
              <a:rPr lang="el-GR" smtClean="0"/>
              <a:t>22/3/2017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9C9F34-F9AA-4069-A214-C0A2FC63BA1C}" type="slidenum">
              <a:rPr lang="el-GR" smtClean="0"/>
              <a:t>‹#›</a:t>
            </a:fld>
            <a:endParaRPr lang="el-GR"/>
          </a:p>
        </p:txBody>
      </p:sp>
    </p:spTree>
    <p:extLst>
      <p:ext uri="{BB962C8B-B14F-4D97-AF65-F5344CB8AC3E}">
        <p14:creationId xmlns:p14="http://schemas.microsoft.com/office/powerpoint/2010/main" val="1980270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565E8D1-4FCE-4D4F-9478-E8677E8DA2E6}" type="datetimeFigureOut">
              <a:rPr lang="el-GR" smtClean="0"/>
              <a:t>22/3/2017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9C9F34-F9AA-4069-A214-C0A2FC63BA1C}" type="slidenum">
              <a:rPr lang="el-GR" smtClean="0"/>
              <a:t>‹#›</a:t>
            </a:fld>
            <a:endParaRPr lang="el-GR"/>
          </a:p>
        </p:txBody>
      </p:sp>
    </p:spTree>
    <p:extLst>
      <p:ext uri="{BB962C8B-B14F-4D97-AF65-F5344CB8AC3E}">
        <p14:creationId xmlns:p14="http://schemas.microsoft.com/office/powerpoint/2010/main" val="177871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E565E8D1-4FCE-4D4F-9478-E8677E8DA2E6}" type="datetimeFigureOut">
              <a:rPr lang="el-GR" smtClean="0"/>
              <a:t>22/3/2017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9C9F34-F9AA-4069-A214-C0A2FC63BA1C}" type="slidenum">
              <a:rPr lang="el-GR" smtClean="0"/>
              <a:t>‹#›</a:t>
            </a:fld>
            <a:endParaRPr lang="el-GR"/>
          </a:p>
        </p:txBody>
      </p:sp>
    </p:spTree>
    <p:extLst>
      <p:ext uri="{BB962C8B-B14F-4D97-AF65-F5344CB8AC3E}">
        <p14:creationId xmlns:p14="http://schemas.microsoft.com/office/powerpoint/2010/main" val="19802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565E8D1-4FCE-4D4F-9478-E8677E8DA2E6}" type="datetimeFigureOut">
              <a:rPr lang="el-GR" smtClean="0"/>
              <a:t>22/3/2017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9C9F34-F9AA-4069-A214-C0A2FC63BA1C}" type="slidenum">
              <a:rPr lang="el-GR" smtClean="0"/>
              <a:t>‹#›</a:t>
            </a:fld>
            <a:endParaRPr lang="el-GR"/>
          </a:p>
        </p:txBody>
      </p:sp>
    </p:spTree>
    <p:extLst>
      <p:ext uri="{BB962C8B-B14F-4D97-AF65-F5344CB8AC3E}">
        <p14:creationId xmlns:p14="http://schemas.microsoft.com/office/powerpoint/2010/main" val="296596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E565E8D1-4FCE-4D4F-9478-E8677E8DA2E6}" type="datetimeFigureOut">
              <a:rPr lang="el-GR" smtClean="0"/>
              <a:t>22/3/2017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A9C9F34-F9AA-4069-A214-C0A2FC63BA1C}" type="slidenum">
              <a:rPr lang="el-GR" smtClean="0"/>
              <a:t>‹#›</a:t>
            </a:fld>
            <a:endParaRPr lang="el-GR"/>
          </a:p>
        </p:txBody>
      </p:sp>
    </p:spTree>
    <p:extLst>
      <p:ext uri="{BB962C8B-B14F-4D97-AF65-F5344CB8AC3E}">
        <p14:creationId xmlns:p14="http://schemas.microsoft.com/office/powerpoint/2010/main" val="346068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E565E8D1-4FCE-4D4F-9478-E8677E8DA2E6}" type="datetimeFigureOut">
              <a:rPr lang="el-GR" smtClean="0"/>
              <a:t>22/3/2017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A9C9F34-F9AA-4069-A214-C0A2FC63BA1C}" type="slidenum">
              <a:rPr lang="el-GR" smtClean="0"/>
              <a:t>‹#›</a:t>
            </a:fld>
            <a:endParaRPr lang="el-GR"/>
          </a:p>
        </p:txBody>
      </p:sp>
    </p:spTree>
    <p:extLst>
      <p:ext uri="{BB962C8B-B14F-4D97-AF65-F5344CB8AC3E}">
        <p14:creationId xmlns:p14="http://schemas.microsoft.com/office/powerpoint/2010/main" val="14472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E565E8D1-4FCE-4D4F-9478-E8677E8DA2E6}" type="datetimeFigureOut">
              <a:rPr lang="el-GR" smtClean="0"/>
              <a:t>22/3/2017</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5A9C9F34-F9AA-4069-A214-C0A2FC63BA1C}" type="slidenum">
              <a:rPr lang="el-GR" smtClean="0"/>
              <a:t>‹#›</a:t>
            </a:fld>
            <a:endParaRPr lang="el-GR"/>
          </a:p>
        </p:txBody>
      </p:sp>
    </p:spTree>
    <p:extLst>
      <p:ext uri="{BB962C8B-B14F-4D97-AF65-F5344CB8AC3E}">
        <p14:creationId xmlns:p14="http://schemas.microsoft.com/office/powerpoint/2010/main" val="251781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65E8D1-4FCE-4D4F-9478-E8677E8DA2E6}" type="datetimeFigureOut">
              <a:rPr lang="el-GR" smtClean="0"/>
              <a:t>22/3/2017</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5A9C9F34-F9AA-4069-A214-C0A2FC63BA1C}" type="slidenum">
              <a:rPr lang="el-GR" smtClean="0"/>
              <a:t>‹#›</a:t>
            </a:fld>
            <a:endParaRPr lang="el-GR"/>
          </a:p>
        </p:txBody>
      </p:sp>
    </p:spTree>
    <p:extLst>
      <p:ext uri="{BB962C8B-B14F-4D97-AF65-F5344CB8AC3E}">
        <p14:creationId xmlns:p14="http://schemas.microsoft.com/office/powerpoint/2010/main" val="280626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E565E8D1-4FCE-4D4F-9478-E8677E8DA2E6}" type="datetimeFigureOut">
              <a:rPr lang="el-GR" smtClean="0"/>
              <a:t>22/3/2017</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5A9C9F34-F9AA-4069-A214-C0A2FC63BA1C}" type="slidenum">
              <a:rPr lang="el-GR" smtClean="0"/>
              <a:t>‹#›</a:t>
            </a:fld>
            <a:endParaRPr lang="el-GR"/>
          </a:p>
        </p:txBody>
      </p:sp>
    </p:spTree>
    <p:extLst>
      <p:ext uri="{BB962C8B-B14F-4D97-AF65-F5344CB8AC3E}">
        <p14:creationId xmlns:p14="http://schemas.microsoft.com/office/powerpoint/2010/main" val="332486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565E8D1-4FCE-4D4F-9478-E8677E8DA2E6}" type="datetimeFigureOut">
              <a:rPr lang="el-GR" smtClean="0"/>
              <a:t>22/3/2017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A9C9F34-F9AA-4069-A214-C0A2FC63BA1C}" type="slidenum">
              <a:rPr lang="el-GR" smtClean="0"/>
              <a:t>‹#›</a:t>
            </a:fld>
            <a:endParaRPr lang="el-GR"/>
          </a:p>
        </p:txBody>
      </p:sp>
    </p:spTree>
    <p:extLst>
      <p:ext uri="{BB962C8B-B14F-4D97-AF65-F5344CB8AC3E}">
        <p14:creationId xmlns:p14="http://schemas.microsoft.com/office/powerpoint/2010/main" val="279770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65E8D1-4FCE-4D4F-9478-E8677E8DA2E6}" type="datetimeFigureOut">
              <a:rPr lang="el-GR" smtClean="0"/>
              <a:t>22/3/2017</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A9C9F34-F9AA-4069-A214-C0A2FC63BA1C}" type="slidenum">
              <a:rPr lang="el-GR" smtClean="0"/>
              <a:t>‹#›</a:t>
            </a:fld>
            <a:endParaRPr lang="el-GR"/>
          </a:p>
        </p:txBody>
      </p:sp>
    </p:spTree>
    <p:extLst>
      <p:ext uri="{BB962C8B-B14F-4D97-AF65-F5344CB8AC3E}">
        <p14:creationId xmlns:p14="http://schemas.microsoft.com/office/powerpoint/2010/main" val="2172957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54955" y="0"/>
            <a:ext cx="8825658" cy="3329581"/>
          </a:xfrm>
        </p:spPr>
        <p:txBody>
          <a:bodyPr/>
          <a:lstStyle/>
          <a:p>
            <a:r>
              <a:rPr lang="el-GR" sz="8000" dirty="0" smtClean="0"/>
              <a:t>     </a:t>
            </a:r>
            <a:r>
              <a:rPr lang="el-GR" sz="8000" dirty="0" smtClean="0">
                <a:effectLst>
                  <a:outerShdw blurRad="38100" dist="38100" dir="2700000" algn="tl">
                    <a:srgbClr val="000000">
                      <a:alpha val="43137"/>
                    </a:srgbClr>
                  </a:outerShdw>
                </a:effectLst>
              </a:rPr>
              <a:t>Θεόδωρος </a:t>
            </a:r>
            <a:br>
              <a:rPr lang="el-GR" sz="8000" dirty="0" smtClean="0">
                <a:effectLst>
                  <a:outerShdw blurRad="38100" dist="38100" dir="2700000" algn="tl">
                    <a:srgbClr val="000000">
                      <a:alpha val="43137"/>
                    </a:srgbClr>
                  </a:outerShdw>
                </a:effectLst>
              </a:rPr>
            </a:br>
            <a:r>
              <a:rPr lang="el-GR" sz="8000" dirty="0" smtClean="0">
                <a:effectLst>
                  <a:outerShdw blurRad="38100" dist="38100" dir="2700000" algn="tl">
                    <a:srgbClr val="000000">
                      <a:alpha val="43137"/>
                    </a:srgbClr>
                  </a:outerShdw>
                </a:effectLst>
              </a:rPr>
              <a:t>   Κολοκοτρώνης</a:t>
            </a:r>
            <a:endParaRPr lang="el-GR" sz="8000" dirty="0">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1647323" y="3877047"/>
            <a:ext cx="9845981" cy="1370201"/>
          </a:xfrm>
        </p:spPr>
        <p:txBody>
          <a:bodyPr/>
          <a:lstStyle/>
          <a:p>
            <a:r>
              <a:rPr lang="el-GR" dirty="0" smtClean="0"/>
              <a:t>            </a:t>
            </a:r>
          </a:p>
          <a:p>
            <a:r>
              <a:rPr lang="el-GR" dirty="0"/>
              <a:t> </a:t>
            </a:r>
            <a:r>
              <a:rPr lang="el-GR" dirty="0" smtClean="0"/>
              <a:t>                                                                        </a:t>
            </a:r>
          </a:p>
          <a:p>
            <a:r>
              <a:rPr lang="el-GR" dirty="0"/>
              <a:t> </a:t>
            </a:r>
            <a:r>
              <a:rPr lang="el-GR" dirty="0" smtClean="0"/>
              <a:t>                                                                     </a:t>
            </a:r>
            <a:r>
              <a:rPr lang="el-GR" b="1" dirty="0" err="1" smtClean="0">
                <a:solidFill>
                  <a:schemeClr val="tx1"/>
                </a:solidFill>
              </a:rPr>
              <a:t>μαριαλενα</a:t>
            </a:r>
            <a:r>
              <a:rPr lang="el-GR" b="1" dirty="0" smtClean="0">
                <a:solidFill>
                  <a:schemeClr val="tx1"/>
                </a:solidFill>
              </a:rPr>
              <a:t> τριανταφυλλου  Ε΄3 </a:t>
            </a:r>
            <a:endParaRPr lang="el-GR" b="1" dirty="0">
              <a:solidFill>
                <a:schemeClr val="tx1"/>
              </a:solidFill>
            </a:endParaRPr>
          </a:p>
        </p:txBody>
      </p:sp>
    </p:spTree>
    <p:extLst>
      <p:ext uri="{BB962C8B-B14F-4D97-AF65-F5344CB8AC3E}">
        <p14:creationId xmlns:p14="http://schemas.microsoft.com/office/powerpoint/2010/main" val="321243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6437" y="351692"/>
            <a:ext cx="10930596" cy="6217920"/>
          </a:xfrm>
        </p:spPr>
        <p:txBody>
          <a:bodyPr/>
          <a:lstStyle/>
          <a:p>
            <a:pPr>
              <a:buFont typeface="Wingdings" panose="05000000000000000000" pitchFamily="2" charset="2"/>
              <a:buChar char="Ø"/>
            </a:pPr>
            <a:r>
              <a:rPr lang="el-GR" dirty="0" smtClean="0"/>
              <a:t>Γεννήθηκε στις 3 Απριλίου 1770 </a:t>
            </a:r>
          </a:p>
          <a:p>
            <a:pPr>
              <a:buFont typeface="Wingdings" panose="05000000000000000000" pitchFamily="2" charset="2"/>
              <a:buChar char="Ø"/>
            </a:pPr>
            <a:r>
              <a:rPr lang="el-GR" dirty="0" smtClean="0"/>
              <a:t>Το ψευδώνυμό του είναι (ο Γέρος του </a:t>
            </a:r>
            <a:r>
              <a:rPr lang="el-GR" dirty="0" err="1" smtClean="0"/>
              <a:t>Μοριά</a:t>
            </a:r>
            <a:r>
              <a:rPr lang="el-GR" dirty="0" smtClean="0"/>
              <a:t>)  </a:t>
            </a:r>
          </a:p>
          <a:p>
            <a:pPr>
              <a:buFont typeface="Wingdings" panose="05000000000000000000" pitchFamily="2" charset="2"/>
              <a:buChar char="Ø"/>
            </a:pPr>
            <a:r>
              <a:rPr lang="el-GR" dirty="0"/>
              <a:t>Το </a:t>
            </a:r>
            <a:r>
              <a:rPr lang="el-GR" dirty="0" smtClean="0"/>
              <a:t>1780, όταν ήταν </a:t>
            </a:r>
            <a:r>
              <a:rPr lang="el-GR" dirty="0"/>
              <a:t>10 ετών, </a:t>
            </a:r>
            <a:r>
              <a:rPr lang="el-GR" dirty="0" smtClean="0"/>
              <a:t>ο </a:t>
            </a:r>
            <a:r>
              <a:rPr lang="el-GR" dirty="0"/>
              <a:t>πατέρας του σκοτώθηκε από τους </a:t>
            </a:r>
            <a:r>
              <a:rPr lang="el-GR" dirty="0" smtClean="0"/>
              <a:t>Τούρκους. </a:t>
            </a:r>
          </a:p>
          <a:p>
            <a:pPr>
              <a:buFont typeface="Wingdings" panose="05000000000000000000" pitchFamily="2" charset="2"/>
              <a:buChar char="Ø"/>
            </a:pPr>
            <a:r>
              <a:rPr lang="el-GR" dirty="0"/>
              <a:t>Το 1806, κατά τη διάρκεια του μεγάλου διωγμού των κλεφτών από τους κατακτητές, κατόρθωσε να διασωθεί και να καταφύγει στη Ζάκυνθο, όπου κατατάχθηκε στον αγγλικό στρατό κι έφθασε μέχρι το βαθμό του </a:t>
            </a:r>
            <a:r>
              <a:rPr lang="el-GR" dirty="0" smtClean="0"/>
              <a:t>ταγματάρχη. </a:t>
            </a:r>
          </a:p>
          <a:p>
            <a:pPr>
              <a:buFont typeface="Wingdings" panose="05000000000000000000" pitchFamily="2" charset="2"/>
              <a:buChar char="Ø"/>
            </a:pPr>
            <a:r>
              <a:rPr lang="el-GR" dirty="0"/>
              <a:t> Το 1818 μυήθηκε στη Φιλική Εταιρεία και στις αρχές του 1821 αποβιβάστηκε στη Μάνη για να λάβει μέρος στον επικείμενο Αγώνα.</a:t>
            </a:r>
          </a:p>
          <a:p>
            <a:pPr>
              <a:buFont typeface="Wingdings" panose="05000000000000000000" pitchFamily="2" charset="2"/>
              <a:buChar char="Ø"/>
            </a:pPr>
            <a:r>
              <a:rPr lang="el-GR" dirty="0" smtClean="0"/>
              <a:t>Στις </a:t>
            </a:r>
            <a:r>
              <a:rPr lang="el-GR" dirty="0"/>
              <a:t>23 Μαρτίου του 1821 συμμετείχε στο υπό τον Πετρόμπεη Μαυρομιχάλη στρατιωτικό σώμα που κατέλαβε την Καλαμάτα, σηματοδοτώντας την έναρξη της Ελληνικής Επανάστασης. Αμέσως μετά έβαλε σκοπό να καταλάβει την </a:t>
            </a:r>
            <a:r>
              <a:rPr lang="el-GR" dirty="0" err="1" smtClean="0"/>
              <a:t>Τριπολιτσά</a:t>
            </a:r>
            <a:r>
              <a:rPr lang="el-GR" dirty="0" smtClean="0"/>
              <a:t> </a:t>
            </a:r>
            <a:r>
              <a:rPr lang="el-GR" smtClean="0"/>
              <a:t>και στο διοικητικό </a:t>
            </a:r>
            <a:r>
              <a:rPr lang="el-GR" dirty="0"/>
              <a:t>κέντρο των Οθωμανών στον </a:t>
            </a:r>
            <a:r>
              <a:rPr lang="el-GR" dirty="0" err="1" smtClean="0"/>
              <a:t>Μοριά</a:t>
            </a:r>
            <a:r>
              <a:rPr lang="el-GR" dirty="0"/>
              <a:t>, γιατί αλλιώτικα δεν θα </a:t>
            </a:r>
            <a:r>
              <a:rPr lang="el-GR" dirty="0" smtClean="0"/>
              <a:t>μπορούσε </a:t>
            </a:r>
            <a:r>
              <a:rPr lang="el-GR" dirty="0"/>
              <a:t>να επικρατήσει η επανάσταση, όπως πίστευε. </a:t>
            </a:r>
            <a:endParaRPr lang="el-GR" dirty="0" smtClean="0"/>
          </a:p>
          <a:p>
            <a:pPr>
              <a:buFont typeface="Wingdings" panose="05000000000000000000" pitchFamily="2" charset="2"/>
              <a:buChar char="Ø"/>
            </a:pPr>
            <a:r>
              <a:rPr lang="el-GR" dirty="0"/>
              <a:t>Στη μάχη των Δερβενακίων (26 - 28 Ιουλίου 1822), όπου καταστράφηκε ο στρατός του Δράμαλη, αναδείχθηκε η στρατηγική του ιδιοφυΐα και η κυβέρνηση Κουντουριώτη τον διόρισε αρχιστράτηγο των επαναστατικών δυνάμεων. </a:t>
            </a:r>
          </a:p>
          <a:p>
            <a:pPr marL="0" indent="0">
              <a:buNone/>
            </a:pPr>
            <a:endParaRPr lang="el-GR" dirty="0" smtClean="0"/>
          </a:p>
          <a:p>
            <a:pPr>
              <a:buFont typeface="Wingdings" panose="05000000000000000000" pitchFamily="2" charset="2"/>
              <a:buChar char="Ø"/>
            </a:pPr>
            <a:endParaRPr lang="el-GR" dirty="0"/>
          </a:p>
          <a:p>
            <a:pPr marL="0" indent="0">
              <a:buNone/>
            </a:pPr>
            <a:endParaRPr lang="el-GR" dirty="0" smtClean="0"/>
          </a:p>
          <a:p>
            <a:pPr>
              <a:buFont typeface="Wingdings" panose="05000000000000000000" pitchFamily="2" charset="2"/>
              <a:buChar char="Ø"/>
            </a:pPr>
            <a:endParaRPr lang="el-GR" dirty="0"/>
          </a:p>
        </p:txBody>
      </p:sp>
    </p:spTree>
    <p:extLst>
      <p:ext uri="{BB962C8B-B14F-4D97-AF65-F5344CB8AC3E}">
        <p14:creationId xmlns:p14="http://schemas.microsoft.com/office/powerpoint/2010/main" val="117262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09490" y="253219"/>
            <a:ext cx="9143999" cy="6161650"/>
          </a:xfrm>
        </p:spPr>
        <p:txBody>
          <a:bodyPr>
            <a:normAutofit lnSpcReduction="10000"/>
          </a:bodyPr>
          <a:lstStyle/>
          <a:p>
            <a:pPr>
              <a:buFont typeface="Wingdings" panose="05000000000000000000" pitchFamily="2" charset="2"/>
              <a:buChar char="Ø"/>
            </a:pPr>
            <a:endParaRPr lang="el-GR" dirty="0" smtClean="0"/>
          </a:p>
          <a:p>
            <a:pPr>
              <a:buFont typeface="Wingdings" panose="05000000000000000000" pitchFamily="2" charset="2"/>
              <a:buChar char="Ø"/>
            </a:pPr>
            <a:r>
              <a:rPr lang="el-GR" dirty="0" smtClean="0"/>
              <a:t>Μετά </a:t>
            </a:r>
            <a:r>
              <a:rPr lang="el-GR" dirty="0"/>
              <a:t>την απελευθέρωση συντάχθηκε με τον Ιωάννη Καποδίστρια κι έγινε ένα από τα επιφανή στελέχη του Ρωσικού Κόμματος. Κατά τη διάρκεια της Αντιβασιλείας διώχθηκε ως αντιβασιλικός και καταδικάσθηκε σε θάνατο τον Μάιο του </a:t>
            </a:r>
            <a:r>
              <a:rPr lang="el-GR" dirty="0" smtClean="0"/>
              <a:t>1834.Οι δικαστές Τερτσέτης και Πολυζωίδης που συμμετείχαν στη σύνθεση του δικαστηρίου , αρνήθηκαν να τον  καταδικάσουν και </a:t>
            </a:r>
            <a:r>
              <a:rPr lang="el-GR" dirty="0" err="1" smtClean="0"/>
              <a:t>γι’αυτό</a:t>
            </a:r>
            <a:r>
              <a:rPr lang="el-GR" dirty="0" smtClean="0"/>
              <a:t> τους τιμώρησαν. Τελικά,   </a:t>
            </a:r>
            <a:r>
              <a:rPr lang="el-GR" dirty="0"/>
              <a:t>μ</a:t>
            </a:r>
            <a:r>
              <a:rPr lang="el-GR" dirty="0" smtClean="0"/>
              <a:t>ετά </a:t>
            </a:r>
            <a:r>
              <a:rPr lang="el-GR" dirty="0"/>
              <a:t>την ενηλικίωσή του, </a:t>
            </a:r>
            <a:r>
              <a:rPr lang="el-GR" dirty="0" smtClean="0"/>
              <a:t>και το τέλος της Αντιβασιλείας, ο </a:t>
            </a:r>
            <a:r>
              <a:rPr lang="el-GR" dirty="0" err="1"/>
              <a:t>Όθωνας</a:t>
            </a:r>
            <a:r>
              <a:rPr lang="el-GR" dirty="0"/>
              <a:t> του χάρισε την ποινή, τον διόρισε σύμβουλο της Επικρατείας και τον ονόμασε </a:t>
            </a:r>
            <a:r>
              <a:rPr lang="el-GR" dirty="0" smtClean="0"/>
              <a:t>αρχιστράτηγο.  </a:t>
            </a:r>
          </a:p>
          <a:p>
            <a:pPr>
              <a:buFont typeface="Wingdings" panose="05000000000000000000" pitchFamily="2" charset="2"/>
              <a:buChar char="Ø"/>
            </a:pPr>
            <a:endParaRPr lang="el-GR" dirty="0" smtClean="0"/>
          </a:p>
          <a:p>
            <a:pPr>
              <a:buFont typeface="Wingdings" panose="05000000000000000000" pitchFamily="2" charset="2"/>
              <a:buChar char="Ø"/>
            </a:pPr>
            <a:r>
              <a:rPr lang="el-GR" dirty="0"/>
              <a:t>Τα τελευταία χρόνια της ζωής του, ο Κολοκοτρώνης τα πέρασε στην Αθήνα </a:t>
            </a:r>
            <a:r>
              <a:rPr lang="el-GR" dirty="0" smtClean="0"/>
              <a:t>με </a:t>
            </a:r>
            <a:r>
              <a:rPr lang="el-GR" dirty="0"/>
              <a:t>του Μαργαρίτα </a:t>
            </a:r>
            <a:r>
              <a:rPr lang="el-GR" dirty="0" err="1"/>
              <a:t>Βελισσάρη</a:t>
            </a:r>
            <a:r>
              <a:rPr lang="el-GR" dirty="0"/>
              <a:t> (η σύζυγός του είχε πεθάνει το 1820</a:t>
            </a:r>
            <a:r>
              <a:rPr lang="el-GR" dirty="0" smtClean="0"/>
              <a:t>). </a:t>
            </a:r>
          </a:p>
          <a:p>
            <a:pPr>
              <a:buFont typeface="Wingdings" panose="05000000000000000000" pitchFamily="2" charset="2"/>
              <a:buChar char="Ø"/>
            </a:pPr>
            <a:endParaRPr lang="el-GR" dirty="0" smtClean="0"/>
          </a:p>
          <a:p>
            <a:pPr>
              <a:buFont typeface="Wingdings" panose="05000000000000000000" pitchFamily="2" charset="2"/>
              <a:buChar char="Ø"/>
            </a:pPr>
            <a:r>
              <a:rPr lang="el-GR" dirty="0"/>
              <a:t>Ο Θεόδωρος Κολοκοτρώνης πέθανε από εγκεφαλικό επεισόδιο στις 4 Φεβρουαρίου του </a:t>
            </a:r>
            <a:r>
              <a:rPr lang="el-GR" dirty="0" smtClean="0"/>
              <a:t>1843 σε ηλικία 72 </a:t>
            </a:r>
            <a:r>
              <a:rPr lang="el-GR" dirty="0" err="1" smtClean="0"/>
              <a:t>ετών,λίγο</a:t>
            </a:r>
            <a:r>
              <a:rPr lang="el-GR" dirty="0" smtClean="0"/>
              <a:t> </a:t>
            </a:r>
            <a:r>
              <a:rPr lang="el-GR" dirty="0"/>
              <a:t>μετά την επιστροφή στο σπίτι του από δεξίωση στα Ανάκτορα. </a:t>
            </a:r>
          </a:p>
        </p:txBody>
      </p:sp>
      <p:pic>
        <p:nvPicPr>
          <p:cNvPr id="4" name="Εικόνα 3"/>
          <p:cNvPicPr>
            <a:picLocks noChangeAspect="1"/>
          </p:cNvPicPr>
          <p:nvPr/>
        </p:nvPicPr>
        <p:blipFill>
          <a:blip r:embed="rId2"/>
          <a:stretch>
            <a:fillRect/>
          </a:stretch>
        </p:blipFill>
        <p:spPr>
          <a:xfrm>
            <a:off x="9650438" y="1871019"/>
            <a:ext cx="2222695" cy="2532168"/>
          </a:xfrm>
          <a:prstGeom prst="rect">
            <a:avLst/>
          </a:prstGeom>
        </p:spPr>
      </p:pic>
    </p:spTree>
    <p:extLst>
      <p:ext uri="{BB962C8B-B14F-4D97-AF65-F5344CB8AC3E}">
        <p14:creationId xmlns:p14="http://schemas.microsoft.com/office/powerpoint/2010/main" val="280219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98595" y="797324"/>
            <a:ext cx="9978671" cy="5507942"/>
          </a:xfrm>
        </p:spPr>
        <p:txBody>
          <a:bodyPr>
            <a:normAutofit lnSpcReduction="10000"/>
          </a:bodyPr>
          <a:lstStyle/>
          <a:p>
            <a:pPr marL="0" indent="0">
              <a:buNone/>
            </a:pPr>
            <a:r>
              <a:rPr lang="el-GR" dirty="0"/>
              <a:t> </a:t>
            </a:r>
            <a:r>
              <a:rPr lang="el-GR" dirty="0" smtClean="0"/>
              <a:t>  Πιστεύω πως ο Θεόδωρος Κολοκοτρώνης είναι μια πολύ σπουδαία προσωπικότητα και έκανε πολλά για την απελευθέρωση της Ελλάδας από τους τούρκους. Αυτός ο σπουδαίος άνθρωπος μας μαθαίνει την πολύ σημαντική φράση  </a:t>
            </a:r>
          </a:p>
          <a:p>
            <a:pPr marL="0" indent="0">
              <a:buNone/>
            </a:pPr>
            <a:r>
              <a:rPr lang="el-GR" sz="8800" dirty="0" smtClean="0">
                <a:solidFill>
                  <a:schemeClr val="bg2">
                    <a:lumMod val="60000"/>
                    <a:lumOff val="40000"/>
                  </a:schemeClr>
                </a:solidFill>
              </a:rPr>
              <a:t>     Ελευ</a:t>
            </a:r>
            <a:r>
              <a:rPr lang="el-GR" sz="8800" dirty="0" smtClean="0"/>
              <a:t>θερία</a:t>
            </a:r>
            <a:r>
              <a:rPr lang="el-GR" sz="8800" dirty="0" smtClean="0">
                <a:solidFill>
                  <a:schemeClr val="bg2">
                    <a:lumMod val="60000"/>
                    <a:lumOff val="40000"/>
                  </a:schemeClr>
                </a:solidFill>
              </a:rPr>
              <a:t> </a:t>
            </a:r>
            <a:r>
              <a:rPr lang="el-GR" sz="8800" dirty="0" smtClean="0">
                <a:solidFill>
                  <a:schemeClr val="bg2">
                    <a:lumMod val="60000"/>
                    <a:lumOff val="40000"/>
                  </a:schemeClr>
                </a:solidFill>
                <a:effectLst>
                  <a:outerShdw blurRad="38100" dist="38100" dir="2700000" algn="tl">
                    <a:srgbClr val="000000">
                      <a:alpha val="43137"/>
                    </a:srgbClr>
                  </a:outerShdw>
                </a:effectLst>
              </a:rPr>
              <a:t> </a:t>
            </a:r>
          </a:p>
          <a:p>
            <a:pPr marL="0" indent="0">
              <a:buNone/>
            </a:pPr>
            <a:r>
              <a:rPr lang="el-GR" sz="8800" dirty="0">
                <a:effectLst>
                  <a:outerShdw blurRad="38100" dist="38100" dir="2700000" algn="tl">
                    <a:srgbClr val="000000">
                      <a:alpha val="43137"/>
                    </a:srgbClr>
                  </a:outerShdw>
                </a:effectLst>
              </a:rPr>
              <a:t> </a:t>
            </a:r>
            <a:r>
              <a:rPr lang="el-GR" sz="8800" dirty="0" smtClean="0">
                <a:effectLst>
                  <a:outerShdw blurRad="38100" dist="38100" dir="2700000" algn="tl">
                    <a:srgbClr val="000000">
                      <a:alpha val="43137"/>
                    </a:srgbClr>
                  </a:outerShdw>
                </a:effectLst>
              </a:rPr>
              <a:t>          </a:t>
            </a:r>
            <a:r>
              <a:rPr lang="el-GR" sz="8800" dirty="0" smtClean="0">
                <a:solidFill>
                  <a:srgbClr val="C00000"/>
                </a:solidFill>
                <a:effectLst>
                  <a:outerShdw blurRad="38100" dist="38100" dir="2700000" algn="tl">
                    <a:srgbClr val="000000">
                      <a:alpha val="43137"/>
                    </a:srgbClr>
                  </a:outerShdw>
                </a:effectLst>
              </a:rPr>
              <a:t>ή</a:t>
            </a:r>
            <a:r>
              <a:rPr lang="el-GR" sz="8800" dirty="0" smtClean="0">
                <a:effectLst>
                  <a:outerShdw blurRad="38100" dist="38100" dir="2700000" algn="tl">
                    <a:srgbClr val="000000">
                      <a:alpha val="43137"/>
                    </a:srgbClr>
                  </a:outerShdw>
                </a:effectLst>
              </a:rPr>
              <a:t> </a:t>
            </a:r>
          </a:p>
          <a:p>
            <a:pPr marL="0" indent="0">
              <a:buNone/>
            </a:pPr>
            <a:r>
              <a:rPr lang="el-GR" sz="8800" dirty="0">
                <a:effectLst>
                  <a:outerShdw blurRad="38100" dist="38100" dir="2700000" algn="tl">
                    <a:srgbClr val="000000">
                      <a:alpha val="43137"/>
                    </a:srgbClr>
                  </a:outerShdw>
                </a:effectLst>
              </a:rPr>
              <a:t> </a:t>
            </a:r>
            <a:r>
              <a:rPr lang="el-GR" sz="8800" dirty="0" smtClean="0">
                <a:effectLst>
                  <a:outerShdw blurRad="38100" dist="38100" dir="2700000" algn="tl">
                    <a:srgbClr val="000000">
                      <a:alpha val="43137"/>
                    </a:srgbClr>
                  </a:outerShdw>
                </a:effectLst>
              </a:rPr>
              <a:t>    θάν</a:t>
            </a:r>
            <a:r>
              <a:rPr lang="el-GR" sz="8800" dirty="0" smtClean="0">
                <a:solidFill>
                  <a:schemeClr val="bg2">
                    <a:lumMod val="60000"/>
                    <a:lumOff val="40000"/>
                  </a:schemeClr>
                </a:solidFill>
                <a:effectLst>
                  <a:outerShdw blurRad="38100" dist="38100" dir="2700000" algn="tl">
                    <a:srgbClr val="000000">
                      <a:alpha val="43137"/>
                    </a:srgbClr>
                  </a:outerShdw>
                </a:effectLst>
              </a:rPr>
              <a:t>ατος</a:t>
            </a:r>
          </a:p>
          <a:p>
            <a:pPr marL="0" indent="0">
              <a:buNone/>
            </a:pPr>
            <a:endParaRPr lang="el-GR" dirty="0"/>
          </a:p>
          <a:p>
            <a:pPr marL="0" indent="0">
              <a:buNone/>
            </a:pPr>
            <a:endParaRPr lang="el-GR" sz="8800" dirty="0" smtClean="0"/>
          </a:p>
        </p:txBody>
      </p:sp>
    </p:spTree>
    <p:extLst>
      <p:ext uri="{BB962C8B-B14F-4D97-AF65-F5344CB8AC3E}">
        <p14:creationId xmlns:p14="http://schemas.microsoft.com/office/powerpoint/2010/main" val="52080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663172" y="661180"/>
            <a:ext cx="2892729" cy="1989847"/>
          </a:xfrm>
          <a:prstGeom prst="rect">
            <a:avLst/>
          </a:prstGeom>
        </p:spPr>
      </p:pic>
      <p:pic>
        <p:nvPicPr>
          <p:cNvPr id="7" name="Εικόνα 6"/>
          <p:cNvPicPr>
            <a:picLocks noChangeAspect="1"/>
          </p:cNvPicPr>
          <p:nvPr/>
        </p:nvPicPr>
        <p:blipFill>
          <a:blip r:embed="rId3"/>
          <a:stretch>
            <a:fillRect/>
          </a:stretch>
        </p:blipFill>
        <p:spPr>
          <a:xfrm>
            <a:off x="4304714" y="896292"/>
            <a:ext cx="3015176" cy="1519622"/>
          </a:xfrm>
          <a:prstGeom prst="rect">
            <a:avLst/>
          </a:prstGeom>
        </p:spPr>
      </p:pic>
      <p:pic>
        <p:nvPicPr>
          <p:cNvPr id="8" name="Εικόνα 7"/>
          <p:cNvPicPr>
            <a:picLocks noChangeAspect="1"/>
          </p:cNvPicPr>
          <p:nvPr/>
        </p:nvPicPr>
        <p:blipFill>
          <a:blip r:embed="rId4"/>
          <a:stretch>
            <a:fillRect/>
          </a:stretch>
        </p:blipFill>
        <p:spPr>
          <a:xfrm>
            <a:off x="8068703" y="672840"/>
            <a:ext cx="2972685" cy="1978187"/>
          </a:xfrm>
          <a:prstGeom prst="rect">
            <a:avLst/>
          </a:prstGeom>
        </p:spPr>
      </p:pic>
      <p:pic>
        <p:nvPicPr>
          <p:cNvPr id="9" name="Εικόνα 8"/>
          <p:cNvPicPr>
            <a:picLocks noChangeAspect="1"/>
          </p:cNvPicPr>
          <p:nvPr/>
        </p:nvPicPr>
        <p:blipFill>
          <a:blip r:embed="rId5"/>
          <a:stretch>
            <a:fillRect/>
          </a:stretch>
        </p:blipFill>
        <p:spPr>
          <a:xfrm>
            <a:off x="440243" y="3588062"/>
            <a:ext cx="3338585" cy="2084002"/>
          </a:xfrm>
          <a:prstGeom prst="rect">
            <a:avLst/>
          </a:prstGeom>
        </p:spPr>
      </p:pic>
      <p:pic>
        <p:nvPicPr>
          <p:cNvPr id="10" name="Εικόνα 9"/>
          <p:cNvPicPr>
            <a:picLocks noChangeAspect="1"/>
          </p:cNvPicPr>
          <p:nvPr/>
        </p:nvPicPr>
        <p:blipFill>
          <a:blip r:embed="rId6"/>
          <a:stretch>
            <a:fillRect/>
          </a:stretch>
        </p:blipFill>
        <p:spPr>
          <a:xfrm>
            <a:off x="4349262" y="3332901"/>
            <a:ext cx="3334043" cy="2198486"/>
          </a:xfrm>
          <a:prstGeom prst="rect">
            <a:avLst/>
          </a:prstGeom>
        </p:spPr>
      </p:pic>
      <p:pic>
        <p:nvPicPr>
          <p:cNvPr id="11" name="Εικόνα 10"/>
          <p:cNvPicPr>
            <a:picLocks noChangeAspect="1"/>
          </p:cNvPicPr>
          <p:nvPr/>
        </p:nvPicPr>
        <p:blipFill>
          <a:blip r:embed="rId7"/>
          <a:stretch>
            <a:fillRect/>
          </a:stretch>
        </p:blipFill>
        <p:spPr>
          <a:xfrm>
            <a:off x="8257641" y="3332901"/>
            <a:ext cx="2783747" cy="2082898"/>
          </a:xfrm>
          <a:prstGeom prst="rect">
            <a:avLst/>
          </a:prstGeom>
        </p:spPr>
      </p:pic>
    </p:spTree>
    <p:extLst>
      <p:ext uri="{BB962C8B-B14F-4D97-AF65-F5344CB8AC3E}">
        <p14:creationId xmlns:p14="http://schemas.microsoft.com/office/powerpoint/2010/main" val="286383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0" y="-9751"/>
            <a:ext cx="12192000" cy="6867751"/>
          </a:xfrm>
          <a:prstGeom prst="rect">
            <a:avLst/>
          </a:prstGeom>
        </p:spPr>
      </p:pic>
    </p:spTree>
    <p:extLst>
      <p:ext uri="{BB962C8B-B14F-4D97-AF65-F5344CB8AC3E}">
        <p14:creationId xmlns:p14="http://schemas.microsoft.com/office/powerpoint/2010/main" val="130222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108</TotalTime>
  <Words>367</Words>
  <Application>Microsoft Office PowerPoint</Application>
  <PresentationFormat>Προσαρμογή</PresentationFormat>
  <Paragraphs>23</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Ιόν</vt:lpstr>
      <vt:lpstr>     Θεόδωρος     Κολοκοτρώνης</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Θεόδωρος     Κολοκοτρώνης</dc:title>
  <dc:creator>Panos Triantafyllou</dc:creator>
  <cp:lastModifiedBy>Demi</cp:lastModifiedBy>
  <cp:revision>12</cp:revision>
  <dcterms:created xsi:type="dcterms:W3CDTF">2017-03-21T14:15:33Z</dcterms:created>
  <dcterms:modified xsi:type="dcterms:W3CDTF">2017-03-22T10:40:30Z</dcterms:modified>
</cp:coreProperties>
</file>