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1" r:id="rId4"/>
    <p:sldId id="262" r:id="rId5"/>
    <p:sldId id="263" r:id="rId6"/>
    <p:sldId id="264" r:id="rId7"/>
    <p:sldId id="260" r:id="rId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4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4D0C1E20-9AF4-4C25-BB98-427C84A9BAED}"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577FDCB-90C1-43BB-A96D-749481BE9979}" type="datetimeFigureOut">
              <a:rPr lang="el-GR" smtClean="0"/>
              <a:t>16/5/2017</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4D0C1E20-9AF4-4C25-BB98-427C84A9BAED}" type="slidenum">
              <a:rPr lang="el-GR" smtClean="0"/>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577FDCB-90C1-43BB-A96D-749481BE9979}" type="datetimeFigureOut">
              <a:rPr lang="el-GR" smtClean="0"/>
              <a:t>16/5/2017</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D0C1E20-9AF4-4C25-BB98-427C84A9BAED}" type="slidenum">
              <a:rPr lang="el-GR" smtClean="0"/>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71472" y="357166"/>
            <a:ext cx="7851648" cy="1828800"/>
          </a:xfrm>
        </p:spPr>
        <p:txBody>
          <a:bodyPr/>
          <a:lstStyle/>
          <a:p>
            <a:r>
              <a:rPr lang="el-GR" dirty="0"/>
              <a:t>ΝΑΟΣ ΑΓΙΟΥ ΔΗΜΗΤΡΙΟΥ</a:t>
            </a:r>
          </a:p>
        </p:txBody>
      </p:sp>
      <p:sp>
        <p:nvSpPr>
          <p:cNvPr id="3" name="2 - Υπότιτλος"/>
          <p:cNvSpPr>
            <a:spLocks noGrp="1"/>
          </p:cNvSpPr>
          <p:nvPr>
            <p:ph type="subTitle" idx="1"/>
          </p:nvPr>
        </p:nvSpPr>
        <p:spPr>
          <a:xfrm>
            <a:off x="571472" y="2071678"/>
            <a:ext cx="7854696" cy="1752600"/>
          </a:xfrm>
        </p:spPr>
        <p:txBody>
          <a:bodyPr/>
          <a:lstStyle/>
          <a:p>
            <a:r>
              <a:rPr lang="el-GR" dirty="0"/>
              <a:t>ΜΥΣΤΡΑΣ</a:t>
            </a:r>
          </a:p>
        </p:txBody>
      </p:sp>
      <p:pic>
        <p:nvPicPr>
          <p:cNvPr id="4" name="3 - Θέση περιεχομένου" descr="article.jpg"/>
          <p:cNvPicPr>
            <a:picLocks noChangeAspect="1"/>
          </p:cNvPicPr>
          <p:nvPr/>
        </p:nvPicPr>
        <p:blipFill>
          <a:blip r:embed="rId2"/>
          <a:stretch>
            <a:fillRect/>
          </a:stretch>
        </p:blipFill>
        <p:spPr>
          <a:xfrm>
            <a:off x="1281672" y="2857496"/>
            <a:ext cx="6580655" cy="3467104"/>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childTnLst>
                          </p:cTn>
                        </p:par>
                        <p:par>
                          <p:cTn id="11" fill="hold">
                            <p:stCondLst>
                              <p:cond delay="500"/>
                            </p:stCondLst>
                            <p:childTnLst>
                              <p:par>
                                <p:cTn id="12" presetID="14" presetClass="entr" presetSubtype="10" fill="hold" nodeType="after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randombar(horizont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33667" y="1844824"/>
            <a:ext cx="8229600" cy="1153276"/>
          </a:xfrm>
        </p:spPr>
        <p:txBody>
          <a:bodyPr>
            <a:normAutofit fontScale="90000"/>
          </a:bodyPr>
          <a:lstStyle/>
          <a:p>
            <a:r>
              <a:rPr lang="el-GR" sz="4000" b="1" dirty="0"/>
              <a:t>ΠΟΤΕ ΚΤΙΣΤΗΚΕ, ΑΠΟ ΠΟΙΟΝ ΚΑΙ ΤΙ ΕΙΝΑΙ;</a:t>
            </a:r>
            <a:r>
              <a:rPr lang="el-GR" sz="5400" b="1" dirty="0"/>
              <a:t/>
            </a:r>
            <a:br>
              <a:rPr lang="el-GR" sz="5400" b="1" dirty="0"/>
            </a:br>
            <a:r>
              <a:rPr lang="el-GR" dirty="0"/>
              <a:t/>
            </a:r>
            <a:br>
              <a:rPr lang="el-GR" dirty="0"/>
            </a:br>
            <a:endParaRPr lang="el-GR" dirty="0"/>
          </a:p>
        </p:txBody>
      </p:sp>
      <p:sp>
        <p:nvSpPr>
          <p:cNvPr id="3" name="2 - Θέση περιεχομένου"/>
          <p:cNvSpPr>
            <a:spLocks noGrp="1"/>
          </p:cNvSpPr>
          <p:nvPr>
            <p:ph idx="1"/>
          </p:nvPr>
        </p:nvSpPr>
        <p:spPr>
          <a:xfrm>
            <a:off x="433667" y="2132856"/>
            <a:ext cx="8229600" cy="3369010"/>
          </a:xfrm>
        </p:spPr>
        <p:txBody>
          <a:bodyPr>
            <a:normAutofit/>
          </a:bodyPr>
          <a:lstStyle/>
          <a:p>
            <a:r>
              <a:rPr lang="el-GR" sz="2300" dirty="0"/>
              <a:t>Κτίστηκε το 13ο αι., όταν ο Μυστράς πέρασε από τους Φράγκους στους Βυζαντινούς και ο λόφος άρχισε να κατοικείται. Εκεί μεταφέρθηκε η έδρα της μητρόπολης Λακεδαιμονίας από τη Σπάρτη, και ο </a:t>
            </a:r>
            <a:r>
              <a:rPr lang="el-GR" sz="2300" i="1" dirty="0"/>
              <a:t>μητροπολίτης Ευγένιος</a:t>
            </a:r>
            <a:r>
              <a:rPr lang="el-GR" sz="2300" dirty="0"/>
              <a:t> έγινε ο πρώτος κτήτορας του ναού</a:t>
            </a:r>
            <a:endParaRPr lang="en-US" sz="2300" dirty="0"/>
          </a:p>
          <a:p>
            <a:endParaRPr lang="el-GR" dirty="0"/>
          </a:p>
          <a:p>
            <a:endParaRPr lang="el-GR" sz="2000" dirty="0"/>
          </a:p>
          <a:p>
            <a:endParaRPr lang="en-US" sz="2300" dirty="0"/>
          </a:p>
          <a:p>
            <a:endParaRPr lang="el-GR" sz="2300" dirty="0"/>
          </a:p>
          <a:p>
            <a:endParaRPr lang="el-GR" sz="2400" dirty="0"/>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363980"/>
            <a:ext cx="8229600" cy="1143000"/>
          </a:xfrm>
        </p:spPr>
        <p:txBody>
          <a:bodyPr>
            <a:normAutofit fontScale="90000"/>
          </a:bodyPr>
          <a:lstStyle/>
          <a:p>
            <a:r>
              <a:rPr lang="el-GR" sz="4000" b="1" dirty="0"/>
              <a:t>ΠΩΣ ΗΤΑΝ Η ΑΡΧΙΚΗ ΤΟ</a:t>
            </a:r>
            <a:r>
              <a:rPr lang="en-US" sz="4000" b="1" dirty="0"/>
              <a:t>Y</a:t>
            </a:r>
            <a:r>
              <a:rPr lang="el-GR" sz="4000" b="1" dirty="0"/>
              <a:t> ΜΟΡΦΗ</a:t>
            </a:r>
            <a:r>
              <a:rPr lang="el-GR" sz="4000" b="1" dirty="0" smtClean="0"/>
              <a:t>;</a:t>
            </a:r>
            <a:r>
              <a:rPr lang="en-US" sz="4000" b="1" dirty="0" smtClean="0"/>
              <a:t/>
            </a:r>
            <a:br>
              <a:rPr lang="en-US" sz="4000" b="1" dirty="0" smtClean="0"/>
            </a:br>
            <a:r>
              <a:rPr lang="el-GR" sz="5400" dirty="0"/>
              <a:t/>
            </a:r>
            <a:br>
              <a:rPr lang="el-GR" sz="5400" dirty="0"/>
            </a:br>
            <a:endParaRPr lang="el-GR" dirty="0"/>
          </a:p>
        </p:txBody>
      </p:sp>
      <p:sp>
        <p:nvSpPr>
          <p:cNvPr id="3" name="Θέση περιεχομένου 2"/>
          <p:cNvSpPr>
            <a:spLocks noGrp="1"/>
          </p:cNvSpPr>
          <p:nvPr>
            <p:ph idx="1"/>
          </p:nvPr>
        </p:nvSpPr>
        <p:spPr/>
        <p:txBody>
          <a:bodyPr/>
          <a:lstStyle/>
          <a:p>
            <a:r>
              <a:rPr lang="el-GR" sz="2800" dirty="0"/>
              <a:t>Στην αρχική του μορφή ήταν </a:t>
            </a:r>
            <a:r>
              <a:rPr lang="el-GR" sz="2800" dirty="0" err="1"/>
              <a:t>τρίκλιτη</a:t>
            </a:r>
            <a:r>
              <a:rPr lang="el-GR" sz="2800" dirty="0"/>
              <a:t> βασιλική με νάρθηκα στα δυτικά.</a:t>
            </a:r>
            <a:endParaRPr lang="en-US" sz="2800" dirty="0"/>
          </a:p>
          <a:p>
            <a:endParaRPr lang="el-GR" dirty="0"/>
          </a:p>
        </p:txBody>
      </p:sp>
    </p:spTree>
    <p:extLst>
      <p:ext uri="{BB962C8B-B14F-4D97-AF65-F5344CB8AC3E}">
        <p14:creationId xmlns:p14="http://schemas.microsoft.com/office/powerpoint/2010/main" val="4101637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268760"/>
            <a:ext cx="8229600" cy="1143000"/>
          </a:xfrm>
        </p:spPr>
        <p:txBody>
          <a:bodyPr>
            <a:normAutofit fontScale="90000"/>
          </a:bodyPr>
          <a:lstStyle/>
          <a:p>
            <a:r>
              <a:rPr lang="el-GR" sz="4000" b="1" dirty="0"/>
              <a:t>ΠΟΤΕ ΚΤΙΣΤΗΚΕ Η ΕΚΛΗΣΣΙΑ;</a:t>
            </a:r>
            <a:r>
              <a:rPr lang="en-US" sz="5400" b="1" dirty="0"/>
              <a:t/>
            </a:r>
            <a:br>
              <a:rPr lang="en-US" sz="5400" b="1" dirty="0"/>
            </a:br>
            <a:endParaRPr lang="el-GR" dirty="0"/>
          </a:p>
        </p:txBody>
      </p:sp>
      <p:sp>
        <p:nvSpPr>
          <p:cNvPr id="3" name="Θέση περιεχομένου 2"/>
          <p:cNvSpPr>
            <a:spLocks noGrp="1"/>
          </p:cNvSpPr>
          <p:nvPr>
            <p:ph idx="1"/>
          </p:nvPr>
        </p:nvSpPr>
        <p:spPr/>
        <p:txBody>
          <a:bodyPr>
            <a:normAutofit fontScale="70000" lnSpcReduction="20000"/>
          </a:bodyPr>
          <a:lstStyle/>
          <a:p>
            <a:r>
              <a:rPr lang="el-GR" sz="2800" dirty="0"/>
              <a:t>Τα έτη 1291-1292, ίσως και λίγο νωρίτερα, στον ναό έγιναν εκτεταμένες εργασίες και προστέθηκε το κωδωνοστάσιο. Τις μετατροπές τις έκανε ο δεύτερος κτήτορας του ναού,</a:t>
            </a:r>
            <a:r>
              <a:rPr lang="el-GR" sz="2800" i="1" dirty="0"/>
              <a:t> μητροπολίτης Νικηφόρος Μοσχόπουλος</a:t>
            </a:r>
            <a:r>
              <a:rPr lang="el-GR" sz="2800" dirty="0"/>
              <a:t>, με βοηθό τον αδελφό του Ααρών.</a:t>
            </a:r>
          </a:p>
          <a:p>
            <a:r>
              <a:rPr lang="el-GR" sz="2800" dirty="0"/>
              <a:t>Την τελική της μορφή πήρε η εκκλησία τον 15ο αιώνα, από τον </a:t>
            </a:r>
            <a:r>
              <a:rPr lang="el-GR" sz="2800" i="1" dirty="0"/>
              <a:t>μητροπολίτη Ματθαίο</a:t>
            </a:r>
            <a:r>
              <a:rPr lang="el-GR" sz="2800" dirty="0"/>
              <a:t>, τον τρίτο κτήτορα. Τότε προστέθηκαν τα υπερώα, και ο όροφος μετατράπηκε σε σταυροειδή εγγεγραμμένο </a:t>
            </a:r>
            <a:r>
              <a:rPr lang="el-GR" sz="2800" dirty="0" err="1"/>
              <a:t>πεντάτρουλο</a:t>
            </a:r>
            <a:r>
              <a:rPr lang="el-GR" sz="2800" dirty="0"/>
              <a:t> ναό. </a:t>
            </a:r>
            <a:endParaRPr lang="en-US" sz="2800" dirty="0"/>
          </a:p>
          <a:p>
            <a:r>
              <a:rPr lang="el-GR" sz="2800" dirty="0"/>
              <a:t>Διαμορφώθηκε σύμφωνα με τον λεγόμενο «</a:t>
            </a:r>
            <a:r>
              <a:rPr lang="el-GR" sz="2800" i="1" dirty="0"/>
              <a:t>μικτό</a:t>
            </a:r>
            <a:r>
              <a:rPr lang="el-GR" sz="2800" dirty="0"/>
              <a:t>» ή «</a:t>
            </a:r>
            <a:r>
              <a:rPr lang="el-GR" sz="2800" i="1" dirty="0"/>
              <a:t>τύπο του Μυστρά</a:t>
            </a:r>
            <a:r>
              <a:rPr lang="el-GR" sz="2800" dirty="0"/>
              <a:t>», που στο ισόγειο είναι </a:t>
            </a:r>
            <a:r>
              <a:rPr lang="el-GR" sz="2800" dirty="0" err="1"/>
              <a:t>τρίκλιτη</a:t>
            </a:r>
            <a:r>
              <a:rPr lang="el-GR" sz="2800" dirty="0"/>
              <a:t> βασιλική και στον όροφο σταυροειδής εγγεγραμμένος ναός. Αυτές τις αλλαγές τις έκαναν γιατί ο δεσπότης και οι άρχοντες παρακολουθούσαν τη Θεία Λειτουργία από τα υπερώα, όπως επέβαλλε το αυτοκρατορικό τυπικό της Κωνσταντινούπολης, το οποίο επικράτησε και στον Μυστρά, από το 1349, όταν ιδρύθηκε το δεσποτάτο.</a:t>
            </a:r>
            <a:endParaRPr lang="en-US" sz="2800" dirty="0"/>
          </a:p>
          <a:p>
            <a:endParaRPr lang="en-US" sz="2800" dirty="0"/>
          </a:p>
          <a:p>
            <a:endParaRPr lang="el-GR" dirty="0"/>
          </a:p>
        </p:txBody>
      </p:sp>
    </p:spTree>
    <p:extLst>
      <p:ext uri="{BB962C8B-B14F-4D97-AF65-F5344CB8AC3E}">
        <p14:creationId xmlns:p14="http://schemas.microsoft.com/office/powerpoint/2010/main" val="92983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1556792"/>
            <a:ext cx="8229600" cy="1143000"/>
          </a:xfrm>
        </p:spPr>
        <p:txBody>
          <a:bodyPr>
            <a:normAutofit fontScale="90000"/>
          </a:bodyPr>
          <a:lstStyle/>
          <a:p>
            <a:r>
              <a:rPr lang="en-US" sz="5400" b="1" dirty="0"/>
              <a:t/>
            </a:r>
            <a:br>
              <a:rPr lang="en-US" sz="5400" b="1" dirty="0"/>
            </a:br>
            <a:endParaRPr lang="el-GR" dirty="0"/>
          </a:p>
        </p:txBody>
      </p:sp>
      <p:sp>
        <p:nvSpPr>
          <p:cNvPr id="3" name="Θέση περιεχομένου 2"/>
          <p:cNvSpPr>
            <a:spLocks noGrp="1"/>
          </p:cNvSpPr>
          <p:nvPr>
            <p:ph idx="1"/>
          </p:nvPr>
        </p:nvSpPr>
        <p:spPr/>
        <p:txBody>
          <a:bodyPr>
            <a:normAutofit fontScale="77500" lnSpcReduction="20000"/>
          </a:bodyPr>
          <a:lstStyle/>
          <a:p>
            <a:r>
              <a:rPr lang="el-GR" sz="2800" dirty="0"/>
              <a:t>Στο εσωτερικό του ναού, αξιόλογος είναι ο</a:t>
            </a:r>
            <a:r>
              <a:rPr lang="el-GR" sz="2800" b="1" dirty="0"/>
              <a:t> γλυπτός διάκοσμος</a:t>
            </a:r>
            <a:r>
              <a:rPr lang="el-GR" sz="2800" dirty="0"/>
              <a:t>, που στο σύνολό του προέρχεται από παλαιότερα μνημεία. Από αυτόν ξεχωρίζουν τα δύο προσκυνητάρια στους πεσσούς του ιερού, το τέμπλο, και κυρίως η πλάκα με τον ανάγλυφο δικέφαλο αετό των Παλαιολόγων </a:t>
            </a:r>
            <a:r>
              <a:rPr lang="el-GR" sz="2800" b="1" dirty="0"/>
              <a:t>στο δάπεδο, κάτω από τον τρούλο, καθώς σύμφωνα με την παράδοση, στο σημείο αυτό στέφθηκε ο τελευταίος αυτοκράτορας του Βυζαντίου, </a:t>
            </a:r>
            <a:r>
              <a:rPr lang="el-GR" sz="2800" b="1" i="1" dirty="0"/>
              <a:t>Κωνσταντίνος ΙΑ΄ Παλαιολόγος</a:t>
            </a:r>
            <a:r>
              <a:rPr lang="el-GR" sz="2800" b="1" dirty="0"/>
              <a:t>, το 1449.</a:t>
            </a:r>
          </a:p>
          <a:p>
            <a:r>
              <a:rPr lang="el-GR" sz="2800" dirty="0"/>
              <a:t>Η Μητρόπολη έχει πλούσιες επιγραφικές μαρτυρίες και η ζωγραφική της διακόσμηση έχει ποικιλία. Οι </a:t>
            </a:r>
            <a:r>
              <a:rPr lang="el-GR" sz="2800" b="1" dirty="0"/>
              <a:t>τοιχογραφίες </a:t>
            </a:r>
            <a:r>
              <a:rPr lang="el-GR" sz="2800" dirty="0"/>
              <a:t>της ανήκουν σε τρεις διαφορετικές περιόδους, που αντιστοιχούν στις τρεις οικοδομικές της φάσεις και ακολουθούν τη διαφορετική τεχνοτροπία κάθε εποχής</a:t>
            </a:r>
            <a:r>
              <a:rPr lang="en-US" sz="2800" dirty="0"/>
              <a:t>.</a:t>
            </a:r>
            <a:endParaRPr lang="el-GR" sz="2800" dirty="0"/>
          </a:p>
          <a:p>
            <a:r>
              <a:rPr lang="el-GR" sz="2800" dirty="0"/>
              <a:t>Στο συγκρότημα του ναού υπάρχει</a:t>
            </a:r>
            <a:r>
              <a:rPr lang="el-GR" sz="2800" b="1" dirty="0"/>
              <a:t> μουσείο</a:t>
            </a:r>
            <a:r>
              <a:rPr lang="el-GR" sz="2800" dirty="0"/>
              <a:t>, που φιλοξενεί γλυπτά, τοιχογραφίες, εικόνες και ευρήματα ανασκαφών. </a:t>
            </a:r>
          </a:p>
          <a:p>
            <a:endParaRPr lang="en-US" sz="2800" dirty="0"/>
          </a:p>
          <a:p>
            <a:endParaRPr lang="en-US" sz="2800" b="1" dirty="0"/>
          </a:p>
          <a:p>
            <a:endParaRPr lang="el-GR" dirty="0"/>
          </a:p>
        </p:txBody>
      </p:sp>
      <p:sp>
        <p:nvSpPr>
          <p:cNvPr id="4" name="Ορθογώνιο 3"/>
          <p:cNvSpPr/>
          <p:nvPr/>
        </p:nvSpPr>
        <p:spPr>
          <a:xfrm>
            <a:off x="424907" y="721117"/>
            <a:ext cx="8806706" cy="646331"/>
          </a:xfrm>
          <a:prstGeom prst="rect">
            <a:avLst/>
          </a:prstGeom>
        </p:spPr>
        <p:txBody>
          <a:bodyPr wrap="none">
            <a:spAutoFit/>
          </a:bodyPr>
          <a:lstStyle/>
          <a:p>
            <a:r>
              <a:rPr lang="el-GR" sz="3600" b="1" dirty="0">
                <a:solidFill>
                  <a:schemeClr val="tx2"/>
                </a:solidFill>
              </a:rPr>
              <a:t>ΠΩΣ ΗΤΑΝ Η ΔΙΑΚΟΣΜΙΣΗ ΤΟΥ ΝΑΟΥ;</a:t>
            </a:r>
          </a:p>
        </p:txBody>
      </p:sp>
    </p:spTree>
    <p:extLst>
      <p:ext uri="{BB962C8B-B14F-4D97-AF65-F5344CB8AC3E}">
        <p14:creationId xmlns:p14="http://schemas.microsoft.com/office/powerpoint/2010/main" val="19158245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11560" y="548680"/>
            <a:ext cx="8229600" cy="2090496"/>
          </a:xfrm>
        </p:spPr>
        <p:txBody>
          <a:bodyPr>
            <a:normAutofit/>
          </a:bodyPr>
          <a:lstStyle/>
          <a:p>
            <a:r>
              <a:rPr lang="el-GR" sz="4000" b="1" dirty="0"/>
              <a:t>ΠΩΣ ΗΤΑΝ ΕΝΑ ΤΟΠΙΚΟ ΣΠΙΤΙ ΣΤΟΝ ΜΥΣΤΡΑ</a:t>
            </a:r>
            <a:r>
              <a:rPr lang="el-GR" b="1" dirty="0"/>
              <a:t/>
            </a:r>
            <a:br>
              <a:rPr lang="el-GR" b="1" dirty="0"/>
            </a:br>
            <a:endParaRPr lang="el-GR" dirty="0"/>
          </a:p>
        </p:txBody>
      </p:sp>
      <p:sp>
        <p:nvSpPr>
          <p:cNvPr id="3" name="Θέση περιεχομένου 2"/>
          <p:cNvSpPr>
            <a:spLocks noGrp="1"/>
          </p:cNvSpPr>
          <p:nvPr>
            <p:ph idx="1"/>
          </p:nvPr>
        </p:nvSpPr>
        <p:spPr/>
        <p:txBody>
          <a:bodyPr/>
          <a:lstStyle/>
          <a:p>
            <a:endParaRPr lang="el-GR" b="1" dirty="0"/>
          </a:p>
        </p:txBody>
      </p:sp>
    </p:spTree>
    <p:extLst>
      <p:ext uri="{BB962C8B-B14F-4D97-AF65-F5344CB8AC3E}">
        <p14:creationId xmlns:p14="http://schemas.microsoft.com/office/powerpoint/2010/main" val="541745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Τίτλος"/>
          <p:cNvSpPr>
            <a:spLocks noGrp="1"/>
          </p:cNvSpPr>
          <p:nvPr>
            <p:ph type="title"/>
          </p:nvPr>
        </p:nvSpPr>
        <p:spPr/>
        <p:txBody>
          <a:bodyPr/>
          <a:lstStyle/>
          <a:p>
            <a:endParaRPr lang="el-GR"/>
          </a:p>
        </p:txBody>
      </p:sp>
      <p:pic>
        <p:nvPicPr>
          <p:cNvPr id="4" name="3 - Θέση περιεχομένου" descr="κατάλογος.jpg"/>
          <p:cNvPicPr>
            <a:picLocks noGrp="1" noChangeAspect="1"/>
          </p:cNvPicPr>
          <p:nvPr>
            <p:ph sz="half" idx="1"/>
          </p:nvPr>
        </p:nvPicPr>
        <p:blipFill>
          <a:blip r:embed="rId2"/>
          <a:stretch>
            <a:fillRect/>
          </a:stretch>
        </p:blipFill>
        <p:spPr>
          <a:xfrm>
            <a:off x="0" y="0"/>
            <a:ext cx="9144000" cy="3571876"/>
          </a:xfrm>
        </p:spPr>
      </p:pic>
      <p:pic>
        <p:nvPicPr>
          <p:cNvPr id="7" name="6 - Θέση περιεχομένου" descr="κατάλογος.jpg"/>
          <p:cNvPicPr>
            <a:picLocks noGrp="1" noChangeAspect="1"/>
          </p:cNvPicPr>
          <p:nvPr>
            <p:ph sz="half" idx="2"/>
          </p:nvPr>
        </p:nvPicPr>
        <p:blipFill>
          <a:blip r:embed="rId3"/>
          <a:stretch>
            <a:fillRect/>
          </a:stretch>
        </p:blipFill>
        <p:spPr>
          <a:xfrm>
            <a:off x="0" y="3143248"/>
            <a:ext cx="9144000" cy="3714752"/>
          </a:xfr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par>
                                <p:cTn id="8" presetID="6"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555</TotalTime>
  <Words>372</Words>
  <Application>Microsoft Office PowerPoint</Application>
  <PresentationFormat>Προβολή στην οθόνη (4:3)</PresentationFormat>
  <Paragraphs>21</Paragraphs>
  <Slides>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7</vt:i4>
      </vt:variant>
    </vt:vector>
  </HeadingPairs>
  <TitlesOfParts>
    <vt:vector size="8" baseType="lpstr">
      <vt:lpstr>Ροή</vt:lpstr>
      <vt:lpstr>ΝΑΟΣ ΑΓΙΟΥ ΔΗΜΗΤΡΙΟΥ</vt:lpstr>
      <vt:lpstr>ΠΟΤΕ ΚΤΙΣΤΗΚΕ, ΑΠΟ ΠΟΙΟΝ ΚΑΙ ΤΙ ΕΙΝΑΙ;  </vt:lpstr>
      <vt:lpstr>ΠΩΣ ΗΤΑΝ Η ΑΡΧΙΚΗ ΤΟY ΜΟΡΦΗ;  </vt:lpstr>
      <vt:lpstr>ΠΟΤΕ ΚΤΙΣΤΗΚΕ Η ΕΚΛΗΣΣΙΑ; </vt:lpstr>
      <vt:lpstr> </vt:lpstr>
      <vt:lpstr>ΠΩΣ ΗΤΑΝ ΕΝΑ ΤΟΠΙΚΟ ΣΠΙΤΙ ΣΤΟΝ ΜΥΣΤΡΑ </vt:lpstr>
      <vt:lpstr>Παρουσίαση του PowerPoint</vt:lpstr>
    </vt:vector>
  </TitlesOfParts>
  <Company>Private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Demi</cp:lastModifiedBy>
  <cp:revision>14</cp:revision>
  <dcterms:created xsi:type="dcterms:W3CDTF">2017-05-07T12:47:03Z</dcterms:created>
  <dcterms:modified xsi:type="dcterms:W3CDTF">2017-05-16T08:46:09Z</dcterms:modified>
</cp:coreProperties>
</file>