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Lst>
  <p:sldSz cx="10080625" cy="5670550"/>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396" y="-96"/>
      </p:cViewPr>
      <p:guideLst>
        <p:guide orient="horz" pos="1786"/>
        <p:guide pos="3175"/>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27" name="PlaceHolder 2"/>
          <p:cNvSpPr>
            <a:spLocks noGrp="1"/>
          </p:cNvSpPr>
          <p:nvPr>
            <p:ph type="body"/>
          </p:nvPr>
        </p:nvSpPr>
        <p:spPr>
          <a:xfrm>
            <a:off x="504000" y="1326600"/>
            <a:ext cx="9071640" cy="1568160"/>
          </a:xfrm>
          <a:prstGeom prst="rect">
            <a:avLst/>
          </a:prstGeom>
        </p:spPr>
        <p:txBody>
          <a:bodyPr lIns="0" tIns="0" rIns="0" bIns="0">
            <a:normAutofit/>
          </a:bodyPr>
          <a:lstStyle/>
          <a:p>
            <a:endParaRPr lang="el-GR" sz="3200" b="0" strike="noStrike" spc="-1">
              <a:latin typeface="Arial"/>
            </a:endParaRPr>
          </a:p>
        </p:txBody>
      </p:sp>
      <p:sp>
        <p:nvSpPr>
          <p:cNvPr id="28" name="PlaceHolder 3"/>
          <p:cNvSpPr>
            <a:spLocks noGrp="1"/>
          </p:cNvSpPr>
          <p:nvPr>
            <p:ph type="body"/>
          </p:nvPr>
        </p:nvSpPr>
        <p:spPr>
          <a:xfrm>
            <a:off x="504000" y="3044160"/>
            <a:ext cx="907164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30" name="PlaceHolder 2"/>
          <p:cNvSpPr>
            <a:spLocks noGrp="1"/>
          </p:cNvSpPr>
          <p:nvPr>
            <p:ph type="body"/>
          </p:nvPr>
        </p:nvSpPr>
        <p:spPr>
          <a:xfrm>
            <a:off x="504000" y="1326600"/>
            <a:ext cx="4426920" cy="1568160"/>
          </a:xfrm>
          <a:prstGeom prst="rect">
            <a:avLst/>
          </a:prstGeom>
        </p:spPr>
        <p:txBody>
          <a:bodyPr lIns="0" tIns="0" rIns="0" bIns="0">
            <a:normAutofit/>
          </a:bodyPr>
          <a:lstStyle/>
          <a:p>
            <a:endParaRPr lang="el-GR" sz="3200" b="0" strike="noStrike" spc="-1">
              <a:latin typeface="Arial"/>
            </a:endParaRPr>
          </a:p>
        </p:txBody>
      </p:sp>
      <p:sp>
        <p:nvSpPr>
          <p:cNvPr id="31" name="PlaceHolder 3"/>
          <p:cNvSpPr>
            <a:spLocks noGrp="1"/>
          </p:cNvSpPr>
          <p:nvPr>
            <p:ph type="body"/>
          </p:nvPr>
        </p:nvSpPr>
        <p:spPr>
          <a:xfrm>
            <a:off x="5152680" y="1326600"/>
            <a:ext cx="4426920" cy="1568160"/>
          </a:xfrm>
          <a:prstGeom prst="rect">
            <a:avLst/>
          </a:prstGeom>
        </p:spPr>
        <p:txBody>
          <a:bodyPr lIns="0" tIns="0" rIns="0" bIns="0">
            <a:normAutofit/>
          </a:bodyPr>
          <a:lstStyle/>
          <a:p>
            <a:endParaRPr lang="el-GR" sz="3200" b="0" strike="noStrike" spc="-1">
              <a:latin typeface="Arial"/>
            </a:endParaRPr>
          </a:p>
        </p:txBody>
      </p:sp>
      <p:sp>
        <p:nvSpPr>
          <p:cNvPr id="32" name="PlaceHolder 4"/>
          <p:cNvSpPr>
            <a:spLocks noGrp="1"/>
          </p:cNvSpPr>
          <p:nvPr>
            <p:ph type="body"/>
          </p:nvPr>
        </p:nvSpPr>
        <p:spPr>
          <a:xfrm>
            <a:off x="504000" y="3044160"/>
            <a:ext cx="4426920" cy="1568160"/>
          </a:xfrm>
          <a:prstGeom prst="rect">
            <a:avLst/>
          </a:prstGeom>
        </p:spPr>
        <p:txBody>
          <a:bodyPr lIns="0" tIns="0" rIns="0" bIns="0">
            <a:normAutofit/>
          </a:bodyPr>
          <a:lstStyle/>
          <a:p>
            <a:endParaRPr lang="el-GR" sz="3200" b="0" strike="noStrike" spc="-1">
              <a:latin typeface="Arial"/>
            </a:endParaRPr>
          </a:p>
        </p:txBody>
      </p:sp>
      <p:sp>
        <p:nvSpPr>
          <p:cNvPr id="33" name="PlaceHolder 5"/>
          <p:cNvSpPr>
            <a:spLocks noGrp="1"/>
          </p:cNvSpPr>
          <p:nvPr>
            <p:ph type="body"/>
          </p:nvPr>
        </p:nvSpPr>
        <p:spPr>
          <a:xfrm>
            <a:off x="5152680" y="3044160"/>
            <a:ext cx="442692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35" name="PlaceHolder 2"/>
          <p:cNvSpPr>
            <a:spLocks noGrp="1"/>
          </p:cNvSpPr>
          <p:nvPr>
            <p:ph type="body"/>
          </p:nvPr>
        </p:nvSpPr>
        <p:spPr>
          <a:xfrm>
            <a:off x="504000" y="1326600"/>
            <a:ext cx="2920680" cy="1568160"/>
          </a:xfrm>
          <a:prstGeom prst="rect">
            <a:avLst/>
          </a:prstGeom>
        </p:spPr>
        <p:txBody>
          <a:bodyPr lIns="0" tIns="0" rIns="0" bIns="0">
            <a:normAutofit/>
          </a:bodyPr>
          <a:lstStyle/>
          <a:p>
            <a:endParaRPr lang="el-GR" sz="3200" b="0" strike="noStrike" spc="-1">
              <a:latin typeface="Arial"/>
            </a:endParaRPr>
          </a:p>
        </p:txBody>
      </p:sp>
      <p:sp>
        <p:nvSpPr>
          <p:cNvPr id="36" name="PlaceHolder 3"/>
          <p:cNvSpPr>
            <a:spLocks noGrp="1"/>
          </p:cNvSpPr>
          <p:nvPr>
            <p:ph type="body"/>
          </p:nvPr>
        </p:nvSpPr>
        <p:spPr>
          <a:xfrm>
            <a:off x="3571200" y="1326600"/>
            <a:ext cx="2920680" cy="1568160"/>
          </a:xfrm>
          <a:prstGeom prst="rect">
            <a:avLst/>
          </a:prstGeom>
        </p:spPr>
        <p:txBody>
          <a:bodyPr lIns="0" tIns="0" rIns="0" bIns="0">
            <a:normAutofit/>
          </a:bodyPr>
          <a:lstStyle/>
          <a:p>
            <a:endParaRPr lang="el-GR" sz="3200" b="0" strike="noStrike" spc="-1">
              <a:latin typeface="Arial"/>
            </a:endParaRPr>
          </a:p>
        </p:txBody>
      </p:sp>
      <p:sp>
        <p:nvSpPr>
          <p:cNvPr id="37" name="PlaceHolder 4"/>
          <p:cNvSpPr>
            <a:spLocks noGrp="1"/>
          </p:cNvSpPr>
          <p:nvPr>
            <p:ph type="body"/>
          </p:nvPr>
        </p:nvSpPr>
        <p:spPr>
          <a:xfrm>
            <a:off x="6638040" y="1326600"/>
            <a:ext cx="2920680" cy="1568160"/>
          </a:xfrm>
          <a:prstGeom prst="rect">
            <a:avLst/>
          </a:prstGeom>
        </p:spPr>
        <p:txBody>
          <a:bodyPr lIns="0" tIns="0" rIns="0" bIns="0">
            <a:normAutofit/>
          </a:bodyPr>
          <a:lstStyle/>
          <a:p>
            <a:endParaRPr lang="el-GR" sz="3200" b="0" strike="noStrike" spc="-1">
              <a:latin typeface="Arial"/>
            </a:endParaRPr>
          </a:p>
        </p:txBody>
      </p:sp>
      <p:sp>
        <p:nvSpPr>
          <p:cNvPr id="38" name="PlaceHolder 5"/>
          <p:cNvSpPr>
            <a:spLocks noGrp="1"/>
          </p:cNvSpPr>
          <p:nvPr>
            <p:ph type="body"/>
          </p:nvPr>
        </p:nvSpPr>
        <p:spPr>
          <a:xfrm>
            <a:off x="504000" y="3044160"/>
            <a:ext cx="2920680" cy="1568160"/>
          </a:xfrm>
          <a:prstGeom prst="rect">
            <a:avLst/>
          </a:prstGeom>
        </p:spPr>
        <p:txBody>
          <a:bodyPr lIns="0" tIns="0" rIns="0" bIns="0">
            <a:normAutofit/>
          </a:bodyPr>
          <a:lstStyle/>
          <a:p>
            <a:endParaRPr lang="el-GR" sz="3200" b="0" strike="noStrike" spc="-1">
              <a:latin typeface="Arial"/>
            </a:endParaRPr>
          </a:p>
        </p:txBody>
      </p:sp>
      <p:sp>
        <p:nvSpPr>
          <p:cNvPr id="39" name="PlaceHolder 6"/>
          <p:cNvSpPr>
            <a:spLocks noGrp="1"/>
          </p:cNvSpPr>
          <p:nvPr>
            <p:ph type="body"/>
          </p:nvPr>
        </p:nvSpPr>
        <p:spPr>
          <a:xfrm>
            <a:off x="3571200" y="3044160"/>
            <a:ext cx="2920680" cy="1568160"/>
          </a:xfrm>
          <a:prstGeom prst="rect">
            <a:avLst/>
          </a:prstGeom>
        </p:spPr>
        <p:txBody>
          <a:bodyPr lIns="0" tIns="0" rIns="0" bIns="0">
            <a:normAutofit/>
          </a:bodyPr>
          <a:lstStyle/>
          <a:p>
            <a:endParaRPr lang="el-GR" sz="3200" b="0" strike="noStrike" spc="-1">
              <a:latin typeface="Arial"/>
            </a:endParaRPr>
          </a:p>
        </p:txBody>
      </p:sp>
      <p:sp>
        <p:nvSpPr>
          <p:cNvPr id="40" name="PlaceHolder 7"/>
          <p:cNvSpPr>
            <a:spLocks noGrp="1"/>
          </p:cNvSpPr>
          <p:nvPr>
            <p:ph type="body"/>
          </p:nvPr>
        </p:nvSpPr>
        <p:spPr>
          <a:xfrm>
            <a:off x="6638040" y="3044160"/>
            <a:ext cx="292068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6" name="PlaceHolder 2"/>
          <p:cNvSpPr>
            <a:spLocks noGrp="1"/>
          </p:cNvSpPr>
          <p:nvPr>
            <p:ph type="subTitle"/>
          </p:nvPr>
        </p:nvSpPr>
        <p:spPr>
          <a:xfrm>
            <a:off x="504000" y="1326600"/>
            <a:ext cx="9071640" cy="328824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8" name="PlaceHolder 2"/>
          <p:cNvSpPr>
            <a:spLocks noGrp="1"/>
          </p:cNvSpPr>
          <p:nvPr>
            <p:ph type="body"/>
          </p:nvPr>
        </p:nvSpPr>
        <p:spPr>
          <a:xfrm>
            <a:off x="504000" y="1326600"/>
            <a:ext cx="9071640" cy="32882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10" name="PlaceHolder 2"/>
          <p:cNvSpPr>
            <a:spLocks noGrp="1"/>
          </p:cNvSpPr>
          <p:nvPr>
            <p:ph type="body"/>
          </p:nvPr>
        </p:nvSpPr>
        <p:spPr>
          <a:xfrm>
            <a:off x="504000" y="1326600"/>
            <a:ext cx="4426920" cy="3288240"/>
          </a:xfrm>
          <a:prstGeom prst="rect">
            <a:avLst/>
          </a:prstGeom>
        </p:spPr>
        <p:txBody>
          <a:bodyPr lIns="0" tIns="0" rIns="0" bIns="0">
            <a:normAutofit/>
          </a:bodyPr>
          <a:lstStyle/>
          <a:p>
            <a:endParaRPr lang="el-GR" sz="3200" b="0" strike="noStrike" spc="-1">
              <a:latin typeface="Arial"/>
            </a:endParaRPr>
          </a:p>
        </p:txBody>
      </p:sp>
      <p:sp>
        <p:nvSpPr>
          <p:cNvPr id="11" name="PlaceHolder 3"/>
          <p:cNvSpPr>
            <a:spLocks noGrp="1"/>
          </p:cNvSpPr>
          <p:nvPr>
            <p:ph type="body"/>
          </p:nvPr>
        </p:nvSpPr>
        <p:spPr>
          <a:xfrm>
            <a:off x="5152680" y="1326600"/>
            <a:ext cx="4426920" cy="32882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1640" cy="438840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15" name="PlaceHolder 2"/>
          <p:cNvSpPr>
            <a:spLocks noGrp="1"/>
          </p:cNvSpPr>
          <p:nvPr>
            <p:ph type="body"/>
          </p:nvPr>
        </p:nvSpPr>
        <p:spPr>
          <a:xfrm>
            <a:off x="504000" y="1326600"/>
            <a:ext cx="4426920" cy="1568160"/>
          </a:xfrm>
          <a:prstGeom prst="rect">
            <a:avLst/>
          </a:prstGeom>
        </p:spPr>
        <p:txBody>
          <a:bodyPr lIns="0" tIns="0" rIns="0" bIns="0">
            <a:normAutofit/>
          </a:bodyPr>
          <a:lstStyle/>
          <a:p>
            <a:endParaRPr lang="el-GR" sz="3200" b="0" strike="noStrike" spc="-1">
              <a:latin typeface="Arial"/>
            </a:endParaRPr>
          </a:p>
        </p:txBody>
      </p:sp>
      <p:sp>
        <p:nvSpPr>
          <p:cNvPr id="16" name="PlaceHolder 3"/>
          <p:cNvSpPr>
            <a:spLocks noGrp="1"/>
          </p:cNvSpPr>
          <p:nvPr>
            <p:ph type="body"/>
          </p:nvPr>
        </p:nvSpPr>
        <p:spPr>
          <a:xfrm>
            <a:off x="5152680" y="1326600"/>
            <a:ext cx="4426920" cy="3288240"/>
          </a:xfrm>
          <a:prstGeom prst="rect">
            <a:avLst/>
          </a:prstGeom>
        </p:spPr>
        <p:txBody>
          <a:bodyPr lIns="0" tIns="0" rIns="0" bIns="0">
            <a:normAutofit/>
          </a:bodyPr>
          <a:lstStyle/>
          <a:p>
            <a:endParaRPr lang="el-GR" sz="3200" b="0" strike="noStrike" spc="-1">
              <a:latin typeface="Arial"/>
            </a:endParaRPr>
          </a:p>
        </p:txBody>
      </p:sp>
      <p:sp>
        <p:nvSpPr>
          <p:cNvPr id="17" name="PlaceHolder 4"/>
          <p:cNvSpPr>
            <a:spLocks noGrp="1"/>
          </p:cNvSpPr>
          <p:nvPr>
            <p:ph type="body"/>
          </p:nvPr>
        </p:nvSpPr>
        <p:spPr>
          <a:xfrm>
            <a:off x="504000" y="3044160"/>
            <a:ext cx="442692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19" name="PlaceHolder 2"/>
          <p:cNvSpPr>
            <a:spLocks noGrp="1"/>
          </p:cNvSpPr>
          <p:nvPr>
            <p:ph type="body"/>
          </p:nvPr>
        </p:nvSpPr>
        <p:spPr>
          <a:xfrm>
            <a:off x="504000" y="1326600"/>
            <a:ext cx="4426920" cy="3288240"/>
          </a:xfrm>
          <a:prstGeom prst="rect">
            <a:avLst/>
          </a:prstGeom>
        </p:spPr>
        <p:txBody>
          <a:bodyPr lIns="0" tIns="0" rIns="0" bIns="0">
            <a:normAutofit/>
          </a:bodyPr>
          <a:lstStyle/>
          <a:p>
            <a:endParaRPr lang="el-GR" sz="3200" b="0" strike="noStrike" spc="-1">
              <a:latin typeface="Arial"/>
            </a:endParaRPr>
          </a:p>
        </p:txBody>
      </p:sp>
      <p:sp>
        <p:nvSpPr>
          <p:cNvPr id="20" name="PlaceHolder 3"/>
          <p:cNvSpPr>
            <a:spLocks noGrp="1"/>
          </p:cNvSpPr>
          <p:nvPr>
            <p:ph type="body"/>
          </p:nvPr>
        </p:nvSpPr>
        <p:spPr>
          <a:xfrm>
            <a:off x="5152680" y="1326600"/>
            <a:ext cx="4426920" cy="1568160"/>
          </a:xfrm>
          <a:prstGeom prst="rect">
            <a:avLst/>
          </a:prstGeom>
        </p:spPr>
        <p:txBody>
          <a:bodyPr lIns="0" tIns="0" rIns="0" bIns="0">
            <a:normAutofit/>
          </a:bodyPr>
          <a:lstStyle/>
          <a:p>
            <a:endParaRPr lang="el-GR" sz="3200" b="0" strike="noStrike" spc="-1">
              <a:latin typeface="Arial"/>
            </a:endParaRPr>
          </a:p>
        </p:txBody>
      </p:sp>
      <p:sp>
        <p:nvSpPr>
          <p:cNvPr id="21" name="PlaceHolder 4"/>
          <p:cNvSpPr>
            <a:spLocks noGrp="1"/>
          </p:cNvSpPr>
          <p:nvPr>
            <p:ph type="body"/>
          </p:nvPr>
        </p:nvSpPr>
        <p:spPr>
          <a:xfrm>
            <a:off x="5152680" y="3044160"/>
            <a:ext cx="442692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23" name="PlaceHolder 2"/>
          <p:cNvSpPr>
            <a:spLocks noGrp="1"/>
          </p:cNvSpPr>
          <p:nvPr>
            <p:ph type="body"/>
          </p:nvPr>
        </p:nvSpPr>
        <p:spPr>
          <a:xfrm>
            <a:off x="504000" y="1326600"/>
            <a:ext cx="4426920" cy="1568160"/>
          </a:xfrm>
          <a:prstGeom prst="rect">
            <a:avLst/>
          </a:prstGeom>
        </p:spPr>
        <p:txBody>
          <a:bodyPr lIns="0" tIns="0" rIns="0" bIns="0">
            <a:normAutofit/>
          </a:bodyPr>
          <a:lstStyle/>
          <a:p>
            <a:endParaRPr lang="el-GR" sz="3200" b="0" strike="noStrike" spc="-1">
              <a:latin typeface="Arial"/>
            </a:endParaRPr>
          </a:p>
        </p:txBody>
      </p:sp>
      <p:sp>
        <p:nvSpPr>
          <p:cNvPr id="24" name="PlaceHolder 3"/>
          <p:cNvSpPr>
            <a:spLocks noGrp="1"/>
          </p:cNvSpPr>
          <p:nvPr>
            <p:ph type="body"/>
          </p:nvPr>
        </p:nvSpPr>
        <p:spPr>
          <a:xfrm>
            <a:off x="5152680" y="1326600"/>
            <a:ext cx="4426920" cy="1568160"/>
          </a:xfrm>
          <a:prstGeom prst="rect">
            <a:avLst/>
          </a:prstGeom>
        </p:spPr>
        <p:txBody>
          <a:bodyPr lIns="0" tIns="0" rIns="0" bIns="0">
            <a:normAutofit/>
          </a:bodyPr>
          <a:lstStyle/>
          <a:p>
            <a:endParaRPr lang="el-GR" sz="3200" b="0" strike="noStrike" spc="-1">
              <a:latin typeface="Arial"/>
            </a:endParaRPr>
          </a:p>
        </p:txBody>
      </p:sp>
      <p:sp>
        <p:nvSpPr>
          <p:cNvPr id="25" name="PlaceHolder 4"/>
          <p:cNvSpPr>
            <a:spLocks noGrp="1"/>
          </p:cNvSpPr>
          <p:nvPr>
            <p:ph type="body"/>
          </p:nvPr>
        </p:nvSpPr>
        <p:spPr>
          <a:xfrm>
            <a:off x="504000" y="3044160"/>
            <a:ext cx="907164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r>
              <a:rPr lang="el-GR" sz="4400" b="0" strike="noStrike" spc="-1">
                <a:latin typeface="Arial"/>
              </a:rPr>
              <a:t>Πατήστε για επεξεργασία της μορφής κειμένου του τίτλου</a:t>
            </a:r>
          </a:p>
        </p:txBody>
      </p:sp>
      <p:sp>
        <p:nvSpPr>
          <p:cNvPr id="6" name="PlaceHolder 2"/>
          <p:cNvSpPr>
            <a:spLocks noGrp="1"/>
          </p:cNvSpPr>
          <p:nvPr>
            <p:ph type="body"/>
          </p:nvPr>
        </p:nvSpPr>
        <p:spPr>
          <a:xfrm>
            <a:off x="504000" y="1326600"/>
            <a:ext cx="9071640" cy="328824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800" b="0" strike="noStrike" spc="-1">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2400" b="0" strike="noStrike" spc="-1">
                <a:latin typeface="Arial"/>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latin typeface="Arial"/>
              </a:rPr>
              <a:t>Έβδομο επίπεδο διάρθρωσης</a:t>
            </a:r>
          </a:p>
        </p:txBody>
      </p:sp>
      <p:sp>
        <p:nvSpPr>
          <p:cNvPr id="2" name="PlaceHolder 3"/>
          <p:cNvSpPr>
            <a:spLocks noGrp="1"/>
          </p:cNvSpPr>
          <p:nvPr>
            <p:ph type="dt"/>
          </p:nvPr>
        </p:nvSpPr>
        <p:spPr>
          <a:xfrm>
            <a:off x="504000" y="5165280"/>
            <a:ext cx="2348280" cy="390600"/>
          </a:xfrm>
          <a:prstGeom prst="rect">
            <a:avLst/>
          </a:prstGeom>
        </p:spPr>
        <p:txBody>
          <a:bodyPr lIns="0" tIns="0" rIns="0" bIns="0">
            <a:noAutofit/>
          </a:bodyPr>
          <a:lstStyle/>
          <a:p>
            <a:r>
              <a:rPr lang="el-GR" sz="1400" b="0" strike="noStrike" spc="-1">
                <a:latin typeface="Times New Roman"/>
              </a:rPr>
              <a:t>&lt;ημερομηνία/ώρα&gt;</a:t>
            </a:r>
          </a:p>
        </p:txBody>
      </p:sp>
      <p:sp>
        <p:nvSpPr>
          <p:cNvPr id="3" name="PlaceHolder 4"/>
          <p:cNvSpPr>
            <a:spLocks noGrp="1"/>
          </p:cNvSpPr>
          <p:nvPr>
            <p:ph type="ftr"/>
          </p:nvPr>
        </p:nvSpPr>
        <p:spPr>
          <a:xfrm>
            <a:off x="3447360" y="5165280"/>
            <a:ext cx="3195000" cy="390600"/>
          </a:xfrm>
          <a:prstGeom prst="rect">
            <a:avLst/>
          </a:prstGeom>
        </p:spPr>
        <p:txBody>
          <a:bodyPr lIns="0" tIns="0" rIns="0" bIns="0">
            <a:noAutofit/>
          </a:bodyPr>
          <a:lstStyle/>
          <a:p>
            <a:pPr algn="ctr"/>
            <a:r>
              <a:rPr lang="el-GR" sz="1400" b="0" strike="noStrike" spc="-1">
                <a:latin typeface="Times New Roman"/>
              </a:rPr>
              <a:t>&lt;υποσέλιδο&gt;</a:t>
            </a:r>
          </a:p>
        </p:txBody>
      </p:sp>
      <p:sp>
        <p:nvSpPr>
          <p:cNvPr id="4" name="PlaceHolder 5"/>
          <p:cNvSpPr>
            <a:spLocks noGrp="1"/>
          </p:cNvSpPr>
          <p:nvPr>
            <p:ph type="sldNum"/>
          </p:nvPr>
        </p:nvSpPr>
        <p:spPr>
          <a:xfrm>
            <a:off x="7227360" y="5165280"/>
            <a:ext cx="2348280" cy="390600"/>
          </a:xfrm>
          <a:prstGeom prst="rect">
            <a:avLst/>
          </a:prstGeom>
        </p:spPr>
        <p:txBody>
          <a:bodyPr lIns="0" tIns="0" rIns="0" bIns="0">
            <a:noAutofit/>
          </a:bodyPr>
          <a:lstStyle/>
          <a:p>
            <a:pPr algn="r"/>
            <a:fld id="{FA5C72F0-EE25-4A9E-9AA2-D34D68527F16}" type="slidenum">
              <a:rPr lang="el-GR" sz="1400" b="0" strike="noStrike" spc="-1">
                <a:latin typeface="Times New Roman"/>
              </a:rPr>
              <a:pPr algn="r"/>
              <a:t>‹#›</a:t>
            </a:fld>
            <a:endParaRPr lang="el-GR" sz="14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8D281E"/>
            </a:gs>
            <a:gs pos="100000">
              <a:srgbClr val="000000"/>
            </a:gs>
          </a:gsLst>
          <a:path path="rect"/>
        </a:gradFill>
        <a:effectLst/>
      </p:bgPr>
    </p:bg>
    <p:spTree>
      <p:nvGrpSpPr>
        <p:cNvPr id="1" name=""/>
        <p:cNvGrpSpPr/>
        <p:nvPr/>
      </p:nvGrpSpPr>
      <p:grpSpPr>
        <a:xfrm>
          <a:off x="0" y="0"/>
          <a:ext cx="0" cy="0"/>
          <a:chOff x="0" y="0"/>
          <a:chExt cx="0" cy="0"/>
        </a:xfrm>
      </p:grpSpPr>
      <p:sp>
        <p:nvSpPr>
          <p:cNvPr id="41" name="TextShape 1"/>
          <p:cNvSpPr txBox="1"/>
          <p:nvPr/>
        </p:nvSpPr>
        <p:spPr>
          <a:xfrm>
            <a:off x="1008000" y="72000"/>
            <a:ext cx="9144000" cy="2520000"/>
          </a:xfrm>
          <a:prstGeom prst="rect">
            <a:avLst/>
          </a:prstGeom>
          <a:noFill/>
          <a:ln>
            <a:noFill/>
          </a:ln>
        </p:spPr>
        <p:txBody>
          <a:bodyPr lIns="0" tIns="0" rIns="0" bIns="0" anchor="ctr">
            <a:noAutofit/>
          </a:bodyPr>
          <a:lstStyle/>
          <a:p>
            <a:pPr algn="ctr"/>
            <a:r>
              <a:rPr lang="el-GR" sz="4400" b="0" strike="noStrike" spc="-1">
                <a:latin typeface="Arial"/>
              </a:rPr>
              <a:t>3ο Δήμοτικό Σχολείο Σίνδου</a:t>
            </a:r>
            <a:r>
              <a:t/>
            </a:r>
            <a:br/>
            <a:r>
              <a:rPr lang="el-GR" sz="4400" b="0" strike="noStrike" spc="-1">
                <a:latin typeface="Arial"/>
              </a:rPr>
              <a:t>Τάξη Δ2</a:t>
            </a:r>
            <a:r>
              <a:t/>
            </a:r>
            <a:br/>
            <a:r>
              <a:rPr lang="el-GR" sz="4400" b="0" strike="noStrike" spc="-1">
                <a:latin typeface="Arial"/>
              </a:rPr>
              <a:t>Θέμα: “Η Κάθοδος των Δωριέων’’</a:t>
            </a:r>
            <a:r>
              <a:t/>
            </a:r>
            <a:br/>
            <a:endParaRPr lang="el-GR" sz="4400" b="0" strike="noStrike" spc="-1">
              <a:latin typeface="Arial"/>
            </a:endParaRPr>
          </a:p>
        </p:txBody>
      </p:sp>
      <p:sp>
        <p:nvSpPr>
          <p:cNvPr id="42" name="TextShape 2"/>
          <p:cNvSpPr txBox="1"/>
          <p:nvPr/>
        </p:nvSpPr>
        <p:spPr>
          <a:xfrm>
            <a:off x="1584000" y="2327760"/>
            <a:ext cx="7776000" cy="768240"/>
          </a:xfrm>
          <a:prstGeom prst="rect">
            <a:avLst/>
          </a:prstGeom>
          <a:noFill/>
          <a:ln>
            <a:noFill/>
          </a:ln>
        </p:spPr>
        <p:txBody>
          <a:bodyPr lIns="0" tIns="0" rIns="0" bIns="0">
            <a:noAutofit/>
          </a:bodyPr>
          <a:lstStyle/>
          <a:p>
            <a:r>
              <a:rPr lang="el-GR" sz="1800" b="0" strike="noStrike" spc="-1" dirty="0">
                <a:latin typeface="Arial"/>
                <a:ea typeface="Microsoft YaHei"/>
              </a:rPr>
              <a:t>Εργασία των </a:t>
            </a:r>
            <a:r>
              <a:rPr lang="el-GR" sz="1800" b="0" strike="noStrike" spc="-1" dirty="0" err="1">
                <a:latin typeface="Arial"/>
                <a:ea typeface="Microsoft YaHei"/>
              </a:rPr>
              <a:t>μαθήτων</a:t>
            </a:r>
            <a:endParaRPr lang="el-GR" sz="1800" b="0" strike="noStrike" spc="-1" dirty="0">
              <a:latin typeface="Arial"/>
            </a:endParaRPr>
          </a:p>
          <a:p>
            <a:r>
              <a:rPr lang="el-GR" sz="1800" b="0" strike="noStrike" spc="-1" dirty="0" smtClean="0">
                <a:latin typeface="Arial"/>
                <a:ea typeface="Microsoft YaHei"/>
              </a:rPr>
              <a:t>ΣΠΥΡΊΔΩΝ</a:t>
            </a:r>
            <a:endParaRPr lang="el-GR" sz="1800" b="0" strike="noStrike" spc="-1" dirty="0">
              <a:latin typeface="Arial"/>
            </a:endParaRPr>
          </a:p>
          <a:p>
            <a:r>
              <a:rPr lang="el-GR" sz="1800" b="0" strike="noStrike" spc="-1" dirty="0" smtClean="0">
                <a:latin typeface="Arial"/>
                <a:ea typeface="Microsoft YaHei"/>
              </a:rPr>
              <a:t>ΠΈΤΡΟΣ </a:t>
            </a:r>
            <a:endParaRPr lang="el-GR" sz="1800" b="0" strike="noStrike" spc="-1" dirty="0">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p14:flip dir="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12ED6"/>
        </a:solidFill>
        <a:effectLst/>
      </p:bgPr>
    </p:bg>
    <p:spTree>
      <p:nvGrpSpPr>
        <p:cNvPr id="1" name=""/>
        <p:cNvGrpSpPr/>
        <p:nvPr/>
      </p:nvGrpSpPr>
      <p:grpSpPr>
        <a:xfrm>
          <a:off x="0" y="0"/>
          <a:ext cx="0" cy="0"/>
          <a:chOff x="0" y="0"/>
          <a:chExt cx="0" cy="0"/>
        </a:xfrm>
      </p:grpSpPr>
      <p:sp>
        <p:nvSpPr>
          <p:cNvPr id="43" name="TextShape 1"/>
          <p:cNvSpPr txBox="1"/>
          <p:nvPr/>
        </p:nvSpPr>
        <p:spPr>
          <a:xfrm>
            <a:off x="504000" y="74160"/>
            <a:ext cx="9071640" cy="1250280"/>
          </a:xfrm>
          <a:prstGeom prst="rect">
            <a:avLst/>
          </a:prstGeom>
          <a:noFill/>
          <a:ln>
            <a:noFill/>
          </a:ln>
        </p:spPr>
        <p:txBody>
          <a:bodyPr lIns="0" tIns="0" rIns="0" bIns="0" anchor="ctr">
            <a:noAutofit/>
          </a:bodyPr>
          <a:lstStyle/>
          <a:p>
            <a:pPr algn="ctr"/>
            <a:r>
              <a:rPr lang="el-GR" sz="4400" b="0" strike="noStrike" spc="-1">
                <a:latin typeface="Arial"/>
              </a:rPr>
              <a:t>ΟΙ μετακινήσεις πληθυσμών,ένα συνηθισμένο φαινόμενο</a:t>
            </a:r>
          </a:p>
        </p:txBody>
      </p:sp>
      <p:sp>
        <p:nvSpPr>
          <p:cNvPr id="44" name="TextShape 2"/>
          <p:cNvSpPr txBox="1"/>
          <p:nvPr/>
        </p:nvSpPr>
        <p:spPr>
          <a:xfrm>
            <a:off x="360000" y="1296000"/>
            <a:ext cx="9071640" cy="3288240"/>
          </a:xfrm>
          <a:prstGeom prst="rect">
            <a:avLst/>
          </a:prstGeom>
          <a:noFill/>
          <a:ln>
            <a:noFill/>
          </a:ln>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latin typeface="Arial"/>
              </a:rPr>
              <a:t>Η που σήμερα ονομάζεται Ελλάδα πολύ παλιά δεν είχε μόνιμος κατοίκους.Οι μετακινήσεις τότε ήταν συχνές. Οι κάτοικοι πιέζονταν απο άλλα νεότερα φυλα και εφευγαν ευκολα απο τις περιοχες που εμεναν.</a:t>
            </a:r>
          </a:p>
          <a:p>
            <a:pPr marL="432000" indent="-324000">
              <a:spcBef>
                <a:spcPts val="1417"/>
              </a:spcBef>
              <a:buClr>
                <a:srgbClr val="000000"/>
              </a:buClr>
              <a:buSzPct val="45000"/>
              <a:buFont typeface="Wingdings" charset="2"/>
              <a:buChar char=""/>
            </a:pPr>
            <a:endParaRPr lang="el-GR" sz="3200" b="0" strike="noStrike" spc="-1">
              <a:latin typeface="Arial"/>
            </a:endParaRPr>
          </a:p>
        </p:txBody>
      </p:sp>
      <p:pic>
        <p:nvPicPr>
          <p:cNvPr id="45" name="44 - Εικόνα"/>
          <p:cNvPicPr/>
          <p:nvPr/>
        </p:nvPicPr>
        <p:blipFill>
          <a:blip r:embed="rId2" cstate="print"/>
          <a:stretch/>
        </p:blipFill>
        <p:spPr>
          <a:xfrm>
            <a:off x="-3672000" y="2133360"/>
            <a:ext cx="3114360" cy="1466640"/>
          </a:xfrm>
          <a:prstGeom prst="rect">
            <a:avLst/>
          </a:prstGeom>
          <a:ln>
            <a:noFill/>
          </a:ln>
        </p:spPr>
      </p:pic>
      <p:pic>
        <p:nvPicPr>
          <p:cNvPr id="46" name="45 - Εικόνα"/>
          <p:cNvPicPr/>
          <p:nvPr/>
        </p:nvPicPr>
        <p:blipFill>
          <a:blip r:embed="rId3" cstate="print"/>
          <a:stretch/>
        </p:blipFill>
        <p:spPr>
          <a:xfrm>
            <a:off x="4752000" y="3024000"/>
            <a:ext cx="5400000" cy="2646000"/>
          </a:xfrm>
          <a:prstGeom prst="rect">
            <a:avLst/>
          </a:prstGeom>
          <a:ln>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p:wedge/>
      </p:transition>
    </mc:Choice>
    <mc:Fallback>
      <p:transition spd="slow">
        <p:wedg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4000"/>
            </a:gs>
            <a:gs pos="100000">
              <a:srgbClr val="813709"/>
            </a:gs>
          </a:gsLst>
          <a:path path="rect"/>
        </a:gradFill>
        <a:effectLst/>
      </p:bgPr>
    </p:bg>
    <p:spTree>
      <p:nvGrpSpPr>
        <p:cNvPr id="1" name=""/>
        <p:cNvGrpSpPr/>
        <p:nvPr/>
      </p:nvGrpSpPr>
      <p:grpSpPr>
        <a:xfrm>
          <a:off x="0" y="0"/>
          <a:ext cx="0" cy="0"/>
          <a:chOff x="0" y="0"/>
          <a:chExt cx="0" cy="0"/>
        </a:xfrm>
      </p:grpSpPr>
      <p:sp>
        <p:nvSpPr>
          <p:cNvPr id="47" name="TextShape 1"/>
          <p:cNvSpPr txBox="1"/>
          <p:nvPr/>
        </p:nvSpPr>
        <p:spPr>
          <a:xfrm>
            <a:off x="504000" y="-360000"/>
            <a:ext cx="9071640" cy="1684440"/>
          </a:xfrm>
          <a:prstGeom prst="rect">
            <a:avLst/>
          </a:prstGeom>
          <a:noFill/>
          <a:ln>
            <a:noFill/>
          </a:ln>
        </p:spPr>
        <p:txBody>
          <a:bodyPr lIns="0" tIns="0" rIns="0" bIns="0" anchor="ctr">
            <a:noAutofit/>
          </a:bodyPr>
          <a:lstStyle/>
          <a:p>
            <a:pPr algn="ctr"/>
            <a:r>
              <a:rPr lang="el-GR" sz="4400" b="0" strike="noStrike" spc="-1">
                <a:latin typeface="Arial"/>
              </a:rPr>
              <a:t> Γεωμετρικα χρονια,μια ανησυχη εποχη</a:t>
            </a:r>
          </a:p>
        </p:txBody>
      </p:sp>
      <p:sp>
        <p:nvSpPr>
          <p:cNvPr id="48" name="TextShape 2"/>
          <p:cNvSpPr txBox="1"/>
          <p:nvPr/>
        </p:nvSpPr>
        <p:spPr>
          <a:xfrm>
            <a:off x="504000" y="1224000"/>
            <a:ext cx="9071640" cy="3288240"/>
          </a:xfrm>
          <a:prstGeom prst="rect">
            <a:avLst/>
          </a:prstGeom>
          <a:noFill/>
          <a:ln>
            <a:noFill/>
          </a:ln>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latin typeface="Arial"/>
              </a:rPr>
              <a:t>Μετά τον Τρωικός πόλεμος συνεχίστηκαν οι μετακινήσεις  πληθυσμών και οι εισβολείς στην Ελλάδα, η οποία δεν έμεινε ήσυχη και δεν μπόρεσε να προκόψει...</a:t>
            </a:r>
          </a:p>
        </p:txBody>
      </p:sp>
      <p:pic>
        <p:nvPicPr>
          <p:cNvPr id="49" name="48 - Εικόνα"/>
          <p:cNvPicPr/>
          <p:nvPr/>
        </p:nvPicPr>
        <p:blipFill>
          <a:blip r:embed="rId2" cstate="print"/>
          <a:stretch/>
        </p:blipFill>
        <p:spPr>
          <a:xfrm>
            <a:off x="5328000" y="3024000"/>
            <a:ext cx="4176000" cy="2304000"/>
          </a:xfrm>
          <a:prstGeom prst="rect">
            <a:avLst/>
          </a:prstGeom>
          <a:ln>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p15:prstTrans prst="fallOver"/>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FAB72"/>
        </a:solidFill>
        <a:effectLst/>
      </p:bgPr>
    </p:bg>
    <p:spTree>
      <p:nvGrpSpPr>
        <p:cNvPr id="1" name=""/>
        <p:cNvGrpSpPr/>
        <p:nvPr/>
      </p:nvGrpSpPr>
      <p:grpSpPr>
        <a:xfrm>
          <a:off x="0" y="0"/>
          <a:ext cx="0" cy="0"/>
          <a:chOff x="0" y="0"/>
          <a:chExt cx="0" cy="0"/>
        </a:xfrm>
      </p:grpSpPr>
      <p:sp>
        <p:nvSpPr>
          <p:cNvPr id="50" name="TextShape 1"/>
          <p:cNvSpPr txBox="1"/>
          <p:nvPr/>
        </p:nvSpPr>
        <p:spPr>
          <a:xfrm>
            <a:off x="504000" y="74160"/>
            <a:ext cx="9071640" cy="1250280"/>
          </a:xfrm>
          <a:prstGeom prst="rect">
            <a:avLst/>
          </a:prstGeom>
          <a:noFill/>
          <a:ln>
            <a:noFill/>
          </a:ln>
        </p:spPr>
        <p:txBody>
          <a:bodyPr lIns="0" tIns="0" rIns="0" bIns="0" anchor="ctr">
            <a:noAutofit/>
          </a:bodyPr>
          <a:lstStyle/>
          <a:p>
            <a:pPr algn="ctr"/>
            <a:r>
              <a:rPr lang="el-GR" sz="4400" b="0" strike="noStrike" spc="-1">
                <a:latin typeface="Arial"/>
              </a:rPr>
              <a:t> Γεωμετρικα χρονια,μια ανησυχη εποχη</a:t>
            </a:r>
          </a:p>
        </p:txBody>
      </p:sp>
      <p:sp>
        <p:nvSpPr>
          <p:cNvPr id="51" name="TextShape 2"/>
          <p:cNvSpPr txBox="1"/>
          <p:nvPr/>
        </p:nvSpPr>
        <p:spPr>
          <a:xfrm>
            <a:off x="504000" y="1326600"/>
            <a:ext cx="9071640" cy="3288240"/>
          </a:xfrm>
          <a:prstGeom prst="rect">
            <a:avLst/>
          </a:prstGeom>
          <a:noFill/>
          <a:ln>
            <a:noFill/>
          </a:ln>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latin typeface="Arial"/>
              </a:rPr>
              <a:t>Μετά τον Τρωικός πόλεμος συνεχίστηκαν οι μετακινήσεις  πληθυσμών και οι εισβολείς στην Ελλάδα, η οποία δεν έμεινε ήσυχη και δεν μπόρεσε να προκόψει...</a:t>
            </a:r>
          </a:p>
        </p:txBody>
      </p:sp>
      <p:pic>
        <p:nvPicPr>
          <p:cNvPr id="52" name="51 - Εικόνα"/>
          <p:cNvPicPr/>
          <p:nvPr/>
        </p:nvPicPr>
        <p:blipFill>
          <a:blip r:embed="rId2" cstate="print"/>
          <a:stretch/>
        </p:blipFill>
        <p:spPr>
          <a:xfrm>
            <a:off x="5328000" y="2664000"/>
            <a:ext cx="4752000" cy="3006000"/>
          </a:xfrm>
          <a:prstGeom prst="rect">
            <a:avLst/>
          </a:prstGeom>
          <a:ln>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53" name="TextShape 1"/>
          <p:cNvSpPr txBox="1"/>
          <p:nvPr/>
        </p:nvSpPr>
        <p:spPr>
          <a:xfrm>
            <a:off x="504000" y="226080"/>
            <a:ext cx="9071640" cy="946440"/>
          </a:xfrm>
          <a:prstGeom prst="rect">
            <a:avLst/>
          </a:prstGeom>
          <a:noFill/>
          <a:ln>
            <a:noFill/>
          </a:ln>
        </p:spPr>
        <p:txBody>
          <a:bodyPr lIns="0" tIns="0" rIns="0" bIns="0" anchor="ctr">
            <a:noAutofit/>
          </a:bodyPr>
          <a:lstStyle/>
          <a:p>
            <a:pPr algn="ctr"/>
            <a:r>
              <a:rPr lang="el-GR" sz="4400" b="0" strike="noStrike" spc="-1">
                <a:latin typeface="Arial"/>
              </a:rPr>
              <a:t>Η κάθοδος των Δωριέων</a:t>
            </a:r>
          </a:p>
        </p:txBody>
      </p:sp>
      <p:sp>
        <p:nvSpPr>
          <p:cNvPr id="54" name="TextShape 2"/>
          <p:cNvSpPr txBox="1"/>
          <p:nvPr/>
        </p:nvSpPr>
        <p:spPr>
          <a:xfrm>
            <a:off x="288360" y="1008000"/>
            <a:ext cx="9071640" cy="3288240"/>
          </a:xfrm>
          <a:prstGeom prst="rect">
            <a:avLst/>
          </a:prstGeom>
          <a:noFill/>
          <a:ln>
            <a:noFill/>
          </a:ln>
        </p:spPr>
        <p:txBody>
          <a:bodyPr lIns="0" tIns="0" rIns="0" bIns="0">
            <a:normAutofit lnSpcReduction="10000"/>
          </a:bodyPr>
          <a:lstStyle/>
          <a:p>
            <a:pPr marL="432000" indent="-324000">
              <a:spcBef>
                <a:spcPts val="1417"/>
              </a:spcBef>
              <a:buClr>
                <a:srgbClr val="000000"/>
              </a:buClr>
              <a:buSzPct val="45000"/>
              <a:buFont typeface="Wingdings" charset="2"/>
              <a:buChar char=""/>
            </a:pPr>
            <a:r>
              <a:rPr lang="el-GR" sz="3200" b="0" strike="noStrike" spc="-1">
                <a:latin typeface="Arial"/>
              </a:rPr>
              <a:t>Οι Δωριείς ήταν το τελευτεό φύλο που μετακινήθηκε  προς τη νότια Ελλάδα. Είναι δύσκολο σήμερα να εξηγήσουμε τους λόγους που τους έκαναν να αναζητήσουν  άλλη  πατρίδα. Οι  άνθρωποι άκομη και σήμερα  εγκαταλείπτουν  εναν χωρό, κινδυνεύουν ή όταν θέλουν να ζήσουν καλύτερα.</a:t>
            </a:r>
          </a:p>
        </p:txBody>
      </p:sp>
      <p:sp>
        <p:nvSpPr>
          <p:cNvPr id="55" name="TextShape 3"/>
          <p:cNvSpPr txBox="1"/>
          <p:nvPr/>
        </p:nvSpPr>
        <p:spPr>
          <a:xfrm>
            <a:off x="5400000" y="2664000"/>
            <a:ext cx="72000" cy="1944000"/>
          </a:xfrm>
          <a:prstGeom prst="rect">
            <a:avLst/>
          </a:prstGeom>
          <a:noFill/>
          <a:ln>
            <a:noFill/>
          </a:ln>
        </p:spPr>
      </p:sp>
      <p:pic>
        <p:nvPicPr>
          <p:cNvPr id="56" name="55 - Εικόνα"/>
          <p:cNvPicPr/>
          <p:nvPr/>
        </p:nvPicPr>
        <p:blipFill>
          <a:blip r:embed="rId2" cstate="print"/>
          <a:stretch/>
        </p:blipFill>
        <p:spPr>
          <a:xfrm>
            <a:off x="6394680" y="3734640"/>
            <a:ext cx="3541320" cy="1809360"/>
          </a:xfrm>
          <a:prstGeom prst="rect">
            <a:avLst/>
          </a:prstGeom>
          <a:ln>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p:plus/>
      </p:transition>
    </mc:Choice>
    <mc:Fallback>
      <p:transition spd="slow">
        <p:plu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127622"/>
            </a:gs>
          </a:gsLst>
          <a:path path="circle"/>
        </a:gradFill>
        <a:effectLst/>
      </p:bgPr>
    </p:bg>
    <p:spTree>
      <p:nvGrpSpPr>
        <p:cNvPr id="1" name=""/>
        <p:cNvGrpSpPr/>
        <p:nvPr/>
      </p:nvGrpSpPr>
      <p:grpSpPr>
        <a:xfrm>
          <a:off x="0" y="0"/>
          <a:ext cx="0" cy="0"/>
          <a:chOff x="0" y="0"/>
          <a:chExt cx="0" cy="0"/>
        </a:xfrm>
      </p:grpSpPr>
      <p:sp>
        <p:nvSpPr>
          <p:cNvPr id="57" name="TextShape 1"/>
          <p:cNvSpPr txBox="1"/>
          <p:nvPr/>
        </p:nvSpPr>
        <p:spPr>
          <a:xfrm>
            <a:off x="576000" y="-10440"/>
            <a:ext cx="9071640" cy="946440"/>
          </a:xfrm>
          <a:prstGeom prst="rect">
            <a:avLst/>
          </a:prstGeom>
          <a:noFill/>
          <a:ln>
            <a:noFill/>
          </a:ln>
        </p:spPr>
        <p:txBody>
          <a:bodyPr lIns="0" tIns="0" rIns="0" bIns="0" anchor="ctr">
            <a:noAutofit/>
          </a:bodyPr>
          <a:lstStyle/>
          <a:p>
            <a:pPr algn="ctr"/>
            <a:r>
              <a:rPr lang="el-GR" sz="4400" b="0" strike="noStrike" spc="-1">
                <a:latin typeface="Arial"/>
              </a:rPr>
              <a:t>Η Καθοδος των Δωριεων</a:t>
            </a:r>
          </a:p>
        </p:txBody>
      </p:sp>
      <p:sp>
        <p:nvSpPr>
          <p:cNvPr id="58" name="TextShape 2"/>
          <p:cNvSpPr txBox="1"/>
          <p:nvPr/>
        </p:nvSpPr>
        <p:spPr>
          <a:xfrm>
            <a:off x="576000" y="648000"/>
            <a:ext cx="9071640" cy="3288240"/>
          </a:xfrm>
          <a:prstGeom prst="rect">
            <a:avLst/>
          </a:prstGeom>
          <a:noFill/>
          <a:ln>
            <a:noFill/>
          </a:ln>
        </p:spPr>
        <p:txBody>
          <a:bodyPr lIns="0" tIns="0" rIns="0" bIns="0">
            <a:normAutofit fontScale="85000" lnSpcReduction="10000"/>
          </a:bodyPr>
          <a:lstStyle/>
          <a:p>
            <a:pPr marL="432000" indent="-324000">
              <a:spcBef>
                <a:spcPts val="1417"/>
              </a:spcBef>
              <a:buClr>
                <a:srgbClr val="000000"/>
              </a:buClr>
              <a:buSzPct val="45000"/>
              <a:buFont typeface="Wingdings" charset="2"/>
              <a:buChar char=""/>
            </a:pPr>
            <a:r>
              <a:rPr lang="el-GR" sz="3200" b="0" strike="noStrike" spc="-1">
                <a:latin typeface="Arial"/>
              </a:rPr>
              <a:t>Η πορεία πρός τον νότο έγινε άργα. Πολλές ομάδες άρχισαν τότε να μένουν άλλοτε πρωσορίνα   και άλλοτε μόνιμα σε  διάφορα μέρη. Κάποιοι από αυτους φαίνεται ότι παρέμειναν στη Στερεά Ελλάδα  και ειδικά  στην  περιοχή της Δωρίδας, όπου η λέξη φανερώνει. Η κάθοδος δεν έγινε  μονομιάς.  Χρειάστηκαν πολλά χρόνια. Σήμερα  μας είναι άγνωστοι ακόμη οι δρόμοι που ακολούθησαν.</a:t>
            </a:r>
          </a:p>
        </p:txBody>
      </p:sp>
      <p:pic>
        <p:nvPicPr>
          <p:cNvPr id="59" name="58 - Εικόνα"/>
          <p:cNvPicPr/>
          <p:nvPr/>
        </p:nvPicPr>
        <p:blipFill>
          <a:blip r:embed="rId2" cstate="print"/>
          <a:stretch/>
        </p:blipFill>
        <p:spPr>
          <a:xfrm>
            <a:off x="5904000" y="3744000"/>
            <a:ext cx="3456000" cy="1847520"/>
          </a:xfrm>
          <a:prstGeom prst="rect">
            <a:avLst/>
          </a:prstGeom>
          <a:ln>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p14:rippl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0000"/>
            </a:gs>
            <a:gs pos="100000">
              <a:srgbClr val="2A6099"/>
            </a:gs>
          </a:gsLst>
          <a:lin ang="5400000"/>
        </a:gradFill>
        <a:effectLst/>
      </p:bgPr>
    </p:bg>
    <p:spTree>
      <p:nvGrpSpPr>
        <p:cNvPr id="1" name=""/>
        <p:cNvGrpSpPr/>
        <p:nvPr/>
      </p:nvGrpSpPr>
      <p:grpSpPr>
        <a:xfrm>
          <a:off x="0" y="0"/>
          <a:ext cx="0" cy="0"/>
          <a:chOff x="0" y="0"/>
          <a:chExt cx="0" cy="0"/>
        </a:xfrm>
      </p:grpSpPr>
      <p:sp>
        <p:nvSpPr>
          <p:cNvPr id="60" name="TextShape 1"/>
          <p:cNvSpPr txBox="1"/>
          <p:nvPr/>
        </p:nvSpPr>
        <p:spPr>
          <a:xfrm>
            <a:off x="576360" y="277560"/>
            <a:ext cx="9071640" cy="946440"/>
          </a:xfrm>
          <a:prstGeom prst="rect">
            <a:avLst/>
          </a:prstGeom>
          <a:noFill/>
          <a:ln>
            <a:noFill/>
          </a:ln>
        </p:spPr>
        <p:txBody>
          <a:bodyPr lIns="0" tIns="0" rIns="0" bIns="0" anchor="ctr">
            <a:noAutofit/>
          </a:bodyPr>
          <a:lstStyle/>
          <a:p>
            <a:pPr algn="ctr"/>
            <a:r>
              <a:rPr lang="el-GR" sz="4400" b="0" strike="noStrike" spc="-1">
                <a:latin typeface="Arial"/>
              </a:rPr>
              <a:t>Οι Δωριεις κυριαρχουν</a:t>
            </a:r>
          </a:p>
        </p:txBody>
      </p:sp>
      <p:sp>
        <p:nvSpPr>
          <p:cNvPr id="61" name="TextShape 2"/>
          <p:cNvSpPr txBox="1"/>
          <p:nvPr/>
        </p:nvSpPr>
        <p:spPr>
          <a:xfrm>
            <a:off x="-72000" y="1247760"/>
            <a:ext cx="10223640" cy="3288240"/>
          </a:xfrm>
          <a:prstGeom prst="rect">
            <a:avLst/>
          </a:prstGeom>
          <a:noFill/>
          <a:ln>
            <a:noFill/>
          </a:ln>
        </p:spPr>
        <p:txBody>
          <a:bodyPr lIns="0" tIns="0" rIns="0" bIns="0">
            <a:normAutofit/>
          </a:bodyPr>
          <a:lstStyle/>
          <a:p>
            <a:pPr marL="432000" indent="-324000">
              <a:spcBef>
                <a:spcPts val="1417"/>
              </a:spcBef>
              <a:buClr>
                <a:srgbClr val="FFFFFF"/>
              </a:buClr>
              <a:buSzPct val="45000"/>
              <a:buFont typeface="Wingdings" charset="2"/>
              <a:buChar char=""/>
            </a:pPr>
            <a:r>
              <a:rPr lang="el-GR" sz="2800" b="0" strike="noStrike" spc="-1">
                <a:latin typeface="Arial"/>
              </a:rPr>
              <a:t>Οι Δωριείς κυριάρχησαν με τη δύναμη τους σε διέφορα μέρη της Πελοποννήσου.Πόλλοι απο τους παλιούς κατοκους εχάσαν την περιουσιά τους και έγιναν δούλοι.Ο μυκηναϊκός πολιτισμός  σταμάτησε να αναπτύσσεται.Μερικοί, βλέποντας οτι δεν μπορούσαν πια να ζήσουν στον τόπο τους, αναγκάστηκαν να φύγουν.</a:t>
            </a:r>
          </a:p>
        </p:txBody>
      </p:sp>
      <p:pic>
        <p:nvPicPr>
          <p:cNvPr id="62" name="61 - Εικόνα"/>
          <p:cNvPicPr/>
          <p:nvPr/>
        </p:nvPicPr>
        <p:blipFill>
          <a:blip r:embed="rId2" cstate="print"/>
          <a:stretch/>
        </p:blipFill>
        <p:spPr>
          <a:xfrm>
            <a:off x="4536000" y="3435480"/>
            <a:ext cx="3744000" cy="1964520"/>
          </a:xfrm>
          <a:prstGeom prst="rect">
            <a:avLst/>
          </a:prstGeom>
          <a:ln>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p14:prism/>
      </p:transition>
    </mc:Choice>
    <mc:Fallback>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TotalTime>
  <Words>270</Words>
  <Application>Microsoft Office PowerPoint</Application>
  <PresentationFormat>Προσαρμογή</PresentationFormat>
  <Paragraphs>16</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Office Theme</vt:lpstr>
      <vt:lpstr>Διαφάνεια 1</vt:lpstr>
      <vt:lpstr>Διαφάνεια 2</vt:lpstr>
      <vt:lpstr>Διαφάνεια 3</vt:lpstr>
      <vt:lpstr>Διαφάνεια 4</vt:lpstr>
      <vt:lpstr>Διαφάνεια 5</vt:lpstr>
      <vt:lpstr>Διαφάνεια 6</vt:lpstr>
      <vt:lpstr>Διαφάνεια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14</cp:revision>
  <dcterms:created xsi:type="dcterms:W3CDTF">2021-11-04T08:52:58Z</dcterms:created>
  <dcterms:modified xsi:type="dcterms:W3CDTF">2022-05-05T07:57:09Z</dcterms:modified>
  <dc:language>el-GR</dc:language>
</cp:coreProperties>
</file>