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10080625" cy="5670550"/>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396" y="-96"/>
      </p:cViewPr>
      <p:guideLst>
        <p:guide orient="horz" pos="1786"/>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27" name="PlaceHolder 2"/>
          <p:cNvSpPr>
            <a:spLocks noGrp="1"/>
          </p:cNvSpPr>
          <p:nvPr>
            <p:ph type="body"/>
          </p:nvPr>
        </p:nvSpPr>
        <p:spPr>
          <a:xfrm>
            <a:off x="504000" y="1326600"/>
            <a:ext cx="9071640" cy="1568160"/>
          </a:xfrm>
          <a:prstGeom prst="rect">
            <a:avLst/>
          </a:prstGeom>
        </p:spPr>
        <p:txBody>
          <a:bodyPr lIns="0" tIns="0" rIns="0" bIns="0">
            <a:normAutofit/>
          </a:bodyPr>
          <a:lstStyle/>
          <a:p>
            <a:endParaRPr lang="el-GR" sz="3200" b="0" strike="noStrike" spc="-1">
              <a:latin typeface="Arial"/>
            </a:endParaRPr>
          </a:p>
        </p:txBody>
      </p:sp>
      <p:sp>
        <p:nvSpPr>
          <p:cNvPr id="28" name="PlaceHolder 3"/>
          <p:cNvSpPr>
            <a:spLocks noGrp="1"/>
          </p:cNvSpPr>
          <p:nvPr>
            <p:ph type="body"/>
          </p:nvPr>
        </p:nvSpPr>
        <p:spPr>
          <a:xfrm>
            <a:off x="504000" y="3044160"/>
            <a:ext cx="907164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30"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l-GR" sz="3200" b="0" strike="noStrike" spc="-1">
              <a:latin typeface="Arial"/>
            </a:endParaRPr>
          </a:p>
        </p:txBody>
      </p:sp>
      <p:sp>
        <p:nvSpPr>
          <p:cNvPr id="31"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l-GR" sz="3200" b="0" strike="noStrike" spc="-1">
              <a:latin typeface="Arial"/>
            </a:endParaRPr>
          </a:p>
        </p:txBody>
      </p:sp>
      <p:sp>
        <p:nvSpPr>
          <p:cNvPr id="32"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l-GR" sz="3200" b="0" strike="noStrike" spc="-1">
              <a:latin typeface="Arial"/>
            </a:endParaRPr>
          </a:p>
        </p:txBody>
      </p:sp>
      <p:sp>
        <p:nvSpPr>
          <p:cNvPr id="33" name="PlaceHolder 5"/>
          <p:cNvSpPr>
            <a:spLocks noGrp="1"/>
          </p:cNvSpPr>
          <p:nvPr>
            <p:ph type="body"/>
          </p:nvPr>
        </p:nvSpPr>
        <p:spPr>
          <a:xfrm>
            <a:off x="5152680" y="3044160"/>
            <a:ext cx="442692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35" name="PlaceHolder 2"/>
          <p:cNvSpPr>
            <a:spLocks noGrp="1"/>
          </p:cNvSpPr>
          <p:nvPr>
            <p:ph type="body"/>
          </p:nvPr>
        </p:nvSpPr>
        <p:spPr>
          <a:xfrm>
            <a:off x="504000" y="1326600"/>
            <a:ext cx="2920680" cy="1568160"/>
          </a:xfrm>
          <a:prstGeom prst="rect">
            <a:avLst/>
          </a:prstGeom>
        </p:spPr>
        <p:txBody>
          <a:bodyPr lIns="0" tIns="0" rIns="0" bIns="0">
            <a:normAutofit/>
          </a:bodyPr>
          <a:lstStyle/>
          <a:p>
            <a:endParaRPr lang="el-GR" sz="3200" b="0" strike="noStrike" spc="-1">
              <a:latin typeface="Arial"/>
            </a:endParaRPr>
          </a:p>
        </p:txBody>
      </p:sp>
      <p:sp>
        <p:nvSpPr>
          <p:cNvPr id="36" name="PlaceHolder 3"/>
          <p:cNvSpPr>
            <a:spLocks noGrp="1"/>
          </p:cNvSpPr>
          <p:nvPr>
            <p:ph type="body"/>
          </p:nvPr>
        </p:nvSpPr>
        <p:spPr>
          <a:xfrm>
            <a:off x="3571200" y="1326600"/>
            <a:ext cx="2920680" cy="1568160"/>
          </a:xfrm>
          <a:prstGeom prst="rect">
            <a:avLst/>
          </a:prstGeom>
        </p:spPr>
        <p:txBody>
          <a:bodyPr lIns="0" tIns="0" rIns="0" bIns="0">
            <a:normAutofit/>
          </a:bodyPr>
          <a:lstStyle/>
          <a:p>
            <a:endParaRPr lang="el-GR" sz="3200" b="0" strike="noStrike" spc="-1">
              <a:latin typeface="Arial"/>
            </a:endParaRPr>
          </a:p>
        </p:txBody>
      </p:sp>
      <p:sp>
        <p:nvSpPr>
          <p:cNvPr id="37" name="PlaceHolder 4"/>
          <p:cNvSpPr>
            <a:spLocks noGrp="1"/>
          </p:cNvSpPr>
          <p:nvPr>
            <p:ph type="body"/>
          </p:nvPr>
        </p:nvSpPr>
        <p:spPr>
          <a:xfrm>
            <a:off x="6638040" y="1326600"/>
            <a:ext cx="2920680" cy="1568160"/>
          </a:xfrm>
          <a:prstGeom prst="rect">
            <a:avLst/>
          </a:prstGeom>
        </p:spPr>
        <p:txBody>
          <a:bodyPr lIns="0" tIns="0" rIns="0" bIns="0">
            <a:normAutofit/>
          </a:bodyPr>
          <a:lstStyle/>
          <a:p>
            <a:endParaRPr lang="el-GR" sz="3200" b="0" strike="noStrike" spc="-1">
              <a:latin typeface="Arial"/>
            </a:endParaRPr>
          </a:p>
        </p:txBody>
      </p:sp>
      <p:sp>
        <p:nvSpPr>
          <p:cNvPr id="38" name="PlaceHolder 5"/>
          <p:cNvSpPr>
            <a:spLocks noGrp="1"/>
          </p:cNvSpPr>
          <p:nvPr>
            <p:ph type="body"/>
          </p:nvPr>
        </p:nvSpPr>
        <p:spPr>
          <a:xfrm>
            <a:off x="504000" y="3044160"/>
            <a:ext cx="2920680" cy="1568160"/>
          </a:xfrm>
          <a:prstGeom prst="rect">
            <a:avLst/>
          </a:prstGeom>
        </p:spPr>
        <p:txBody>
          <a:bodyPr lIns="0" tIns="0" rIns="0" bIns="0">
            <a:normAutofit/>
          </a:bodyPr>
          <a:lstStyle/>
          <a:p>
            <a:endParaRPr lang="el-GR" sz="3200" b="0" strike="noStrike" spc="-1">
              <a:latin typeface="Arial"/>
            </a:endParaRPr>
          </a:p>
        </p:txBody>
      </p:sp>
      <p:sp>
        <p:nvSpPr>
          <p:cNvPr id="39" name="PlaceHolder 6"/>
          <p:cNvSpPr>
            <a:spLocks noGrp="1"/>
          </p:cNvSpPr>
          <p:nvPr>
            <p:ph type="body"/>
          </p:nvPr>
        </p:nvSpPr>
        <p:spPr>
          <a:xfrm>
            <a:off x="3571200" y="3044160"/>
            <a:ext cx="2920680" cy="1568160"/>
          </a:xfrm>
          <a:prstGeom prst="rect">
            <a:avLst/>
          </a:prstGeom>
        </p:spPr>
        <p:txBody>
          <a:bodyPr lIns="0" tIns="0" rIns="0" bIns="0">
            <a:normAutofit/>
          </a:bodyPr>
          <a:lstStyle/>
          <a:p>
            <a:endParaRPr lang="el-GR" sz="3200" b="0" strike="noStrike" spc="-1">
              <a:latin typeface="Arial"/>
            </a:endParaRPr>
          </a:p>
        </p:txBody>
      </p:sp>
      <p:sp>
        <p:nvSpPr>
          <p:cNvPr id="40" name="PlaceHolder 7"/>
          <p:cNvSpPr>
            <a:spLocks noGrp="1"/>
          </p:cNvSpPr>
          <p:nvPr>
            <p:ph type="body"/>
          </p:nvPr>
        </p:nvSpPr>
        <p:spPr>
          <a:xfrm>
            <a:off x="6638040" y="3044160"/>
            <a:ext cx="292068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6" name="PlaceHolder 2"/>
          <p:cNvSpPr>
            <a:spLocks noGrp="1"/>
          </p:cNvSpPr>
          <p:nvPr>
            <p:ph type="subTitle"/>
          </p:nvPr>
        </p:nvSpPr>
        <p:spPr>
          <a:xfrm>
            <a:off x="504000" y="1326600"/>
            <a:ext cx="9071640" cy="328824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8" name="PlaceHolder 2"/>
          <p:cNvSpPr>
            <a:spLocks noGrp="1"/>
          </p:cNvSpPr>
          <p:nvPr>
            <p:ph type="body"/>
          </p:nvPr>
        </p:nvSpPr>
        <p:spPr>
          <a:xfrm>
            <a:off x="504000" y="1326600"/>
            <a:ext cx="9071640" cy="3288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10"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l-GR" sz="3200" b="0" strike="noStrike" spc="-1">
              <a:latin typeface="Arial"/>
            </a:endParaRPr>
          </a:p>
        </p:txBody>
      </p:sp>
      <p:sp>
        <p:nvSpPr>
          <p:cNvPr id="11"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15"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l-GR" sz="3200" b="0" strike="noStrike" spc="-1">
              <a:latin typeface="Arial"/>
            </a:endParaRPr>
          </a:p>
        </p:txBody>
      </p:sp>
      <p:sp>
        <p:nvSpPr>
          <p:cNvPr id="16"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l-GR" sz="3200" b="0" strike="noStrike" spc="-1">
              <a:latin typeface="Arial"/>
            </a:endParaRPr>
          </a:p>
        </p:txBody>
      </p:sp>
      <p:sp>
        <p:nvSpPr>
          <p:cNvPr id="17"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19"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l-GR" sz="3200" b="0" strike="noStrike" spc="-1">
              <a:latin typeface="Arial"/>
            </a:endParaRPr>
          </a:p>
        </p:txBody>
      </p:sp>
      <p:sp>
        <p:nvSpPr>
          <p:cNvPr id="20"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l-GR" sz="3200" b="0" strike="noStrike" spc="-1">
              <a:latin typeface="Arial"/>
            </a:endParaRPr>
          </a:p>
        </p:txBody>
      </p:sp>
      <p:sp>
        <p:nvSpPr>
          <p:cNvPr id="21" name="PlaceHolder 4"/>
          <p:cNvSpPr>
            <a:spLocks noGrp="1"/>
          </p:cNvSpPr>
          <p:nvPr>
            <p:ph type="body"/>
          </p:nvPr>
        </p:nvSpPr>
        <p:spPr>
          <a:xfrm>
            <a:off x="5152680" y="3044160"/>
            <a:ext cx="442692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23"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l-GR" sz="3200" b="0" strike="noStrike" spc="-1">
              <a:latin typeface="Arial"/>
            </a:endParaRPr>
          </a:p>
        </p:txBody>
      </p:sp>
      <p:sp>
        <p:nvSpPr>
          <p:cNvPr id="24"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l-GR" sz="3200" b="0" strike="noStrike" spc="-1">
              <a:latin typeface="Arial"/>
            </a:endParaRPr>
          </a:p>
        </p:txBody>
      </p:sp>
      <p:sp>
        <p:nvSpPr>
          <p:cNvPr id="25" name="PlaceHolder 4"/>
          <p:cNvSpPr>
            <a:spLocks noGrp="1"/>
          </p:cNvSpPr>
          <p:nvPr>
            <p:ph type="body"/>
          </p:nvPr>
        </p:nvSpPr>
        <p:spPr>
          <a:xfrm>
            <a:off x="504000" y="3044160"/>
            <a:ext cx="907164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r>
              <a:rPr lang="el-GR" sz="4400" b="0" strike="noStrike" spc="-1">
                <a:latin typeface="Arial"/>
              </a:rPr>
              <a:t>Πατήστε για επεξεργασία της μορφής κειμένου του τίτλου</a:t>
            </a:r>
          </a:p>
        </p:txBody>
      </p:sp>
      <p:sp>
        <p:nvSpPr>
          <p:cNvPr id="6" name="PlaceHolder 2"/>
          <p:cNvSpPr>
            <a:spLocks noGrp="1"/>
          </p:cNvSpPr>
          <p:nvPr>
            <p:ph type="body"/>
          </p:nvPr>
        </p:nvSpPr>
        <p:spPr>
          <a:xfrm>
            <a:off x="504000" y="1326600"/>
            <a:ext cx="9071640" cy="32882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24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latin typeface="Arial"/>
              </a:rPr>
              <a:t>Έβδομο επίπεδο διάρθρωσης</a:t>
            </a:r>
          </a:p>
        </p:txBody>
      </p:sp>
      <p:sp>
        <p:nvSpPr>
          <p:cNvPr id="2" name="PlaceHolder 3"/>
          <p:cNvSpPr>
            <a:spLocks noGrp="1"/>
          </p:cNvSpPr>
          <p:nvPr>
            <p:ph type="dt"/>
          </p:nvPr>
        </p:nvSpPr>
        <p:spPr>
          <a:xfrm>
            <a:off x="504000" y="5165280"/>
            <a:ext cx="2348280" cy="390600"/>
          </a:xfrm>
          <a:prstGeom prst="rect">
            <a:avLst/>
          </a:prstGeom>
        </p:spPr>
        <p:txBody>
          <a:bodyPr lIns="0" tIns="0" rIns="0" bIns="0">
            <a:noAutofit/>
          </a:bodyPr>
          <a:lstStyle/>
          <a:p>
            <a:r>
              <a:rPr lang="el-GR" sz="1400" b="0" strike="noStrike" spc="-1">
                <a:latin typeface="Times New Roman"/>
              </a:rPr>
              <a:t>&lt;ημερομηνία/ώρα&gt;</a:t>
            </a:r>
          </a:p>
        </p:txBody>
      </p:sp>
      <p:sp>
        <p:nvSpPr>
          <p:cNvPr id="3" name="PlaceHolder 4"/>
          <p:cNvSpPr>
            <a:spLocks noGrp="1"/>
          </p:cNvSpPr>
          <p:nvPr>
            <p:ph type="ftr"/>
          </p:nvPr>
        </p:nvSpPr>
        <p:spPr>
          <a:xfrm>
            <a:off x="3447360" y="5165280"/>
            <a:ext cx="3195000" cy="390600"/>
          </a:xfrm>
          <a:prstGeom prst="rect">
            <a:avLst/>
          </a:prstGeom>
        </p:spPr>
        <p:txBody>
          <a:bodyPr lIns="0" tIns="0" rIns="0" bIns="0">
            <a:noAutofit/>
          </a:bodyPr>
          <a:lstStyle/>
          <a:p>
            <a:pPr algn="ctr"/>
            <a:r>
              <a:rPr lang="el-GR" sz="1400" b="0" strike="noStrike" spc="-1">
                <a:latin typeface="Times New Roman"/>
              </a:rPr>
              <a:t>&lt;υποσέλιδο&gt;</a:t>
            </a:r>
          </a:p>
        </p:txBody>
      </p:sp>
      <p:sp>
        <p:nvSpPr>
          <p:cNvPr id="4" name="PlaceHolder 5"/>
          <p:cNvSpPr>
            <a:spLocks noGrp="1"/>
          </p:cNvSpPr>
          <p:nvPr>
            <p:ph type="sldNum"/>
          </p:nvPr>
        </p:nvSpPr>
        <p:spPr>
          <a:xfrm>
            <a:off x="7227360" y="5165280"/>
            <a:ext cx="2348280" cy="390600"/>
          </a:xfrm>
          <a:prstGeom prst="rect">
            <a:avLst/>
          </a:prstGeom>
        </p:spPr>
        <p:txBody>
          <a:bodyPr lIns="0" tIns="0" rIns="0" bIns="0">
            <a:noAutofit/>
          </a:bodyPr>
          <a:lstStyle/>
          <a:p>
            <a:pPr algn="r"/>
            <a:fld id="{427807BD-AACC-44E4-8A1B-0F8F601DCB4C}" type="slidenum">
              <a:rPr lang="el-GR" sz="1400" b="0" strike="noStrike" spc="-1">
                <a:latin typeface="Times New Roman"/>
              </a:rPr>
              <a:pPr algn="r"/>
              <a:t>‹#›</a:t>
            </a:fld>
            <a:endParaRPr lang="el-GR"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BF819E"/>
            </a:gs>
            <a:gs pos="100000">
              <a:srgbClr val="FF6D6D"/>
            </a:gs>
          </a:gsLst>
          <a:lin ang="5400000"/>
        </a:gradFill>
        <a:effectLst/>
      </p:bgPr>
    </p:bg>
    <p:spTree>
      <p:nvGrpSpPr>
        <p:cNvPr id="1" name=""/>
        <p:cNvGrpSpPr/>
        <p:nvPr/>
      </p:nvGrpSpPr>
      <p:grpSpPr>
        <a:xfrm>
          <a:off x="0" y="0"/>
          <a:ext cx="0" cy="0"/>
          <a:chOff x="0" y="0"/>
          <a:chExt cx="0" cy="0"/>
        </a:xfrm>
      </p:grpSpPr>
      <p:sp>
        <p:nvSpPr>
          <p:cNvPr id="41" name="TextShape 1"/>
          <p:cNvSpPr txBox="1"/>
          <p:nvPr/>
        </p:nvSpPr>
        <p:spPr>
          <a:xfrm>
            <a:off x="360000" y="432000"/>
            <a:ext cx="9071640" cy="1875240"/>
          </a:xfrm>
          <a:prstGeom prst="rect">
            <a:avLst/>
          </a:prstGeom>
          <a:noFill/>
          <a:ln>
            <a:noFill/>
          </a:ln>
        </p:spPr>
        <p:txBody>
          <a:bodyPr lIns="0" tIns="0" rIns="0" bIns="0" anchor="ctr">
            <a:noAutofit/>
          </a:bodyPr>
          <a:lstStyle/>
          <a:p>
            <a:pPr algn="ctr"/>
            <a:r>
              <a:rPr lang="el-GR" sz="4400" b="0" strike="noStrike" spc="-1">
                <a:latin typeface="Arial"/>
              </a:rPr>
              <a:t>3ο Δημοτικό Σχολείο Σίνδου</a:t>
            </a:r>
            <a:r>
              <a:t/>
            </a:r>
            <a:br/>
            <a:r>
              <a:rPr lang="el-GR" sz="4400" b="0" strike="noStrike" spc="-1">
                <a:latin typeface="Arial"/>
              </a:rPr>
              <a:t>Τμήμα Δ΄2 </a:t>
            </a:r>
            <a:r>
              <a:t/>
            </a:r>
            <a:br/>
            <a:r>
              <a:rPr lang="el-GR" sz="4400" b="0" strike="noStrike" spc="-1">
                <a:latin typeface="Arial"/>
              </a:rPr>
              <a:t>Θέμα: “Η κοινωνία και το πολίτευμα”</a:t>
            </a:r>
          </a:p>
        </p:txBody>
      </p:sp>
      <p:sp>
        <p:nvSpPr>
          <p:cNvPr id="42" name="TextShape 2"/>
          <p:cNvSpPr txBox="1"/>
          <p:nvPr/>
        </p:nvSpPr>
        <p:spPr>
          <a:xfrm>
            <a:off x="288000" y="2448000"/>
            <a:ext cx="9071640" cy="3288240"/>
          </a:xfrm>
          <a:prstGeom prst="rect">
            <a:avLst/>
          </a:prstGeom>
          <a:noFill/>
          <a:ln>
            <a:noFill/>
          </a:ln>
        </p:spPr>
        <p:txBody>
          <a:bodyPr lIns="0" tIns="0" rIns="0" bIns="0" anchor="ctr">
            <a:noAutofit/>
          </a:bodyPr>
          <a:lstStyle/>
          <a:p>
            <a:pPr algn="ctr"/>
            <a:r>
              <a:rPr lang="el-GR" sz="3200" b="0" strike="noStrike" spc="-1" dirty="0">
                <a:latin typeface="Arial"/>
              </a:rPr>
              <a:t>Η εργασία των μαθητριών:</a:t>
            </a:r>
          </a:p>
          <a:p>
            <a:pPr algn="ctr"/>
            <a:r>
              <a:rPr lang="el-GR" sz="3200" b="0" strike="noStrike" spc="-1" dirty="0" smtClean="0">
                <a:latin typeface="Arial"/>
              </a:rPr>
              <a:t>Μαρίας</a:t>
            </a:r>
            <a:endParaRPr lang="el-GR" sz="3200" b="0" strike="noStrike" spc="-1" dirty="0">
              <a:latin typeface="Arial"/>
            </a:endParaRPr>
          </a:p>
          <a:p>
            <a:pPr algn="ctr"/>
            <a:r>
              <a:rPr lang="el-GR" sz="3200" b="0" strike="noStrike" spc="-1">
                <a:latin typeface="Arial"/>
              </a:rPr>
              <a:t> </a:t>
            </a:r>
            <a:r>
              <a:rPr lang="el-GR" sz="3200" b="0" strike="noStrike" spc="-1" smtClean="0">
                <a:latin typeface="Arial"/>
              </a:rPr>
              <a:t>Χρυσούλας</a:t>
            </a:r>
            <a:endParaRPr lang="el-GR" sz="32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p:randomBar dir="vert"/>
      </p:transition>
    </mc:Choice>
    <mc:Fallback>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BF819E"/>
            </a:gs>
            <a:gs pos="100000">
              <a:srgbClr val="FFF5CE"/>
            </a:gs>
          </a:gsLst>
          <a:path path="rect"/>
        </a:gradFill>
        <a:effectLst/>
      </p:bgPr>
    </p:bg>
    <p:spTree>
      <p:nvGrpSpPr>
        <p:cNvPr id="1" name=""/>
        <p:cNvGrpSpPr/>
        <p:nvPr/>
      </p:nvGrpSpPr>
      <p:grpSpPr>
        <a:xfrm>
          <a:off x="0" y="0"/>
          <a:ext cx="0" cy="0"/>
          <a:chOff x="0" y="0"/>
          <a:chExt cx="0" cy="0"/>
        </a:xfrm>
      </p:grpSpPr>
      <p:sp>
        <p:nvSpPr>
          <p:cNvPr id="43" name="TextShape 1"/>
          <p:cNvSpPr txBox="1"/>
          <p:nvPr/>
        </p:nvSpPr>
        <p:spPr>
          <a:xfrm>
            <a:off x="360000" y="432000"/>
            <a:ext cx="9071640" cy="946440"/>
          </a:xfrm>
          <a:prstGeom prst="rect">
            <a:avLst/>
          </a:prstGeom>
          <a:noFill/>
          <a:ln>
            <a:noFill/>
          </a:ln>
        </p:spPr>
        <p:txBody>
          <a:bodyPr lIns="0" tIns="0" rIns="0" bIns="0" anchor="ctr">
            <a:noAutofit/>
          </a:bodyPr>
          <a:lstStyle/>
          <a:p>
            <a:pPr algn="ctr"/>
            <a:r>
              <a:rPr lang="el-GR" sz="4400" b="0" strike="noStrike" spc="-1">
                <a:latin typeface="Arial"/>
              </a:rPr>
              <a:t>Η ίδρυση της Σπάρτης </a:t>
            </a:r>
          </a:p>
        </p:txBody>
      </p:sp>
      <p:sp>
        <p:nvSpPr>
          <p:cNvPr id="44" name="TextShape 2"/>
          <p:cNvSpPr txBox="1"/>
          <p:nvPr/>
        </p:nvSpPr>
        <p:spPr>
          <a:xfrm>
            <a:off x="216000" y="12240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l-GR" sz="2800" b="0" strike="noStrike" spc="-1">
                <a:latin typeface="Arial"/>
              </a:rPr>
              <a:t>Οι Δωριείς κατέλαβαν τη Λακωνία και δημιούργησαν ισχυρό κράτος. Οι παλιοί κάτοικοι   έγιναν είλωτες.Με το εμπόριο ασχολήθηκαν οι περίοικοι, οι οποίοι κατοικούσαν σε συνοικισμούς γύρω από τη Σπάρτη.</a:t>
            </a:r>
          </a:p>
        </p:txBody>
      </p:sp>
      <p:pic>
        <p:nvPicPr>
          <p:cNvPr id="45" name="44 - Εικόνα"/>
          <p:cNvPicPr/>
          <p:nvPr/>
        </p:nvPicPr>
        <p:blipFill>
          <a:blip r:embed="rId2" cstate="print"/>
          <a:stretch/>
        </p:blipFill>
        <p:spPr>
          <a:xfrm>
            <a:off x="2016000" y="2979360"/>
            <a:ext cx="4680000" cy="27806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tile/>
        </a:blipFill>
        <a:effectLst/>
      </p:bgPr>
    </p:bg>
    <p:spTree>
      <p:nvGrpSpPr>
        <p:cNvPr id="1" name=""/>
        <p:cNvGrpSpPr/>
        <p:nvPr/>
      </p:nvGrpSpPr>
      <p:grpSpPr>
        <a:xfrm>
          <a:off x="0" y="0"/>
          <a:ext cx="0" cy="0"/>
          <a:chOff x="0" y="0"/>
          <a:chExt cx="0" cy="0"/>
        </a:xfrm>
      </p:grpSpPr>
      <p:sp>
        <p:nvSpPr>
          <p:cNvPr id="46" name="TextShape 1"/>
          <p:cNvSpPr txBox="1"/>
          <p:nvPr/>
        </p:nvSpPr>
        <p:spPr>
          <a:xfrm>
            <a:off x="504000" y="226080"/>
            <a:ext cx="9071640" cy="946440"/>
          </a:xfrm>
          <a:prstGeom prst="rect">
            <a:avLst/>
          </a:prstGeom>
          <a:noFill/>
          <a:ln>
            <a:noFill/>
          </a:ln>
        </p:spPr>
        <p:txBody>
          <a:bodyPr lIns="0" tIns="0" rIns="0" bIns="0" anchor="ctr">
            <a:noAutofit/>
          </a:bodyPr>
          <a:lstStyle/>
          <a:p>
            <a:pPr algn="ctr"/>
            <a:r>
              <a:rPr lang="el-GR" sz="4400" b="0" strike="noStrike" spc="-1">
                <a:latin typeface="Arial"/>
              </a:rPr>
              <a:t>Το πολίτευμα της Σπάρτης</a:t>
            </a:r>
          </a:p>
        </p:txBody>
      </p:sp>
      <p:sp>
        <p:nvSpPr>
          <p:cNvPr id="47" name="TextShape 2"/>
          <p:cNvSpPr txBox="1"/>
          <p:nvPr/>
        </p:nvSpPr>
        <p:spPr>
          <a:xfrm>
            <a:off x="432360" y="1512000"/>
            <a:ext cx="9071640" cy="3096000"/>
          </a:xfrm>
          <a:prstGeom prst="rect">
            <a:avLst/>
          </a:prstGeom>
          <a:noFill/>
          <a:ln>
            <a:noFill/>
          </a:ln>
        </p:spPr>
        <p:txBody>
          <a:bodyPr lIns="0" tIns="0" rIns="0" bIns="0">
            <a:normAutofit fontScale="91000" lnSpcReduction="10000"/>
          </a:bodyPr>
          <a:lstStyle/>
          <a:p>
            <a:pPr marL="432000" indent="-324000">
              <a:spcBef>
                <a:spcPts val="1417"/>
              </a:spcBef>
              <a:buClr>
                <a:srgbClr val="000000"/>
              </a:buClr>
              <a:buSzPct val="45000"/>
              <a:buFont typeface="Wingdings" charset="2"/>
              <a:buChar char=""/>
            </a:pPr>
            <a:r>
              <a:rPr lang="el-GR" sz="2600" b="0" strike="noStrike" spc="-1">
                <a:latin typeface="Arial"/>
              </a:rPr>
              <a:t>Η Σπάρτη είχε δύο βασιλιάδες,οι οποίοι όμως δεν είχαν μεγάλη εξουσία. Όταν ξεσπούσε πόλεμος,γίνονταν αρχηγοί του στρατού. Πιο ισχυροί ήταν η πέντε έφοροι  αυτοί διοικούσαν το κράτος. Τα σοβαρά ζητήματα τα συζητούσαν στην Απέλλα, όπου και έπαιρναν τις κατάλληλες αποφάσεις. Στην συνέλευση αυτή έπαιρναν μέρος  μόνο οι Σπαρτιάτες που ήταν πάνω από τριάντα χρονών. Εκεί ανακοινώνονταν τα θέματα και οι Σπαρτιάτες έλεγαν τη γνώμη τους, αν συμφωνούσαν ή διαφωνούσαν.    </a:t>
            </a:r>
          </a:p>
        </p:txBody>
      </p:sp>
      <p:pic>
        <p:nvPicPr>
          <p:cNvPr id="48" name="47 - Εικόνα"/>
          <p:cNvPicPr/>
          <p:nvPr/>
        </p:nvPicPr>
        <p:blipFill>
          <a:blip r:embed="rId3" cstate="print"/>
          <a:stretch/>
        </p:blipFill>
        <p:spPr>
          <a:xfrm>
            <a:off x="7416000" y="4376880"/>
            <a:ext cx="1512000" cy="119988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Shape 1"/>
          <p:cNvSpPr txBox="1"/>
          <p:nvPr/>
        </p:nvSpPr>
        <p:spPr>
          <a:xfrm>
            <a:off x="504000" y="226080"/>
            <a:ext cx="9071640" cy="946440"/>
          </a:xfrm>
          <a:prstGeom prst="rect">
            <a:avLst/>
          </a:prstGeom>
          <a:noFill/>
          <a:ln>
            <a:noFill/>
          </a:ln>
        </p:spPr>
        <p:txBody>
          <a:bodyPr lIns="0" tIns="0" rIns="0" bIns="0" anchor="ctr">
            <a:noAutofit/>
          </a:bodyPr>
          <a:lstStyle/>
          <a:p>
            <a:pPr algn="ctr"/>
            <a:r>
              <a:rPr lang="el-GR" sz="4400" b="0" strike="noStrike" spc="-1">
                <a:latin typeface="Arial"/>
              </a:rPr>
              <a:t>Σπάρτη:Η ζωή στην πόλη</a:t>
            </a:r>
          </a:p>
        </p:txBody>
      </p:sp>
      <p:sp>
        <p:nvSpPr>
          <p:cNvPr id="50"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l-GR" sz="2800" b="0" strike="noStrike" spc="-1">
                <a:latin typeface="Arial"/>
              </a:rPr>
              <a:t>Η ζωή στην Σπάρτη δεν ήταν ίδια  με τη ζωή στις άλλες πόλεις. Η πόλη έμοιαζε με στρατόπεδο και οι νόμοι ήταν αυστηροί. Λένε ότι  τους νόμους έφτιαξε ο Λυρκούργος, ο οποίος ζήτησε από τους Σπαρτιάτες να μην τους αλλάξουν ώσπου να γυρίσει από ένα μεγάλο  ταξίδι.Έφυγε από τη Σπάρτη,αλλά δεν ξαναγύρισε ποτέ. </a:t>
            </a:r>
          </a:p>
        </p:txBody>
      </p:sp>
      <p:pic>
        <p:nvPicPr>
          <p:cNvPr id="51" name="50 - Εικόνα"/>
          <p:cNvPicPr/>
          <p:nvPr/>
        </p:nvPicPr>
        <p:blipFill>
          <a:blip r:embed="rId2" cstate="print"/>
          <a:stretch/>
        </p:blipFill>
        <p:spPr>
          <a:xfrm>
            <a:off x="6408000" y="3831120"/>
            <a:ext cx="2459160" cy="183852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p14:honeycomb/>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AA95"/>
            </a:gs>
            <a:gs pos="100000">
              <a:srgbClr val="81D41A"/>
            </a:gs>
          </a:gsLst>
          <a:lin ang="3600000"/>
        </a:gradFill>
        <a:effectLst/>
      </p:bgPr>
    </p:bg>
    <p:spTree>
      <p:nvGrpSpPr>
        <p:cNvPr id="1" name=""/>
        <p:cNvGrpSpPr/>
        <p:nvPr/>
      </p:nvGrpSpPr>
      <p:grpSpPr>
        <a:xfrm>
          <a:off x="0" y="0"/>
          <a:ext cx="0" cy="0"/>
          <a:chOff x="0" y="0"/>
          <a:chExt cx="0" cy="0"/>
        </a:xfrm>
      </p:grpSpPr>
      <p:sp>
        <p:nvSpPr>
          <p:cNvPr id="52" name="TextShape 1"/>
          <p:cNvSpPr txBox="1"/>
          <p:nvPr/>
        </p:nvSpPr>
        <p:spPr>
          <a:xfrm>
            <a:off x="504000" y="226080"/>
            <a:ext cx="9071640" cy="946440"/>
          </a:xfrm>
          <a:prstGeom prst="rect">
            <a:avLst/>
          </a:prstGeom>
          <a:noFill/>
          <a:ln>
            <a:noFill/>
          </a:ln>
        </p:spPr>
        <p:txBody>
          <a:bodyPr lIns="0" tIns="0" rIns="0" bIns="0" anchor="ctr">
            <a:noAutofit/>
          </a:bodyPr>
          <a:lstStyle/>
          <a:p>
            <a:pPr algn="ctr"/>
            <a:r>
              <a:rPr lang="el-GR" sz="4400" b="0" strike="noStrike" spc="-1">
                <a:latin typeface="Arial"/>
              </a:rPr>
              <a:t>Τα δίδυμα που έγιναν βασιλιάδες</a:t>
            </a:r>
          </a:p>
        </p:txBody>
      </p:sp>
      <p:sp>
        <p:nvSpPr>
          <p:cNvPr id="53" name="TextShape 2"/>
          <p:cNvSpPr txBox="1"/>
          <p:nvPr/>
        </p:nvSpPr>
        <p:spPr>
          <a:xfrm>
            <a:off x="864000" y="1008000"/>
            <a:ext cx="9071640" cy="3288240"/>
          </a:xfrm>
          <a:prstGeom prst="rect">
            <a:avLst/>
          </a:prstGeom>
          <a:noFill/>
          <a:ln>
            <a:noFill/>
          </a:ln>
        </p:spPr>
        <p:txBody>
          <a:bodyPr lIns="0" tIns="0" rIns="0" bIns="0">
            <a:normAutofit fontScale="75000" lnSpcReduction="10000"/>
          </a:bodyPr>
          <a:lstStyle/>
          <a:p>
            <a:pPr marL="432000" indent="-324000">
              <a:spcBef>
                <a:spcPts val="1417"/>
              </a:spcBef>
              <a:buClr>
                <a:srgbClr val="000000"/>
              </a:buClr>
              <a:buSzPct val="45000"/>
              <a:buFont typeface="Wingdings" charset="2"/>
              <a:buChar char=""/>
            </a:pPr>
            <a:r>
              <a:rPr lang="el-GR" sz="3200" b="0" strike="noStrike" spc="-1">
                <a:latin typeface="Arial"/>
              </a:rPr>
              <a:t>Η γυναίκα του βασιλιά Αριστόδημου γέννησε δίδυμα αγόρια.Ο  πατέρας τους μόλις που πρόλαβε να τα δει,γιατί αμέσως αρρώστησε και πέθανε. Τότε οι Σπαρτιάτες,σύμφωνα με τους νόμους τους,αποφάσισαν να κάνουν βασιλιά το μεγαλύτερο παιδί.Δεν ήξεραν όμως ποιο από τα δύο ήταν το μεγαλύτερο.Οι Λακεδαιμόνιοι βρέθηκαν σε δύδκολη θέση,γι΄αυτό έστειλαν στους Δελφούς να ρωτήσουν πώς θα λύσουν το πρόβλημα.Η Πυθία απάντησε πως έπρεπε να κάνουν βασιλιάδες και τα δυο παιδιά, αλλά να τιμούν πιο πολύ το μεγαλύτερο. </a:t>
            </a:r>
          </a:p>
        </p:txBody>
      </p:sp>
      <p:pic>
        <p:nvPicPr>
          <p:cNvPr id="54" name="53 - Εικόνα"/>
          <p:cNvPicPr/>
          <p:nvPr/>
        </p:nvPicPr>
        <p:blipFill>
          <a:blip r:embed="rId2" cstate="print"/>
          <a:stretch/>
        </p:blipFill>
        <p:spPr>
          <a:xfrm rot="21477600" flipH="1">
            <a:off x="7800840" y="4048920"/>
            <a:ext cx="989280" cy="1427760"/>
          </a:xfrm>
          <a:prstGeom prst="rect">
            <a:avLst/>
          </a:prstGeom>
          <a:ln>
            <a:noFill/>
          </a:ln>
        </p:spPr>
      </p:pic>
      <p:pic>
        <p:nvPicPr>
          <p:cNvPr id="55" name="54 - Εικόνα"/>
          <p:cNvPicPr/>
          <p:nvPr/>
        </p:nvPicPr>
        <p:blipFill>
          <a:blip r:embed="rId3" cstate="print"/>
          <a:stretch/>
        </p:blipFill>
        <p:spPr>
          <a:xfrm>
            <a:off x="6696000" y="4118760"/>
            <a:ext cx="936000" cy="13532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D6D"/>
            </a:gs>
            <a:gs pos="100000">
              <a:srgbClr val="2A6099"/>
            </a:gs>
          </a:gsLst>
          <a:lin ang="5400000"/>
        </a:gradFill>
        <a:effectLst/>
      </p:bgPr>
    </p:bg>
    <p:spTree>
      <p:nvGrpSpPr>
        <p:cNvPr id="1" name=""/>
        <p:cNvGrpSpPr/>
        <p:nvPr/>
      </p:nvGrpSpPr>
      <p:grpSpPr>
        <a:xfrm>
          <a:off x="0" y="0"/>
          <a:ext cx="0" cy="0"/>
          <a:chOff x="0" y="0"/>
          <a:chExt cx="0" cy="0"/>
        </a:xfrm>
      </p:grpSpPr>
      <p:sp>
        <p:nvSpPr>
          <p:cNvPr id="56" name="TextShape 1"/>
          <p:cNvSpPr txBox="1"/>
          <p:nvPr/>
        </p:nvSpPr>
        <p:spPr>
          <a:xfrm>
            <a:off x="504000" y="226080"/>
            <a:ext cx="9071640" cy="946440"/>
          </a:xfrm>
          <a:prstGeom prst="rect">
            <a:avLst/>
          </a:prstGeom>
          <a:noFill/>
          <a:ln>
            <a:noFill/>
          </a:ln>
        </p:spPr>
        <p:txBody>
          <a:bodyPr lIns="0" tIns="0" rIns="0" bIns="0" anchor="ctr">
            <a:noAutofit/>
          </a:bodyPr>
          <a:lstStyle/>
          <a:p>
            <a:pPr algn="ctr"/>
            <a:r>
              <a:rPr lang="el-GR" sz="4400" b="0" strike="noStrike" spc="-1">
                <a:latin typeface="Arial"/>
              </a:rPr>
              <a:t>Οι Σπαρτιάτες στον πόλεμο</a:t>
            </a:r>
          </a:p>
        </p:txBody>
      </p:sp>
      <p:sp>
        <p:nvSpPr>
          <p:cNvPr id="57"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l-GR" sz="2800" b="0" strike="noStrike" spc="-1">
                <a:latin typeface="Arial"/>
              </a:rPr>
              <a:t>Ο βασιλιάς των Σπαρτιατών,πριν αρχίσει η μάχη,θυσίαζε μια κατσίκα και έδινε εντολή σε όλους τους στρατιώτες να φορέσουν στεφάνια. Συγχρόνως ο ίδιος τραγουδούσε πολεμικό τραγούδι,ώστε η όψη τους να γίνει σοβαρή και να προξενεί φόβο στους εχθρούς.Έτσι πήγαιναν στη μάχη και ηρεμία,έχοντας ελπίδα και θάρρος</a:t>
            </a:r>
            <a:r>
              <a:rPr lang="el-GR" sz="3200" b="0" strike="noStrike" spc="-1">
                <a:latin typeface="Arial"/>
              </a:rPr>
              <a:t>.</a:t>
            </a:r>
          </a:p>
        </p:txBody>
      </p:sp>
      <p:pic>
        <p:nvPicPr>
          <p:cNvPr id="58" name="57 - Εικόνα"/>
          <p:cNvPicPr/>
          <p:nvPr/>
        </p:nvPicPr>
        <p:blipFill>
          <a:blip r:embed="rId2" cstate="print"/>
          <a:stretch/>
        </p:blipFill>
        <p:spPr>
          <a:xfrm>
            <a:off x="4691520" y="3888000"/>
            <a:ext cx="3228480" cy="14187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TotalTime>
  <Words>325</Words>
  <Application>Microsoft Office PowerPoint</Application>
  <PresentationFormat>Προσαρμογή</PresentationFormat>
  <Paragraphs>14</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16</cp:revision>
  <dcterms:created xsi:type="dcterms:W3CDTF">2021-11-04T08:58:37Z</dcterms:created>
  <dcterms:modified xsi:type="dcterms:W3CDTF">2022-05-05T07:59:29Z</dcterms:modified>
  <dc:language>el-GR</dc:language>
</cp:coreProperties>
</file>