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7"/>
  </p:notesMasterIdLst>
  <p:sldIdLst>
    <p:sldId id="256" r:id="rId2"/>
    <p:sldId id="258" r:id="rId3"/>
    <p:sldId id="259" r:id="rId4"/>
    <p:sldId id="257" r:id="rId5"/>
    <p:sldId id="260"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CC00"/>
    </p:penClr>
  </p:showPr>
  <p:clrMru>
    <a:srgbClr val="FF0000"/>
    <a:srgbClr val="FF66FF"/>
    <a:srgbClr val="66FF33"/>
    <a:srgbClr val="FFFF00"/>
    <a:srgbClr val="66CCFF"/>
    <a:srgbClr val="66FFFF"/>
    <a:srgbClr val="3399FF"/>
    <a:srgbClr val="33CCFF"/>
    <a:srgbClr val="CC99FF"/>
    <a:srgbClr val="D6F2F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041FB9-D61C-48ED-9E8D-622A0680064A}" type="datetimeFigureOut">
              <a:rPr lang="el-GR" smtClean="0"/>
              <a:pPr/>
              <a:t>5/5/2022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D26E0-F194-4C65-8C80-0ADF32DB949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BD4D26E0-F194-4C65-8C80-0ADF32DB9491}" type="slidenum">
              <a:rPr lang="el-GR" smtClean="0"/>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5D046E9C-F868-4CC3-BA59-D884D942058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1AC1891-6411-4D49-A54C-66AEEBC198CF}" type="datetimeFigureOut">
              <a:rPr lang="el-GR" smtClean="0"/>
              <a:pPr/>
              <a:t>5/5/2022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D046E9C-F868-4CC3-BA59-D884D942058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1AC1891-6411-4D49-A54C-66AEEBC198CF}" type="datetimeFigureOut">
              <a:rPr lang="el-GR" smtClean="0"/>
              <a:pPr/>
              <a:t>5/5/2022</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D046E9C-F868-4CC3-BA59-D884D9420580}"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980728"/>
            <a:ext cx="7772400" cy="2160240"/>
          </a:xfrm>
        </p:spPr>
        <p:txBody>
          <a:bodyPr>
            <a:normAutofit fontScale="90000"/>
          </a:bodyPr>
          <a:lstStyle/>
          <a:p>
            <a:r>
              <a:rPr lang="el-GR" dirty="0" smtClean="0"/>
              <a:t>3</a:t>
            </a:r>
            <a:r>
              <a:rPr lang="el-GR" baseline="30000" dirty="0" smtClean="0"/>
              <a:t>ο</a:t>
            </a:r>
            <a:r>
              <a:rPr lang="el-GR" dirty="0" smtClean="0"/>
              <a:t> Δημοτικό Σχολείο </a:t>
            </a:r>
            <a:br>
              <a:rPr lang="el-GR" dirty="0" smtClean="0"/>
            </a:br>
            <a:r>
              <a:rPr lang="el-GR" dirty="0" smtClean="0"/>
              <a:t>Τμήμα: Δ2 </a:t>
            </a:r>
            <a:br>
              <a:rPr lang="el-GR" dirty="0" smtClean="0"/>
            </a:br>
            <a:r>
              <a:rPr lang="el-GR" dirty="0" smtClean="0"/>
              <a:t>ΘΕΜΑ&lt;&lt;Η ΚΑΘΟΔΟΣ ΤΩΝ ΔΩΡΙΕΩΝ</a:t>
            </a:r>
            <a:br>
              <a:rPr lang="el-GR" dirty="0" smtClean="0"/>
            </a:br>
            <a:endParaRPr lang="el-GR" dirty="0"/>
          </a:p>
        </p:txBody>
      </p:sp>
      <p:sp>
        <p:nvSpPr>
          <p:cNvPr id="5" name="4 - Υπότιτλος"/>
          <p:cNvSpPr>
            <a:spLocks noGrp="1"/>
          </p:cNvSpPr>
          <p:nvPr>
            <p:ph type="subTitle" idx="1"/>
          </p:nvPr>
        </p:nvSpPr>
        <p:spPr>
          <a:xfrm>
            <a:off x="2915816" y="2636912"/>
            <a:ext cx="3203848" cy="1872208"/>
          </a:xfrm>
        </p:spPr>
        <p:txBody>
          <a:bodyPr/>
          <a:lstStyle/>
          <a:p>
            <a:r>
              <a:rPr lang="el-GR" dirty="0" smtClean="0"/>
              <a:t>Θεόδωρο</a:t>
            </a:r>
            <a:r>
              <a:rPr lang="en-US" dirty="0" smtClean="0"/>
              <a:t>s</a:t>
            </a:r>
          </a:p>
          <a:p>
            <a:r>
              <a:rPr lang="el-GR" smtClean="0"/>
              <a:t>Νίκος</a:t>
            </a:r>
            <a:endParaRPr lang="el-GR" dirty="0"/>
          </a:p>
        </p:txBody>
      </p:sp>
      <p:sp>
        <p:nvSpPr>
          <p:cNvPr id="4" name="3 - Ορθογώνιο"/>
          <p:cNvSpPr/>
          <p:nvPr/>
        </p:nvSpPr>
        <p:spPr>
          <a:xfrm rot="5400000">
            <a:off x="3234083" y="2087873"/>
            <a:ext cx="2772959" cy="2357568"/>
          </a:xfrm>
          <a:prstGeom prst="rect">
            <a:avLst/>
          </a:prstGeom>
        </p:spPr>
        <p:txBody>
          <a:bodyPr wrap="square">
            <a:spAutoFit/>
          </a:bodyPr>
          <a:lstStyle/>
          <a:p>
            <a:pPr lvl="0" algn="ctr">
              <a:spcBef>
                <a:spcPct val="20000"/>
              </a:spcBef>
            </a:pPr>
            <a:r>
              <a:rPr lang="el-GR" sz="3200" dirty="0" smtClean="0">
                <a:solidFill>
                  <a:prstClr val="black">
                    <a:tint val="75000"/>
                  </a:prstClr>
                </a:solidFill>
              </a:rPr>
              <a:t>	</a:t>
            </a:r>
          </a:p>
          <a:p>
            <a:pPr lvl="0" algn="ctr">
              <a:spcBef>
                <a:spcPct val="20000"/>
              </a:spcBef>
            </a:pPr>
            <a:endParaRPr lang="el-GR" sz="3200" dirty="0" smtClean="0">
              <a:solidFill>
                <a:prstClr val="black"/>
              </a:solidFill>
            </a:endParaRPr>
          </a:p>
          <a:p>
            <a:pPr lvl="0" algn="ctr">
              <a:spcBef>
                <a:spcPct val="20000"/>
              </a:spcBef>
            </a:pPr>
            <a:endParaRPr lang="el-GR" sz="3200" dirty="0" smtClean="0">
              <a:solidFill>
                <a:prstClr val="black"/>
              </a:solidFill>
            </a:endParaRPr>
          </a:p>
          <a:p>
            <a:pPr lvl="0" algn="ctr">
              <a:spcBef>
                <a:spcPct val="20000"/>
              </a:spcBef>
            </a:pPr>
            <a:endParaRPr lang="el-GR" sz="3200" dirty="0" smtClean="0">
              <a:solidFill>
                <a:prstClr val="black"/>
              </a:solidFill>
            </a:endParaRPr>
          </a:p>
        </p:txBody>
      </p:sp>
      <p:pic>
        <p:nvPicPr>
          <p:cNvPr id="5124" name="Picture 4" descr="Η κάθοδος των Δωριέων | Πεμπτουσία"/>
          <p:cNvPicPr>
            <a:picLocks noChangeAspect="1" noChangeArrowheads="1"/>
          </p:cNvPicPr>
          <p:nvPr/>
        </p:nvPicPr>
        <p:blipFill>
          <a:blip r:embed="rId2" cstate="print"/>
          <a:srcRect/>
          <a:stretch>
            <a:fillRect/>
          </a:stretch>
        </p:blipFill>
        <p:spPr bwMode="auto">
          <a:xfrm>
            <a:off x="0" y="4725144"/>
            <a:ext cx="9468544" cy="2132856"/>
          </a:xfrm>
          <a:prstGeom prst="rect">
            <a:avLst/>
          </a:prstGeom>
          <a:noFill/>
        </p:spPr>
      </p:pic>
      <p:sp>
        <p:nvSpPr>
          <p:cNvPr id="6" name="5 - Γελαστό πρόσωπο"/>
          <p:cNvSpPr/>
          <p:nvPr/>
        </p:nvSpPr>
        <p:spPr>
          <a:xfrm>
            <a:off x="7452320" y="2924944"/>
            <a:ext cx="1224136" cy="1296144"/>
          </a:xfrm>
          <a:prstGeom prst="smileyFace">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p:spPr>
        <p:style>
          <a:lnRef idx="1">
            <a:schemeClr val="accent3"/>
          </a:lnRef>
          <a:fillRef idx="3">
            <a:schemeClr val="accent3"/>
          </a:fillRef>
          <a:effectRef idx="2">
            <a:schemeClr val="accent3"/>
          </a:effectRef>
          <a:fontRef idx="minor">
            <a:schemeClr val="lt1"/>
          </a:fontRef>
        </p:style>
        <p:txBody>
          <a:bodyPr rtlCol="0" anchor="ctr"/>
          <a:lstStyle/>
          <a:p>
            <a:pPr algn="ctr"/>
            <a:endParaRPr lang="el-GR"/>
          </a:p>
        </p:txBody>
      </p:sp>
      <p:sp>
        <p:nvSpPr>
          <p:cNvPr id="8" name="7 - Πίτα"/>
          <p:cNvSpPr/>
          <p:nvPr/>
        </p:nvSpPr>
        <p:spPr>
          <a:xfrm>
            <a:off x="467544" y="2348880"/>
            <a:ext cx="1728192" cy="2088232"/>
          </a:xfrm>
          <a:prstGeom prst="pie">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0" scaled="1"/>
            <a:tileRect/>
          </a:gra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solidFill>
                <a:schemeClr val="tx1"/>
              </a:solidFill>
            </a:endParaRPr>
          </a:p>
        </p:txBody>
      </p:sp>
      <p:sp>
        <p:nvSpPr>
          <p:cNvPr id="9" name="8 - Κεραυνός"/>
          <p:cNvSpPr/>
          <p:nvPr/>
        </p:nvSpPr>
        <p:spPr>
          <a:xfrm rot="15544719">
            <a:off x="8243900" y="4521235"/>
            <a:ext cx="1800200" cy="1440160"/>
          </a:xfrm>
          <a:prstGeom prst="lightningBol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Κεραυνός"/>
          <p:cNvSpPr/>
          <p:nvPr/>
        </p:nvSpPr>
        <p:spPr>
          <a:xfrm rot="10616060">
            <a:off x="-377874" y="3800714"/>
            <a:ext cx="1331640" cy="1800200"/>
          </a:xfrm>
          <a:prstGeom prst="lightningBol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Ρόμβος"/>
          <p:cNvSpPr/>
          <p:nvPr/>
        </p:nvSpPr>
        <p:spPr>
          <a:xfrm>
            <a:off x="7956376" y="692696"/>
            <a:ext cx="1187624" cy="1152128"/>
          </a:xfrm>
          <a:prstGeom prst="diamond">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332656"/>
            <a:ext cx="8229600" cy="1143000"/>
          </a:xfrm>
        </p:spPr>
        <p:txBody>
          <a:bodyPr>
            <a:normAutofit fontScale="90000"/>
          </a:bodyPr>
          <a:lstStyle/>
          <a:p>
            <a:r>
              <a:rPr lang="el-GR" dirty="0" smtClean="0"/>
              <a:t>Οι μετακινήσεις πληθυσμών, ένα συνηθισμένο φαινόμενο  </a:t>
            </a:r>
            <a:endParaRPr lang="el-GR" dirty="0"/>
          </a:p>
        </p:txBody>
      </p:sp>
      <p:sp>
        <p:nvSpPr>
          <p:cNvPr id="3" name="2 - Θέση περιεχομένου"/>
          <p:cNvSpPr>
            <a:spLocks noGrp="1"/>
          </p:cNvSpPr>
          <p:nvPr>
            <p:ph idx="1"/>
          </p:nvPr>
        </p:nvSpPr>
        <p:spPr>
          <a:xfrm>
            <a:off x="0" y="1916832"/>
            <a:ext cx="4355976" cy="4941168"/>
          </a:xfrm>
          <a:gradFill flip="none" rotWithShape="1">
            <a:gsLst>
              <a:gs pos="0">
                <a:srgbClr val="3399FF">
                  <a:shade val="30000"/>
                  <a:satMod val="115000"/>
                </a:srgbClr>
              </a:gs>
              <a:gs pos="50000">
                <a:srgbClr val="3399FF">
                  <a:shade val="67500"/>
                  <a:satMod val="115000"/>
                </a:srgbClr>
              </a:gs>
              <a:gs pos="100000">
                <a:srgbClr val="3399FF">
                  <a:shade val="100000"/>
                  <a:satMod val="115000"/>
                </a:srgbClr>
              </a:gs>
            </a:gsLst>
            <a:lin ang="16200000" scaled="1"/>
            <a:tileRect/>
          </a:gradFill>
        </p:spPr>
        <p:txBody>
          <a:bodyPr>
            <a:normAutofit fontScale="77500" lnSpcReduction="20000"/>
          </a:bodyPr>
          <a:lstStyle/>
          <a:p>
            <a:r>
              <a:rPr lang="el-GR" dirty="0" smtClean="0"/>
              <a:t>Η χώρα που σήμερα ονομάζεται Ελλάδα πολύ παλιά δεν είχε μόνιμους  κατοίκους . Οι μετακινήσεις τότε ήταν συχνές. Οι κάτοικοι πιέζονταν από άλλα νεότερα φύλα και έφευγαν</a:t>
            </a:r>
            <a:r>
              <a:rPr lang="en-US" dirty="0" smtClean="0"/>
              <a:t> </a:t>
            </a:r>
            <a:r>
              <a:rPr lang="el-GR" dirty="0" smtClean="0"/>
              <a:t>εύκολα από τις περιοχές που έμεναν. Τότε δεν υπήρχε το εμπόριο ούτε ασφάλεια στην στεριά και τε η θάλασσα. Οι άνθρωποι  δεν καλλιεργούσαν μεγάλα χωράφια. Δε μάζευαν χρήματα ούτε φύτευαν δέντρα, γιατί δεν είχαν τείχη για να τους προστατεύσουν. </a:t>
            </a:r>
            <a:endParaRPr lang="el-GR" dirty="0"/>
          </a:p>
        </p:txBody>
      </p:sp>
      <p:pic>
        <p:nvPicPr>
          <p:cNvPr id="4098" name="Picture 2" descr="Ιστορία Δ&amp;#39; Δημοτικού: Κεφ. 1 Η Κάθοδος των Δωριέων - YouTube"/>
          <p:cNvPicPr>
            <a:picLocks noChangeAspect="1" noChangeArrowheads="1"/>
          </p:cNvPicPr>
          <p:nvPr/>
        </p:nvPicPr>
        <p:blipFill>
          <a:blip r:embed="rId2" cstate="print"/>
          <a:srcRect/>
          <a:stretch>
            <a:fillRect/>
          </a:stretch>
        </p:blipFill>
        <p:spPr bwMode="auto">
          <a:xfrm>
            <a:off x="4427984" y="1844824"/>
            <a:ext cx="4716016" cy="5013177"/>
          </a:xfrm>
          <a:prstGeom prst="rect">
            <a:avLst/>
          </a:prstGeom>
          <a:noFill/>
        </p:spPr>
      </p:pic>
      <p:sp>
        <p:nvSpPr>
          <p:cNvPr id="5" name="4 - Διάγραμμα ροής: Απόφαση πολλαπλών εξόδων"/>
          <p:cNvSpPr/>
          <p:nvPr/>
        </p:nvSpPr>
        <p:spPr>
          <a:xfrm rot="16200000">
            <a:off x="8100392" y="692696"/>
            <a:ext cx="1331640" cy="755576"/>
          </a:xfrm>
          <a:prstGeom prst="flowChartPreparation">
            <a:avLst/>
          </a:prstGeom>
          <a:gradFill flip="none" rotWithShape="1">
            <a:gsLst>
              <a:gs pos="0">
                <a:srgbClr val="FF66FF">
                  <a:shade val="30000"/>
                  <a:satMod val="115000"/>
                </a:srgbClr>
              </a:gs>
              <a:gs pos="50000">
                <a:srgbClr val="FF66FF">
                  <a:shade val="67500"/>
                  <a:satMod val="115000"/>
                </a:srgbClr>
              </a:gs>
              <a:gs pos="100000">
                <a:srgbClr val="FF66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Σύννεφο"/>
          <p:cNvSpPr/>
          <p:nvPr/>
        </p:nvSpPr>
        <p:spPr>
          <a:xfrm>
            <a:off x="-180528" y="692696"/>
            <a:ext cx="1728192" cy="1152128"/>
          </a:xfrm>
          <a:prstGeom prst="cloud">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Ήλιος"/>
          <p:cNvSpPr/>
          <p:nvPr/>
        </p:nvSpPr>
        <p:spPr>
          <a:xfrm>
            <a:off x="0" y="260648"/>
            <a:ext cx="1115616" cy="1008112"/>
          </a:xfrm>
          <a:prstGeom prst="su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Γεωμετρικά χρόνια, μια ανήσυχη </a:t>
            </a:r>
            <a:r>
              <a:rPr lang="el-GR" dirty="0" err="1" smtClean="0"/>
              <a:t>επόχη</a:t>
            </a:r>
            <a:r>
              <a:rPr lang="el-GR" dirty="0" smtClean="0"/>
              <a:t> </a:t>
            </a:r>
            <a:endParaRPr lang="el-GR" dirty="0"/>
          </a:p>
        </p:txBody>
      </p:sp>
      <p:sp>
        <p:nvSpPr>
          <p:cNvPr id="3" name="2 - Θέση περιεχομένου"/>
          <p:cNvSpPr>
            <a:spLocks noGrp="1"/>
          </p:cNvSpPr>
          <p:nvPr>
            <p:ph idx="1"/>
          </p:nvPr>
        </p:nvSpPr>
        <p:spPr>
          <a:xfrm>
            <a:off x="0" y="1628800"/>
            <a:ext cx="5148064" cy="5229200"/>
          </a:xfrm>
          <a:gradFill flip="none" rotWithShape="1">
            <a:gsLst>
              <a:gs pos="0">
                <a:srgbClr val="3399FF">
                  <a:shade val="30000"/>
                  <a:satMod val="115000"/>
                </a:srgbClr>
              </a:gs>
              <a:gs pos="50000">
                <a:srgbClr val="3399FF">
                  <a:shade val="67500"/>
                  <a:satMod val="115000"/>
                </a:srgbClr>
              </a:gs>
              <a:gs pos="100000">
                <a:srgbClr val="3399FF">
                  <a:shade val="100000"/>
                  <a:satMod val="115000"/>
                </a:srgbClr>
              </a:gs>
            </a:gsLst>
            <a:lin ang="10800000" scaled="1"/>
            <a:tileRect/>
          </a:gradFill>
          <a:ln>
            <a:solidFill>
              <a:srgbClr val="CC99FF"/>
            </a:solidFill>
          </a:ln>
        </p:spPr>
        <p:txBody>
          <a:bodyPr/>
          <a:lstStyle/>
          <a:p>
            <a:r>
              <a:rPr lang="el-GR" dirty="0" smtClean="0"/>
              <a:t>Μετά των Τρωικό πόλεμο συνεχίστηκαν οι μετακίνησης πληθυσμών  και οι εισβολές στην Ελλάδα, η οποία δεν έμεινε ήσυχη και δεν μπόρεσε να προκόψει. Μόνο μετά από πολλά χρόνια ηρέμησε εντελώς η Ελλάδα, γιατί σταμάτησαν οι μετακινήσεις πληθυσμών.  </a:t>
            </a:r>
            <a:endParaRPr lang="el-GR" dirty="0"/>
          </a:p>
        </p:txBody>
      </p:sp>
      <p:pic>
        <p:nvPicPr>
          <p:cNvPr id="3074" name="Picture 2" descr="1η ΕΝΟΤΗΤΑ – Τα κατορθώματα της… ?"/>
          <p:cNvPicPr>
            <a:picLocks noChangeAspect="1" noChangeArrowheads="1"/>
          </p:cNvPicPr>
          <p:nvPr/>
        </p:nvPicPr>
        <p:blipFill>
          <a:blip r:embed="rId3" cstate="print"/>
          <a:srcRect/>
          <a:stretch>
            <a:fillRect/>
          </a:stretch>
        </p:blipFill>
        <p:spPr bwMode="auto">
          <a:xfrm>
            <a:off x="5148064" y="1700808"/>
            <a:ext cx="3995936" cy="5157192"/>
          </a:xfrm>
          <a:prstGeom prst="rect">
            <a:avLst/>
          </a:prstGeom>
          <a:noFill/>
        </p:spPr>
      </p:pic>
      <p:sp>
        <p:nvSpPr>
          <p:cNvPr id="5" name="4 - Κεραυνός"/>
          <p:cNvSpPr/>
          <p:nvPr/>
        </p:nvSpPr>
        <p:spPr>
          <a:xfrm>
            <a:off x="0" y="476672"/>
            <a:ext cx="1547664" cy="1224136"/>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Ήλιος"/>
          <p:cNvSpPr/>
          <p:nvPr/>
        </p:nvSpPr>
        <p:spPr>
          <a:xfrm>
            <a:off x="8028384" y="476672"/>
            <a:ext cx="1115616" cy="1152128"/>
          </a:xfrm>
          <a:prstGeom prst="su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2030" y="0"/>
            <a:ext cx="8229600" cy="1052736"/>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p:spPr>
        <p:txBody>
          <a:bodyPr>
            <a:normAutofit/>
          </a:bodyPr>
          <a:lstStyle/>
          <a:p>
            <a:r>
              <a:rPr lang="el-GR" dirty="0" smtClean="0"/>
              <a:t>Η </a:t>
            </a:r>
            <a:r>
              <a:rPr lang="el-GR" dirty="0" err="1" smtClean="0"/>
              <a:t>καθοδοσ</a:t>
            </a:r>
            <a:r>
              <a:rPr lang="el-GR" dirty="0" smtClean="0"/>
              <a:t> των </a:t>
            </a:r>
            <a:r>
              <a:rPr lang="el-GR" dirty="0" err="1" smtClean="0"/>
              <a:t>δωριεων</a:t>
            </a:r>
            <a:endParaRPr lang="el-GR" dirty="0"/>
          </a:p>
        </p:txBody>
      </p:sp>
      <p:sp>
        <p:nvSpPr>
          <p:cNvPr id="5" name="4 - Υπότιτλος"/>
          <p:cNvSpPr>
            <a:spLocks noGrp="1"/>
          </p:cNvSpPr>
          <p:nvPr>
            <p:ph type="subTitle" idx="1"/>
          </p:nvPr>
        </p:nvSpPr>
        <p:spPr>
          <a:xfrm>
            <a:off x="0" y="1988840"/>
            <a:ext cx="5400600" cy="4869160"/>
          </a:xfrm>
          <a:gradFill flip="none" rotWithShape="1">
            <a:gsLst>
              <a:gs pos="0">
                <a:srgbClr val="3399FF">
                  <a:shade val="30000"/>
                  <a:satMod val="115000"/>
                </a:srgbClr>
              </a:gs>
              <a:gs pos="50000">
                <a:srgbClr val="3399FF">
                  <a:shade val="67500"/>
                  <a:satMod val="115000"/>
                </a:srgbClr>
              </a:gs>
              <a:gs pos="100000">
                <a:srgbClr val="3399FF">
                  <a:shade val="100000"/>
                  <a:satMod val="115000"/>
                </a:srgbClr>
              </a:gs>
            </a:gsLst>
            <a:path path="circle">
              <a:fillToRect l="100000" b="100000"/>
            </a:path>
            <a:tileRect t="-100000" r="-100000"/>
          </a:gradFill>
        </p:spPr>
        <p:txBody>
          <a:bodyPr>
            <a:normAutofit/>
          </a:bodyPr>
          <a:lstStyle/>
          <a:p>
            <a:r>
              <a:rPr lang="el-GR" dirty="0" smtClean="0">
                <a:solidFill>
                  <a:schemeClr val="bg1"/>
                </a:solidFill>
              </a:rPr>
              <a:t>Οι Δωριείς ήταν το τελευταίο ελληνικό φύλο που μετακινήθηκε προς τη νότια Ελλάδα. Είναι δύσκολο να εξηγήσουμε τους λόγους που τους έκαναν να αναζητήσουν άλλη πατρίδα. Οι άνθρωποι ακόμη και σήμερα εγκαταλείπουν ένα χώρο, όταν κινδυνεύουν ή όταν θέλουν να ζήσουν καλύτερα.</a:t>
            </a:r>
            <a:endParaRPr lang="el-GR" dirty="0">
              <a:solidFill>
                <a:schemeClr val="bg1"/>
              </a:solidFill>
            </a:endParaRPr>
          </a:p>
        </p:txBody>
      </p:sp>
      <p:sp>
        <p:nvSpPr>
          <p:cNvPr id="6" name="5 - Καρδιά"/>
          <p:cNvSpPr/>
          <p:nvPr/>
        </p:nvSpPr>
        <p:spPr>
          <a:xfrm rot="1185395">
            <a:off x="7812360" y="908720"/>
            <a:ext cx="1008112" cy="792088"/>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Κορνίζα"/>
          <p:cNvSpPr/>
          <p:nvPr/>
        </p:nvSpPr>
        <p:spPr>
          <a:xfrm rot="2394468">
            <a:off x="542660" y="1199860"/>
            <a:ext cx="720080" cy="720080"/>
          </a:xfrm>
          <a:prstGeom prst="bevel">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3" name="Picture 2" descr="περί ... παιδείας - Η κάθοδος των Δωριέων."/>
          <p:cNvPicPr>
            <a:picLocks noChangeAspect="1" noChangeArrowheads="1"/>
          </p:cNvPicPr>
          <p:nvPr/>
        </p:nvPicPr>
        <p:blipFill>
          <a:blip r:embed="rId2" cstate="print"/>
          <a:srcRect/>
          <a:stretch>
            <a:fillRect/>
          </a:stretch>
        </p:blipFill>
        <p:spPr bwMode="auto">
          <a:xfrm>
            <a:off x="5364088" y="1988840"/>
            <a:ext cx="3779912" cy="4869160"/>
          </a:xfrm>
          <a:prstGeom prst="rect">
            <a:avLst/>
          </a:prstGeom>
          <a:noFill/>
        </p:spPr>
      </p:pic>
      <p:sp>
        <p:nvSpPr>
          <p:cNvPr id="9" name="8 - Καρδιά"/>
          <p:cNvSpPr/>
          <p:nvPr/>
        </p:nvSpPr>
        <p:spPr>
          <a:xfrm rot="18222740">
            <a:off x="7299388" y="1063752"/>
            <a:ext cx="1008112" cy="864096"/>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κάθοδος των </a:t>
            </a:r>
            <a:r>
              <a:rPr lang="el-GR" dirty="0" err="1" smtClean="0"/>
              <a:t>δωριέων</a:t>
            </a:r>
            <a:r>
              <a:rPr lang="el-GR" dirty="0" smtClean="0"/>
              <a:t> </a:t>
            </a:r>
            <a:endParaRPr lang="el-GR" dirty="0"/>
          </a:p>
        </p:txBody>
      </p:sp>
      <p:sp>
        <p:nvSpPr>
          <p:cNvPr id="3" name="2 - Θέση περιεχομένου"/>
          <p:cNvSpPr>
            <a:spLocks noGrp="1"/>
          </p:cNvSpPr>
          <p:nvPr>
            <p:ph idx="1"/>
          </p:nvPr>
        </p:nvSpPr>
        <p:spPr>
          <a:xfrm>
            <a:off x="0" y="1412776"/>
            <a:ext cx="4355976" cy="5445224"/>
          </a:xfrm>
          <a:gradFill flip="none" rotWithShape="1">
            <a:gsLst>
              <a:gs pos="0">
                <a:srgbClr val="3399FF">
                  <a:shade val="30000"/>
                  <a:satMod val="115000"/>
                </a:srgbClr>
              </a:gs>
              <a:gs pos="50000">
                <a:srgbClr val="3399FF">
                  <a:shade val="67500"/>
                  <a:satMod val="115000"/>
                </a:srgbClr>
              </a:gs>
              <a:gs pos="100000">
                <a:srgbClr val="3399FF">
                  <a:shade val="100000"/>
                  <a:satMod val="115000"/>
                </a:srgbClr>
              </a:gs>
            </a:gsLst>
            <a:lin ang="16200000" scaled="1"/>
            <a:tileRect/>
          </a:gradFill>
          <a:ln>
            <a:solidFill>
              <a:srgbClr val="C1EDE9"/>
            </a:solidFill>
          </a:ln>
        </p:spPr>
        <p:txBody>
          <a:bodyPr>
            <a:normAutofit fontScale="92500" lnSpcReduction="20000"/>
          </a:bodyPr>
          <a:lstStyle/>
          <a:p>
            <a:r>
              <a:rPr lang="el-GR" dirty="0" smtClean="0"/>
              <a:t>Η πορεία προς  τον νότο έγινε αργά. Πολλές ομάδες άρχισαν τότε να μένουν άλλοτε προσωρινά και άλλοτε μόνιμα σε διάφορα μέρη. Κάποιοι από αυτούς έμειναν στην Στερεά Ελλάδα και ειδικά στην περιοχή της Δωρίδας, όπως και η λέξη φανερώνει. Η κάθοδος των Δωριέων δεν έγινε μόνο μιας . Χιάστηκαν πολλά χρόνια. Σήμερα μας είναι άγνωστοι ακόμα και οι δρόμοι που ακολούθησαν.</a:t>
            </a:r>
            <a:endParaRPr lang="el-GR" dirty="0"/>
          </a:p>
        </p:txBody>
      </p:sp>
      <p:pic>
        <p:nvPicPr>
          <p:cNvPr id="1026" name="Picture 2" descr="Ποιες ήταν οι πραγματικές αιτίες, για την δημιουργία του Μακεδονικού  έθνους, και για την κάθοδο, των Δωριέων ; - Triklopodia | Triklopodia"/>
          <p:cNvPicPr>
            <a:picLocks noChangeAspect="1" noChangeArrowheads="1"/>
          </p:cNvPicPr>
          <p:nvPr/>
        </p:nvPicPr>
        <p:blipFill>
          <a:blip r:embed="rId2" cstate="print"/>
          <a:srcRect/>
          <a:stretch>
            <a:fillRect/>
          </a:stretch>
        </p:blipFill>
        <p:spPr bwMode="auto">
          <a:xfrm>
            <a:off x="4427984" y="1470200"/>
            <a:ext cx="4716016" cy="5387800"/>
          </a:xfrm>
          <a:prstGeom prst="rect">
            <a:avLst/>
          </a:prstGeom>
          <a:noFill/>
        </p:spPr>
      </p:pic>
      <p:sp>
        <p:nvSpPr>
          <p:cNvPr id="5" name="4 - Δάκρυ"/>
          <p:cNvSpPr/>
          <p:nvPr/>
        </p:nvSpPr>
        <p:spPr>
          <a:xfrm rot="19050063">
            <a:off x="539552" y="404664"/>
            <a:ext cx="792088" cy="792088"/>
          </a:xfrm>
          <a:prstGeom prst="teardrop">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Ψαλίδισμα μίας γωνίας του ορθογωνίου"/>
          <p:cNvSpPr/>
          <p:nvPr/>
        </p:nvSpPr>
        <p:spPr>
          <a:xfrm rot="11018235">
            <a:off x="8244408" y="620688"/>
            <a:ext cx="899592" cy="576064"/>
          </a:xfrm>
          <a:prstGeom prst="snip1Rect">
            <a:avLst/>
          </a:prstGeom>
          <a:solidFill>
            <a:srgbClr val="66FF33">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wipe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329</TotalTime>
  <Words>254</Words>
  <Application>Microsoft Office PowerPoint</Application>
  <PresentationFormat>Προβολή στην οθόνη (4:3)</PresentationFormat>
  <Paragraphs>14</Paragraphs>
  <Slides>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Αποκορύφωμα</vt:lpstr>
      <vt:lpstr>3ο Δημοτικό Σχολείο  Τμήμα: Δ2  ΘΕΜΑ&lt;&lt;Η ΚΑΘΟΔΟΣ ΤΩΝ ΔΩΡΙΕΩΝ </vt:lpstr>
      <vt:lpstr>Οι μετακινήσεις πληθυσμών, ένα συνηθισμένο φαινόμενο  </vt:lpstr>
      <vt:lpstr>Γεωμετρικά χρόνια, μια ανήσυχη επόχη </vt:lpstr>
      <vt:lpstr>Η καθοδοσ των δωριεων</vt:lpstr>
      <vt:lpstr>Η κάθοδος των δωριέων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3ο Δημοτικό Σχολείο  Τμήμα: Δ2</dc:title>
  <dc:creator>user</dc:creator>
  <cp:lastModifiedBy>user</cp:lastModifiedBy>
  <cp:revision>38</cp:revision>
  <dcterms:created xsi:type="dcterms:W3CDTF">2021-11-04T06:49:40Z</dcterms:created>
  <dcterms:modified xsi:type="dcterms:W3CDTF">2022-05-05T08:11:17Z</dcterms:modified>
</cp:coreProperties>
</file>