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9144000" cy="6858000" type="screen4x3"/>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l-GR"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l-GR"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l-GR"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l-GR"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l-GR"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l-GR"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l-GR"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l-GR"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el-GR"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l-GR"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l-GR"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l-G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4680"/>
            <a:ext cx="8228880" cy="1142280"/>
          </a:xfrm>
          <a:prstGeom prst="rect">
            <a:avLst/>
          </a:prstGeom>
        </p:spPr>
        <p:txBody>
          <a:bodyPr lIns="0" tIns="0" rIns="0" bIns="0" anchor="ctr">
            <a:noAutofit/>
          </a:bodyPr>
          <a:lstStyle/>
          <a:p>
            <a:r>
              <a:rPr lang="el-GR" sz="1800" b="0" strike="noStrike" spc="-1">
                <a:latin typeface="Arial"/>
              </a:rPr>
              <a:t>Πατήστε για επεξεργασία της μορφής κειμένου του τίτλου</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el-GR" sz="4400" b="0" strike="noStrike" spc="-1">
                <a:latin typeface="Arial"/>
              </a:rPr>
              <a:t>Πατήστε για επεξεργασία της μορφής κειμένου του τίτλου</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l-GR" sz="3200" b="0" strike="noStrike" spc="-1">
                <a:latin typeface="Arial"/>
              </a:rPr>
              <a:t>Πατήστε για επεξεργασία της μορφής κειμένου διάρθρωσης</a:t>
            </a:r>
          </a:p>
          <a:p>
            <a:pPr marL="864000" lvl="1" indent="-324000">
              <a:spcBef>
                <a:spcPts val="1134"/>
              </a:spcBef>
              <a:buClr>
                <a:srgbClr val="000000"/>
              </a:buClr>
              <a:buSzPct val="75000"/>
              <a:buFont typeface="Symbol" charset="2"/>
              <a:buChar char=""/>
            </a:pPr>
            <a:r>
              <a:rPr lang="el-GR" sz="2800" b="0" strike="noStrike" spc="-1">
                <a:latin typeface="Arial"/>
              </a:rPr>
              <a:t>Δεύτερο επίπεδο διάρθρωσης</a:t>
            </a:r>
          </a:p>
          <a:p>
            <a:pPr marL="1296000" lvl="2" indent="-288000">
              <a:spcBef>
                <a:spcPts val="850"/>
              </a:spcBef>
              <a:buClr>
                <a:srgbClr val="000000"/>
              </a:buClr>
              <a:buSzPct val="45000"/>
              <a:buFont typeface="Wingdings" charset="2"/>
              <a:buChar char=""/>
            </a:pPr>
            <a:r>
              <a:rPr lang="el-GR" sz="2400" b="0" strike="noStrike" spc="-1">
                <a:latin typeface="Arial"/>
              </a:rPr>
              <a:t>Τρίτο επίπεδο διάρθρωσης</a:t>
            </a:r>
          </a:p>
          <a:p>
            <a:pPr marL="1728000" lvl="3" indent="-216000">
              <a:spcBef>
                <a:spcPts val="567"/>
              </a:spcBef>
              <a:buClr>
                <a:srgbClr val="000000"/>
              </a:buClr>
              <a:buSzPct val="75000"/>
              <a:buFont typeface="Symbol" charset="2"/>
              <a:buChar char=""/>
            </a:pPr>
            <a:r>
              <a:rPr lang="el-GR" sz="2000" b="0" strike="noStrike" spc="-1">
                <a:latin typeface="Arial"/>
              </a:rPr>
              <a:t>Τέταρτο επίπεδο διάρθρωσης</a:t>
            </a:r>
          </a:p>
          <a:p>
            <a:pPr marL="2160000" lvl="4" indent="-216000">
              <a:spcBef>
                <a:spcPts val="283"/>
              </a:spcBef>
              <a:buClr>
                <a:srgbClr val="000000"/>
              </a:buClr>
              <a:buSzPct val="45000"/>
              <a:buFont typeface="Wingdings" charset="2"/>
              <a:buChar char=""/>
            </a:pPr>
            <a:r>
              <a:rPr lang="el-GR" sz="2000" b="0" strike="noStrike" spc="-1">
                <a:latin typeface="Arial"/>
              </a:rPr>
              <a:t>Πέμπτο επίπεδο διάρθρωσης</a:t>
            </a:r>
          </a:p>
          <a:p>
            <a:pPr marL="2592000" lvl="5" indent="-216000">
              <a:spcBef>
                <a:spcPts val="283"/>
              </a:spcBef>
              <a:buClr>
                <a:srgbClr val="000000"/>
              </a:buClr>
              <a:buSzPct val="45000"/>
              <a:buFont typeface="Wingdings" charset="2"/>
              <a:buChar char=""/>
            </a:pPr>
            <a:r>
              <a:rPr lang="el-GR" sz="2000" b="0" strike="noStrike" spc="-1">
                <a:latin typeface="Arial"/>
              </a:rPr>
              <a:t>Έκτο επίπεδο διάρθρωσης</a:t>
            </a:r>
          </a:p>
          <a:p>
            <a:pPr marL="3024000" lvl="6" indent="-216000">
              <a:spcBef>
                <a:spcPts val="283"/>
              </a:spcBef>
              <a:buClr>
                <a:srgbClr val="000000"/>
              </a:buClr>
              <a:buSzPct val="45000"/>
              <a:buFont typeface="Wingdings" charset="2"/>
              <a:buChar char=""/>
            </a:pPr>
            <a:r>
              <a:rPr lang="el-GR" sz="2000" b="0" strike="noStrike" spc="-1">
                <a:latin typeface="Arial"/>
              </a:rPr>
              <a:t>Έβδομο επίπεδο διάρθρωσης</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8B049"/>
            </a:gs>
            <a:gs pos="100000">
              <a:srgbClr val="FEE7F2"/>
            </a:gs>
          </a:gsLst>
          <a:lin ang="5400000"/>
        </a:gradFill>
        <a:effectLst/>
      </p:bgPr>
    </p:bg>
    <p:spTree>
      <p:nvGrpSpPr>
        <p:cNvPr id="1" name=""/>
        <p:cNvGrpSpPr/>
        <p:nvPr/>
      </p:nvGrpSpPr>
      <p:grpSpPr>
        <a:xfrm>
          <a:off x="0" y="0"/>
          <a:ext cx="0" cy="0"/>
          <a:chOff x="0" y="0"/>
          <a:chExt cx="0" cy="0"/>
        </a:xfrm>
      </p:grpSpPr>
      <p:sp>
        <p:nvSpPr>
          <p:cNvPr id="76" name="1 - Τίτλος"/>
          <p:cNvSpPr/>
          <p:nvPr/>
        </p:nvSpPr>
        <p:spPr>
          <a:xfrm>
            <a:off x="539552" y="548680"/>
            <a:ext cx="7771680" cy="1469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69500" lnSpcReduction="10000"/>
          </a:bodyPr>
          <a:lstStyle/>
          <a:p>
            <a:pPr algn="ctr">
              <a:lnSpc>
                <a:spcPct val="100000"/>
              </a:lnSpc>
            </a:pPr>
            <a:r>
              <a:rPr lang="en-US" sz="4400" b="0" strike="noStrike" spc="-1" dirty="0">
                <a:solidFill>
                  <a:srgbClr val="000000"/>
                </a:solidFill>
                <a:latin typeface="Calibri"/>
              </a:rPr>
              <a:t>3</a:t>
            </a:r>
            <a:r>
              <a:rPr lang="el-GR" sz="4400" b="0" strike="noStrike" spc="-1" baseline="30000" dirty="0">
                <a:solidFill>
                  <a:srgbClr val="000000"/>
                </a:solidFill>
                <a:latin typeface="Calibri"/>
              </a:rPr>
              <a:t>ο</a:t>
            </a:r>
            <a:r>
              <a:rPr lang="el-GR" sz="4400" b="0" strike="noStrike" spc="-1" dirty="0">
                <a:solidFill>
                  <a:srgbClr val="000000"/>
                </a:solidFill>
                <a:latin typeface="Calibri"/>
              </a:rPr>
              <a:t> Δημοτικό Σχολείο </a:t>
            </a:r>
            <a:r>
              <a:rPr lang="el-GR" sz="4400" b="0" strike="noStrike" spc="-1" dirty="0" err="1">
                <a:solidFill>
                  <a:srgbClr val="000000"/>
                </a:solidFill>
                <a:latin typeface="Calibri"/>
              </a:rPr>
              <a:t>Σίνδου</a:t>
            </a:r>
            <a:r>
              <a:rPr dirty="0"/>
              <a:t/>
            </a:r>
            <a:br>
              <a:rPr dirty="0"/>
            </a:br>
            <a:r>
              <a:rPr lang="el-GR" sz="4400" b="0" strike="noStrike" spc="-1" dirty="0">
                <a:solidFill>
                  <a:srgbClr val="000000"/>
                </a:solidFill>
                <a:latin typeface="Calibri"/>
              </a:rPr>
              <a:t>Τμήμα:Δ2</a:t>
            </a:r>
            <a:r>
              <a:rPr dirty="0"/>
              <a:t/>
            </a:r>
            <a:br>
              <a:rPr dirty="0"/>
            </a:br>
            <a:r>
              <a:rPr lang="el-GR" sz="4400" b="0" strike="noStrike" spc="-1" dirty="0">
                <a:solidFill>
                  <a:srgbClr val="000000"/>
                </a:solidFill>
                <a:latin typeface="Calibri"/>
              </a:rPr>
              <a:t>Θέμα: «Τα πολιτεύματα στην αρχαϊκή Ελλάδα</a:t>
            </a:r>
            <a:endParaRPr lang="el-GR" sz="4400" b="0" strike="noStrike" spc="-1" dirty="0">
              <a:latin typeface="Arial"/>
            </a:endParaRPr>
          </a:p>
        </p:txBody>
      </p:sp>
      <p:sp>
        <p:nvSpPr>
          <p:cNvPr id="77" name="2 - Υπότιτλος"/>
          <p:cNvSpPr/>
          <p:nvPr/>
        </p:nvSpPr>
        <p:spPr>
          <a:xfrm>
            <a:off x="1371600" y="3886200"/>
            <a:ext cx="6400080" cy="1751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100000"/>
              </a:lnSpc>
              <a:spcBef>
                <a:spcPts val="641"/>
              </a:spcBef>
              <a:tabLst>
                <a:tab pos="0" algn="l"/>
              </a:tabLst>
            </a:pPr>
            <a:r>
              <a:rPr lang="el-GR" sz="3200" b="0" strike="noStrike" spc="-1" dirty="0">
                <a:solidFill>
                  <a:srgbClr val="8B8B8B"/>
                </a:solidFill>
                <a:latin typeface="Calibri"/>
              </a:rPr>
              <a:t>Εργασία των μαθητών</a:t>
            </a:r>
            <a:endParaRPr lang="el-GR" sz="3200" b="0" strike="noStrike" spc="-1" dirty="0">
              <a:latin typeface="Arial"/>
            </a:endParaRPr>
          </a:p>
          <a:p>
            <a:pPr algn="ctr">
              <a:lnSpc>
                <a:spcPct val="100000"/>
              </a:lnSpc>
              <a:spcBef>
                <a:spcPts val="641"/>
              </a:spcBef>
              <a:tabLst>
                <a:tab pos="0" algn="l"/>
              </a:tabLst>
            </a:pPr>
            <a:r>
              <a:rPr lang="el-GR" sz="3200" b="0" strike="noStrike" spc="-1" dirty="0" smtClean="0">
                <a:solidFill>
                  <a:srgbClr val="8B8B8B"/>
                </a:solidFill>
                <a:latin typeface="Calibri"/>
              </a:rPr>
              <a:t>Γιώργου</a:t>
            </a:r>
            <a:endParaRPr lang="el-GR" sz="3200" b="0" strike="noStrike" spc="-1" dirty="0">
              <a:latin typeface="Arial"/>
            </a:endParaRPr>
          </a:p>
          <a:p>
            <a:pPr algn="ctr">
              <a:lnSpc>
                <a:spcPct val="100000"/>
              </a:lnSpc>
              <a:spcBef>
                <a:spcPts val="641"/>
              </a:spcBef>
              <a:tabLst>
                <a:tab pos="0" algn="l"/>
              </a:tabLst>
            </a:pPr>
            <a:r>
              <a:rPr lang="el-GR" sz="3200" b="0" strike="noStrike" spc="-1" smtClean="0">
                <a:solidFill>
                  <a:srgbClr val="8B8B8B"/>
                </a:solidFill>
                <a:latin typeface="Calibri"/>
              </a:rPr>
              <a:t>Εράλτι</a:t>
            </a:r>
            <a:endParaRPr lang="el-GR" sz="3200" b="0" strike="noStrike" spc="-1" dirty="0">
              <a:latin typeface="Arial"/>
            </a:endParaRPr>
          </a:p>
        </p:txBody>
      </p:sp>
    </p:spTree>
  </p:cSld>
  <p:clrMapOvr>
    <a:masterClrMapping/>
  </p:clrMapOvr>
  <p:transition spd="slow">
    <p:wheel spokes="8"/>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2" cstate="print"/>
          <a:tile/>
        </a:blipFill>
        <a:effectLst/>
      </p:bgPr>
    </p:bg>
    <p:spTree>
      <p:nvGrpSpPr>
        <p:cNvPr id="1" name=""/>
        <p:cNvGrpSpPr/>
        <p:nvPr/>
      </p:nvGrpSpPr>
      <p:grpSpPr>
        <a:xfrm>
          <a:off x="0" y="0"/>
          <a:ext cx="0" cy="0"/>
          <a:chOff x="0" y="0"/>
          <a:chExt cx="0" cy="0"/>
        </a:xfrm>
      </p:grpSpPr>
      <p:sp>
        <p:nvSpPr>
          <p:cNvPr id="78" name="1 - Τίτλος"/>
          <p:cNvSpPr/>
          <p:nvPr/>
        </p:nvSpPr>
        <p:spPr>
          <a:xfrm>
            <a:off x="457200" y="27468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40000" lnSpcReduction="10000"/>
          </a:bodyPr>
          <a:lstStyle/>
          <a:p>
            <a:pPr algn="ctr">
              <a:lnSpc>
                <a:spcPct val="100000"/>
              </a:lnSpc>
            </a:pPr>
            <a:r>
              <a:t/>
            </a:r>
            <a:br/>
            <a:r>
              <a:t/>
            </a:r>
            <a:br/>
            <a:r>
              <a:t/>
            </a:r>
            <a:br/>
            <a:r>
              <a:rPr lang="el-GR" sz="4400" b="0" strike="noStrike" spc="-1">
                <a:solidFill>
                  <a:srgbClr val="000000"/>
                </a:solidFill>
                <a:latin typeface="Calibri"/>
              </a:rPr>
              <a:t>Τα πολιτεύματα στην αρχαϊκή Ελλάδα</a:t>
            </a:r>
            <a:r>
              <a:t/>
            </a:r>
            <a:br/>
            <a:r>
              <a:t/>
            </a:r>
            <a:br/>
            <a:r>
              <a:t/>
            </a:r>
            <a:br/>
            <a:endParaRPr lang="el-GR" sz="4400" b="0" strike="noStrike" spc="-1">
              <a:latin typeface="Arial"/>
            </a:endParaRPr>
          </a:p>
        </p:txBody>
      </p:sp>
      <p:sp>
        <p:nvSpPr>
          <p:cNvPr id="79"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Βασιλεία</a:t>
            </a:r>
            <a:endParaRPr lang="el-GR" sz="3200" b="0" strike="noStrike" spc="-1">
              <a:latin typeface="Arial"/>
            </a:endParaRPr>
          </a:p>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Αριστοκρατία</a:t>
            </a:r>
            <a:endParaRPr lang="el-GR" sz="3200" b="0" strike="noStrike" spc="-1">
              <a:latin typeface="Arial"/>
            </a:endParaRPr>
          </a:p>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Ολιγαρχία</a:t>
            </a:r>
            <a:endParaRPr lang="el-GR" sz="3200" b="0" strike="noStrike" spc="-1">
              <a:latin typeface="Arial"/>
            </a:endParaRPr>
          </a:p>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Τυραννία</a:t>
            </a:r>
            <a:endParaRPr lang="el-GR" sz="3200" b="0" strike="noStrike" spc="-1">
              <a:latin typeface="Arial"/>
            </a:endParaRPr>
          </a:p>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δημοκρατικό</a:t>
            </a:r>
            <a:endParaRPr lang="el-GR" sz="3200" b="0" strike="noStrike" spc="-1">
              <a:latin typeface="Arial"/>
            </a:endParaRPr>
          </a:p>
          <a:p>
            <a:pPr>
              <a:lnSpc>
                <a:spcPct val="100000"/>
              </a:lnSpc>
              <a:spcBef>
                <a:spcPts val="641"/>
              </a:spcBef>
            </a:pPr>
            <a:endParaRPr lang="el-GR" sz="3200" b="0" strike="noStrike" spc="-1">
              <a:latin typeface="Arial"/>
            </a:endParaRPr>
          </a:p>
        </p:txBody>
      </p:sp>
      <p:pic>
        <p:nvPicPr>
          <p:cNvPr id="80" name="Picture 2" descr="Μυστική συνάντηση στην Αθήνα | Πεμπτουσία"/>
          <p:cNvPicPr/>
          <p:nvPr/>
        </p:nvPicPr>
        <p:blipFill>
          <a:blip r:embed="rId3" cstate="print"/>
          <a:stretch/>
        </p:blipFill>
        <p:spPr>
          <a:xfrm>
            <a:off x="3429000" y="2277000"/>
            <a:ext cx="5714280" cy="1799640"/>
          </a:xfrm>
          <a:prstGeom prst="rect">
            <a:avLst/>
          </a:prstGeom>
          <a:ln w="0">
            <a:noFill/>
          </a:ln>
        </p:spPr>
      </p:pic>
    </p:spTree>
  </p:cSld>
  <p:clrMapOvr>
    <a:masterClrMapping/>
  </p:clrMapOvr>
  <p:transition spd="slow">
    <p:wedg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966FF"/>
            </a:gs>
            <a:gs pos="100000">
              <a:srgbClr val="CC99FF"/>
            </a:gs>
          </a:gsLst>
          <a:lin ang="5400000"/>
        </a:gradFill>
        <a:effectLst/>
      </p:bgPr>
    </p:bg>
    <p:spTree>
      <p:nvGrpSpPr>
        <p:cNvPr id="1" name=""/>
        <p:cNvGrpSpPr/>
        <p:nvPr/>
      </p:nvGrpSpPr>
      <p:grpSpPr>
        <a:xfrm>
          <a:off x="0" y="0"/>
          <a:ext cx="0" cy="0"/>
          <a:chOff x="0" y="0"/>
          <a:chExt cx="0" cy="0"/>
        </a:xfrm>
      </p:grpSpPr>
      <p:sp>
        <p:nvSpPr>
          <p:cNvPr id="81" name="1 - Τίτλος"/>
          <p:cNvSpPr/>
          <p:nvPr/>
        </p:nvSpPr>
        <p:spPr>
          <a:xfrm>
            <a:off x="457200" y="27468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4400" b="0" strike="noStrike" spc="-1">
                <a:solidFill>
                  <a:srgbClr val="000000"/>
                </a:solidFill>
                <a:latin typeface="Calibri"/>
              </a:rPr>
              <a:t>Βασιλεία</a:t>
            </a:r>
            <a:endParaRPr lang="el-GR" sz="4400" b="0" strike="noStrike" spc="-1">
              <a:latin typeface="Arial"/>
            </a:endParaRPr>
          </a:p>
        </p:txBody>
      </p:sp>
      <p:sp>
        <p:nvSpPr>
          <p:cNvPr id="82"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Τον παλιό καιρό αρχηγός του κράτους ήταν ο βασιλιάς. Είχε μεγάλη δύναμη και τον σέβονταν όλοι.</a:t>
            </a:r>
            <a:endParaRPr lang="el-GR" sz="3200" b="0" strike="noStrike" spc="-1">
              <a:latin typeface="Arial"/>
            </a:endParaRPr>
          </a:p>
        </p:txBody>
      </p:sp>
      <p:sp>
        <p:nvSpPr>
          <p:cNvPr id="83" name="AutoShape 2"/>
          <p:cNvSpPr/>
          <p:nvPr/>
        </p:nvSpPr>
        <p:spPr>
          <a:xfrm>
            <a:off x="155520" y="-144360"/>
            <a:ext cx="304200" cy="304200"/>
          </a:xfrm>
          <a:prstGeom prst="rect">
            <a:avLst/>
          </a:prstGeom>
          <a:noFill/>
          <a:ln w="0">
            <a:noFill/>
          </a:ln>
        </p:spPr>
        <p:style>
          <a:lnRef idx="0">
            <a:scrgbClr r="0" g="0" b="0"/>
          </a:lnRef>
          <a:fillRef idx="0">
            <a:scrgbClr r="0" g="0" b="0"/>
          </a:fillRef>
          <a:effectRef idx="0">
            <a:scrgbClr r="0" g="0" b="0"/>
          </a:effectRef>
          <a:fontRef idx="minor"/>
        </p:style>
      </p:sp>
      <p:pic>
        <p:nvPicPr>
          <p:cNvPr id="84" name="Picture 4" descr="6. Τα Πολιτεύματα στην αρχαϊκή Ελλάδα"/>
          <p:cNvPicPr/>
          <p:nvPr/>
        </p:nvPicPr>
        <p:blipFill>
          <a:blip r:embed="rId2" cstate="print"/>
          <a:stretch/>
        </p:blipFill>
        <p:spPr>
          <a:xfrm>
            <a:off x="3636000" y="2853000"/>
            <a:ext cx="3140640" cy="3695040"/>
          </a:xfrm>
          <a:prstGeom prst="rect">
            <a:avLst/>
          </a:prstGeom>
          <a:ln w="0">
            <a:noFill/>
          </a:ln>
        </p:spPr>
      </p:pic>
    </p:spTree>
  </p:cSld>
  <p:clrMapOvr>
    <a:masterClrMapping/>
  </p:clrMapOvr>
  <mc:AlternateContent xmlns:mc="http://schemas.openxmlformats.org/markup-compatibility/2006">
    <mc:Choice xmlns:p15="http://schemas.microsoft.com/office/powerpoint/2012/main" xmlns:p14="http://schemas.microsoft.com/office/powerpoint/2010/main" xmlns=""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3399"/>
            </a:gs>
            <a:gs pos="100000">
              <a:srgbClr val="FF6633"/>
            </a:gs>
          </a:gsLst>
          <a:lin ang="5400000"/>
        </a:gradFill>
        <a:effectLst/>
      </p:bgPr>
    </p:bg>
    <p:spTree>
      <p:nvGrpSpPr>
        <p:cNvPr id="1" name=""/>
        <p:cNvGrpSpPr/>
        <p:nvPr/>
      </p:nvGrpSpPr>
      <p:grpSpPr>
        <a:xfrm>
          <a:off x="0" y="0"/>
          <a:ext cx="0" cy="0"/>
          <a:chOff x="0" y="0"/>
          <a:chExt cx="0" cy="0"/>
        </a:xfrm>
      </p:grpSpPr>
      <p:sp>
        <p:nvSpPr>
          <p:cNvPr id="85" name="1 - Τίτλος"/>
          <p:cNvSpPr/>
          <p:nvPr/>
        </p:nvSpPr>
        <p:spPr>
          <a:xfrm>
            <a:off x="457200" y="27468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4400" b="0" strike="noStrike" spc="-1">
                <a:solidFill>
                  <a:srgbClr val="000000"/>
                </a:solidFill>
                <a:latin typeface="Calibri"/>
              </a:rPr>
              <a:t>Αριστοκρατία</a:t>
            </a:r>
            <a:endParaRPr lang="el-GR" sz="4400" b="0" strike="noStrike" spc="-1">
              <a:latin typeface="Arial"/>
            </a:endParaRPr>
          </a:p>
        </p:txBody>
      </p:sp>
      <p:sp>
        <p:nvSpPr>
          <p:cNvPr id="86"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Κάποιοι που είχαν  πολλά κτήματα άριστοι,όπως τους  έλεγαν,παραμέρισαν τον βασιλιά και πήραν την  εξουσία  στα χέρια τους. Το πολίτευμα τότε  έγινε αριστοκρατικό.</a:t>
            </a:r>
            <a:endParaRPr lang="el-GR" sz="3200" b="0" strike="noStrike" spc="-1">
              <a:latin typeface="Arial"/>
            </a:endParaRPr>
          </a:p>
        </p:txBody>
      </p:sp>
      <p:pic>
        <p:nvPicPr>
          <p:cNvPr id="87" name="Picture 2" descr="6. Τα Πολιτεύματα στην αρχαϊκή Ελλάδα"/>
          <p:cNvPicPr/>
          <p:nvPr/>
        </p:nvPicPr>
        <p:blipFill>
          <a:blip r:embed="rId2" cstate="print"/>
          <a:stretch/>
        </p:blipFill>
        <p:spPr>
          <a:xfrm>
            <a:off x="3996000" y="3747600"/>
            <a:ext cx="2231640" cy="3109680"/>
          </a:xfrm>
          <a:prstGeom prst="rect">
            <a:avLst/>
          </a:prstGeom>
          <a:ln w="0">
            <a:noFill/>
          </a:ln>
        </p:spPr>
      </p:pic>
    </p:spTree>
  </p:cSld>
  <p:clrMapOvr>
    <a:masterClrMapping/>
  </p:clrMapOvr>
  <p:transition spd="slow">
    <p:dissolv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AC77D"/>
            </a:gs>
            <a:gs pos="100000">
              <a:srgbClr val="FBA97D"/>
            </a:gs>
          </a:gsLst>
          <a:lin ang="5400000"/>
        </a:gradFill>
        <a:effectLst/>
      </p:bgPr>
    </p:bg>
    <p:spTree>
      <p:nvGrpSpPr>
        <p:cNvPr id="1" name=""/>
        <p:cNvGrpSpPr/>
        <p:nvPr/>
      </p:nvGrpSpPr>
      <p:grpSpPr>
        <a:xfrm>
          <a:off x="0" y="0"/>
          <a:ext cx="0" cy="0"/>
          <a:chOff x="0" y="0"/>
          <a:chExt cx="0" cy="0"/>
        </a:xfrm>
      </p:grpSpPr>
      <p:sp>
        <p:nvSpPr>
          <p:cNvPr id="88" name="1 - Τίτλος"/>
          <p:cNvSpPr/>
          <p:nvPr/>
        </p:nvSpPr>
        <p:spPr>
          <a:xfrm>
            <a:off x="457200" y="27468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4400" b="0" strike="noStrike" spc="-1">
                <a:solidFill>
                  <a:srgbClr val="000000"/>
                </a:solidFill>
                <a:latin typeface="Calibri"/>
              </a:rPr>
              <a:t>Ολιγαρχία</a:t>
            </a:r>
            <a:endParaRPr lang="el-GR" sz="4400" b="0" strike="noStrike" spc="-1">
              <a:latin typeface="Arial"/>
            </a:endParaRPr>
          </a:p>
        </p:txBody>
      </p:sp>
      <p:sp>
        <p:nvSpPr>
          <p:cNvPr id="89"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Η ανάπτυξη του εμπορίου έδωσε την ευκαιρία σε αρκετούς ανθρώπους να πλουτίσουν. Οι πλούσιοι νιώθοντας πιο ισχυροί, πέτυχαν να πάρουν την εξουσία από τους ευγενείς πολίτευμα ονομάστηκε ολιγαρχικό.</a:t>
            </a:r>
            <a:endParaRPr lang="el-GR" sz="3200" b="0" strike="noStrike" spc="-1">
              <a:latin typeface="Arial"/>
            </a:endParaRPr>
          </a:p>
        </p:txBody>
      </p:sp>
      <p:pic>
        <p:nvPicPr>
          <p:cNvPr id="90" name="Picture 2" descr="Ιστορία Τετάρτης Δημοτικού: Κεφάλαιο 6 Τα πολιτεύματα στην αρχαϊκή Ελλάδα -  YouTube"/>
          <p:cNvPicPr/>
          <p:nvPr/>
        </p:nvPicPr>
        <p:blipFill>
          <a:blip r:embed="rId2" cstate="print"/>
          <a:stretch/>
        </p:blipFill>
        <p:spPr>
          <a:xfrm>
            <a:off x="3187800" y="4149000"/>
            <a:ext cx="4479840" cy="2519640"/>
          </a:xfrm>
          <a:prstGeom prst="rect">
            <a:avLst/>
          </a:prstGeom>
          <a:ln w="0">
            <a:noFill/>
          </a:ln>
        </p:spPr>
      </p:pic>
    </p:spTree>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2" cstate="print"/>
          <a:tile/>
        </a:blipFill>
        <a:effectLst/>
      </p:bgPr>
    </p:bg>
    <p:spTree>
      <p:nvGrpSpPr>
        <p:cNvPr id="1" name=""/>
        <p:cNvGrpSpPr/>
        <p:nvPr/>
      </p:nvGrpSpPr>
      <p:grpSpPr>
        <a:xfrm>
          <a:off x="0" y="0"/>
          <a:ext cx="0" cy="0"/>
          <a:chOff x="0" y="0"/>
          <a:chExt cx="0" cy="0"/>
        </a:xfrm>
      </p:grpSpPr>
      <p:sp>
        <p:nvSpPr>
          <p:cNvPr id="91" name="1 - Τίτλος"/>
          <p:cNvSpPr/>
          <p:nvPr/>
        </p:nvSpPr>
        <p:spPr>
          <a:xfrm>
            <a:off x="539640" y="26064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4400" b="0" strike="noStrike" spc="-1">
                <a:solidFill>
                  <a:srgbClr val="000000"/>
                </a:solidFill>
                <a:latin typeface="Calibri"/>
              </a:rPr>
              <a:t>Τυραννία</a:t>
            </a:r>
            <a:endParaRPr lang="el-GR" sz="4400" b="0" strike="noStrike" spc="-1">
              <a:latin typeface="Arial"/>
            </a:endParaRPr>
          </a:p>
        </p:txBody>
      </p:sp>
      <p:sp>
        <p:nvSpPr>
          <p:cNvPr id="92"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tabLst>
                <a:tab pos="0" algn="l"/>
              </a:tabLst>
            </a:pPr>
            <a:r>
              <a:rPr lang="el-GR" sz="3200" b="0" strike="noStrike" spc="-1">
                <a:solidFill>
                  <a:srgbClr val="000000"/>
                </a:solidFill>
                <a:latin typeface="Calibri"/>
              </a:rPr>
              <a:t>Την άσχημη  αυτή κατάσταση σε διάφορες πόλεις εκμεταλλεύτηκε άνθρωποι που είχαν μεγάλες φιλοδοξίες. Κατάφεραν να κερδίσουν την εμπιστοσύνη του λαού και με τη βοήθεια του έγιναν  τύραννοι. Στο τυραννικό πολίτευμα αυτός που κυβερνούσε δεν έδινε λόγο σε κανέναν για ό,τι έκανε.</a:t>
            </a:r>
            <a:endParaRPr lang="el-GR" sz="3200" b="0" strike="noStrike" spc="-1">
              <a:latin typeface="Arial"/>
            </a:endParaRPr>
          </a:p>
        </p:txBody>
      </p:sp>
      <p:pic>
        <p:nvPicPr>
          <p:cNvPr id="93" name="Picture 2" descr="Η ΠΟΛΙΤΙΚΗ ΟΡΓΑΝΩΣΗ ΣΤΗΝ ΑΡΧΑΙΑ ΑΘΗΝΑ – | Greek National Pride"/>
          <p:cNvPicPr/>
          <p:nvPr/>
        </p:nvPicPr>
        <p:blipFill>
          <a:blip r:embed="rId3" cstate="print"/>
          <a:stretch/>
        </p:blipFill>
        <p:spPr>
          <a:xfrm>
            <a:off x="6084000" y="4657680"/>
            <a:ext cx="2410920" cy="2064240"/>
          </a:xfrm>
          <a:prstGeom prst="rect">
            <a:avLst/>
          </a:prstGeom>
          <a:ln w="0">
            <a:noFill/>
          </a:ln>
        </p:spPr>
      </p:pic>
    </p:spTree>
  </p:cSld>
  <p:clrMapOvr>
    <a:masterClrMapping/>
  </p:clrMapOvr>
  <p:transition spd="slow">
    <p:cover dir="ld"/>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2" cstate="print"/>
          <a:tile/>
        </a:blipFill>
        <a:effectLst/>
      </p:bgPr>
    </p:bg>
    <p:spTree>
      <p:nvGrpSpPr>
        <p:cNvPr id="1" name=""/>
        <p:cNvGrpSpPr/>
        <p:nvPr/>
      </p:nvGrpSpPr>
      <p:grpSpPr>
        <a:xfrm>
          <a:off x="0" y="0"/>
          <a:ext cx="0" cy="0"/>
          <a:chOff x="0" y="0"/>
          <a:chExt cx="0" cy="0"/>
        </a:xfrm>
      </p:grpSpPr>
      <p:sp>
        <p:nvSpPr>
          <p:cNvPr id="94" name="1 - Τίτλος"/>
          <p:cNvSpPr/>
          <p:nvPr/>
        </p:nvSpPr>
        <p:spPr>
          <a:xfrm>
            <a:off x="457200" y="274680"/>
            <a:ext cx="8228880" cy="1142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el-GR" sz="4400" b="0" strike="noStrike" spc="-1">
                <a:solidFill>
                  <a:srgbClr val="000000"/>
                </a:solidFill>
                <a:latin typeface="Calibri"/>
              </a:rPr>
              <a:t>Δημοκρατία </a:t>
            </a:r>
            <a:endParaRPr lang="el-GR" sz="4400" b="0" strike="noStrike" spc="-1">
              <a:latin typeface="Arial"/>
            </a:endParaRPr>
          </a:p>
        </p:txBody>
      </p:sp>
      <p:sp>
        <p:nvSpPr>
          <p:cNvPr id="95" name="2 - Θέση περιεχομένου"/>
          <p:cNvSpPr/>
          <p:nvPr/>
        </p:nvSpPr>
        <p:spPr>
          <a:xfrm>
            <a:off x="457200" y="1600200"/>
            <a:ext cx="8228880" cy="4525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360">
              <a:lnSpc>
                <a:spcPct val="100000"/>
              </a:lnSpc>
              <a:spcBef>
                <a:spcPts val="641"/>
              </a:spcBef>
              <a:buClr>
                <a:srgbClr val="000000"/>
              </a:buClr>
              <a:buFont typeface="Arial"/>
              <a:buChar char="•"/>
            </a:pPr>
            <a:r>
              <a:rPr lang="el-GR" sz="3200" b="0" strike="noStrike" spc="-1">
                <a:solidFill>
                  <a:srgbClr val="000000"/>
                </a:solidFill>
                <a:latin typeface="Calibri"/>
              </a:rPr>
              <a:t>Οι αλλαγές συνεχίζονταν και οι άνθρωποι αγωνίζονταν να ζήσουν καλύτερα. Το πολίτευμα γινόταν δημοκρατικό.</a:t>
            </a:r>
            <a:endParaRPr lang="el-GR" sz="3200" b="0" strike="noStrike" spc="-1">
              <a:latin typeface="Arial"/>
            </a:endParaRPr>
          </a:p>
        </p:txBody>
      </p:sp>
      <p:pic>
        <p:nvPicPr>
          <p:cNvPr id="96" name="Picture 2" descr="Μορφές Πολιτευμάτων - ΔΙΚΑΙΟ-ΚΡΑΤΟΣ-ΠΟΛΙΤΙΚΗ"/>
          <p:cNvPicPr/>
          <p:nvPr/>
        </p:nvPicPr>
        <p:blipFill>
          <a:blip r:embed="rId3" cstate="print"/>
          <a:stretch/>
        </p:blipFill>
        <p:spPr>
          <a:xfrm>
            <a:off x="1907640" y="3357000"/>
            <a:ext cx="4688280" cy="2951640"/>
          </a:xfrm>
          <a:prstGeom prst="rect">
            <a:avLst/>
          </a:prstGeom>
          <a:ln w="0">
            <a:noFill/>
          </a:ln>
        </p:spPr>
      </p:pic>
    </p:spTree>
  </p:cSld>
  <p:clrMapOvr>
    <a:masterClrMapping/>
  </p:clrMapOvr>
  <p:transition spd="slow">
    <p:pull dir="l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TotalTime>
  <Words>153</Words>
  <Application>Microsoft Office PowerPoint</Application>
  <PresentationFormat>Προβολή στην οθόνη (4:3)</PresentationFormat>
  <Paragraphs>20</Paragraphs>
  <Slides>7</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7</vt:i4>
      </vt:variant>
    </vt:vector>
  </HeadingPairs>
  <TitlesOfParts>
    <vt:vector size="9" baseType="lpstr">
      <vt:lpstr>Office Theme</vt:lpstr>
      <vt:lpstr>Office Theme</vt:lpstr>
      <vt:lpstr>Διαφάνεια 1</vt:lpstr>
      <vt:lpstr>Διαφάνεια 2</vt:lpstr>
      <vt:lpstr>Διαφάνεια 3</vt:lpstr>
      <vt:lpstr>Διαφάνεια 4</vt:lpstr>
      <vt:lpstr>Διαφάνεια 5</vt:lpstr>
      <vt:lpstr>Διαφάνεια 6</vt:lpstr>
      <vt:lpstr>Διαφάνεια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3ο Δημοτικό Σχολείο Σίνδου Τμήμα:Δ2 Θέμα</dc:title>
  <dc:creator>user</dc:creator>
  <cp:lastModifiedBy>ILIAS MARGARITIDIS</cp:lastModifiedBy>
  <cp:revision>26</cp:revision>
  <dcterms:created xsi:type="dcterms:W3CDTF">2021-11-04T06:51:41Z</dcterms:created>
  <dcterms:modified xsi:type="dcterms:W3CDTF">2022-05-04T19:55:06Z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(4:3)</vt:lpwstr>
  </property>
  <property fmtid="{D5CDD505-2E9C-101B-9397-08002B2CF9AE}" pid="3" name="Slides">
    <vt:i4>7</vt:i4>
  </property>
</Properties>
</file>