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Lst>
  <p:sldSz cx="10080625" cy="567055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624" y="-77"/>
      </p:cViewPr>
      <p:guideLst>
        <p:guide orient="horz" pos="1786"/>
        <p:guide pos="317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27" name="PlaceHolder 2"/>
          <p:cNvSpPr>
            <a:spLocks noGrp="1"/>
          </p:cNvSpPr>
          <p:nvPr>
            <p:ph type="body"/>
          </p:nvPr>
        </p:nvSpPr>
        <p:spPr>
          <a:xfrm>
            <a:off x="504000" y="1326600"/>
            <a:ext cx="9071640" cy="1568160"/>
          </a:xfrm>
          <a:prstGeom prst="rect">
            <a:avLst/>
          </a:prstGeom>
        </p:spPr>
        <p:txBody>
          <a:bodyPr lIns="0" tIns="0" rIns="0" bIns="0">
            <a:normAutofit/>
          </a:bodyPr>
          <a:lstStyle/>
          <a:p>
            <a:endParaRPr lang="el-GR" sz="3200" b="0" strike="noStrike" spc="-1">
              <a:latin typeface="Arial"/>
            </a:endParaRPr>
          </a:p>
        </p:txBody>
      </p:sp>
      <p:sp>
        <p:nvSpPr>
          <p:cNvPr id="28" name="PlaceHolder 3"/>
          <p:cNvSpPr>
            <a:spLocks noGrp="1"/>
          </p:cNvSpPr>
          <p:nvPr>
            <p:ph type="body"/>
          </p:nvPr>
        </p:nvSpPr>
        <p:spPr>
          <a:xfrm>
            <a:off x="504000" y="3044160"/>
            <a:ext cx="907164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30"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31"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32"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l-GR" sz="3200" b="0" strike="noStrike" spc="-1">
              <a:latin typeface="Arial"/>
            </a:endParaRPr>
          </a:p>
        </p:txBody>
      </p:sp>
      <p:sp>
        <p:nvSpPr>
          <p:cNvPr id="33" name="PlaceHolder 5"/>
          <p:cNvSpPr>
            <a:spLocks noGrp="1"/>
          </p:cNvSpPr>
          <p:nvPr>
            <p:ph type="body"/>
          </p:nvPr>
        </p:nvSpPr>
        <p:spPr>
          <a:xfrm>
            <a:off x="515268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35"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l-GR" sz="3200" b="0" strike="noStrike" spc="-1">
              <a:latin typeface="Arial"/>
            </a:endParaRPr>
          </a:p>
        </p:txBody>
      </p:sp>
      <p:sp>
        <p:nvSpPr>
          <p:cNvPr id="36"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l-GR" sz="3200" b="0" strike="noStrike" spc="-1">
              <a:latin typeface="Arial"/>
            </a:endParaRPr>
          </a:p>
        </p:txBody>
      </p:sp>
      <p:sp>
        <p:nvSpPr>
          <p:cNvPr id="37"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l-GR" sz="3200" b="0" strike="noStrike" spc="-1">
              <a:latin typeface="Arial"/>
            </a:endParaRPr>
          </a:p>
        </p:txBody>
      </p:sp>
      <p:sp>
        <p:nvSpPr>
          <p:cNvPr id="38"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l-GR" sz="3200" b="0" strike="noStrike" spc="-1">
              <a:latin typeface="Arial"/>
            </a:endParaRPr>
          </a:p>
        </p:txBody>
      </p:sp>
      <p:sp>
        <p:nvSpPr>
          <p:cNvPr id="39"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l-GR" sz="3200" b="0" strike="noStrike" spc="-1">
              <a:latin typeface="Arial"/>
            </a:endParaRPr>
          </a:p>
        </p:txBody>
      </p:sp>
      <p:sp>
        <p:nvSpPr>
          <p:cNvPr id="40"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6" name="PlaceHolder 2"/>
          <p:cNvSpPr>
            <a:spLocks noGrp="1"/>
          </p:cNvSpPr>
          <p:nvPr>
            <p:ph type="subTitle"/>
          </p:nvPr>
        </p:nvSpPr>
        <p:spPr>
          <a:xfrm>
            <a:off x="504000" y="1326600"/>
            <a:ext cx="9071640" cy="32882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8" name="PlaceHolder 2"/>
          <p:cNvSpPr>
            <a:spLocks noGrp="1"/>
          </p:cNvSpPr>
          <p:nvPr>
            <p:ph type="body"/>
          </p:nvPr>
        </p:nvSpPr>
        <p:spPr>
          <a:xfrm>
            <a:off x="504000" y="1326600"/>
            <a:ext cx="9071640" cy="32882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0"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l-GR" sz="3200" b="0" strike="noStrike" spc="-1">
              <a:latin typeface="Arial"/>
            </a:endParaRPr>
          </a:p>
        </p:txBody>
      </p:sp>
      <p:sp>
        <p:nvSpPr>
          <p:cNvPr id="11"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1640" cy="438840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5"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16"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l-GR" sz="3200" b="0" strike="noStrike" spc="-1">
              <a:latin typeface="Arial"/>
            </a:endParaRPr>
          </a:p>
        </p:txBody>
      </p:sp>
      <p:sp>
        <p:nvSpPr>
          <p:cNvPr id="17"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19"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l-GR" sz="3200" b="0" strike="noStrike" spc="-1">
              <a:latin typeface="Arial"/>
            </a:endParaRPr>
          </a:p>
        </p:txBody>
      </p:sp>
      <p:sp>
        <p:nvSpPr>
          <p:cNvPr id="20"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21" name="PlaceHolder 4"/>
          <p:cNvSpPr>
            <a:spLocks noGrp="1"/>
          </p:cNvSpPr>
          <p:nvPr>
            <p:ph type="body"/>
          </p:nvPr>
        </p:nvSpPr>
        <p:spPr>
          <a:xfrm>
            <a:off x="5152680" y="3044160"/>
            <a:ext cx="442692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endParaRPr lang="el-GR" sz="4400" b="0" strike="noStrike" spc="-1">
              <a:latin typeface="Arial"/>
            </a:endParaRPr>
          </a:p>
        </p:txBody>
      </p:sp>
      <p:sp>
        <p:nvSpPr>
          <p:cNvPr id="23"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l-GR" sz="3200" b="0" strike="noStrike" spc="-1">
              <a:latin typeface="Arial"/>
            </a:endParaRPr>
          </a:p>
        </p:txBody>
      </p:sp>
      <p:sp>
        <p:nvSpPr>
          <p:cNvPr id="24"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l-GR" sz="3200" b="0" strike="noStrike" spc="-1">
              <a:latin typeface="Arial"/>
            </a:endParaRPr>
          </a:p>
        </p:txBody>
      </p:sp>
      <p:sp>
        <p:nvSpPr>
          <p:cNvPr id="25" name="PlaceHolder 4"/>
          <p:cNvSpPr>
            <a:spLocks noGrp="1"/>
          </p:cNvSpPr>
          <p:nvPr>
            <p:ph type="body"/>
          </p:nvPr>
        </p:nvSpPr>
        <p:spPr>
          <a:xfrm>
            <a:off x="504000" y="3044160"/>
            <a:ext cx="9071640" cy="156816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p:spPr>
        <p:txBody>
          <a:bodyPr lIns="0" tIns="0" rIns="0" bIns="0" anchor="ctr">
            <a:noAutofit/>
          </a:bodyPr>
          <a:lstStyle/>
          <a:p>
            <a:pPr algn="ctr"/>
            <a:r>
              <a:rPr lang="el-GR" sz="4400" b="0" strike="noStrike" spc="-1">
                <a:latin typeface="Arial"/>
              </a:rPr>
              <a:t>Πατήστε για επεξεργασία της μορφής κειμένου του τίτλου</a:t>
            </a:r>
          </a:p>
        </p:txBody>
      </p:sp>
      <p:sp>
        <p:nvSpPr>
          <p:cNvPr id="6" name="PlaceHolder 2"/>
          <p:cNvSpPr>
            <a:spLocks noGrp="1"/>
          </p:cNvSpPr>
          <p:nvPr>
            <p:ph type="body"/>
          </p:nvPr>
        </p:nvSpPr>
        <p:spPr>
          <a:xfrm>
            <a:off x="504000" y="1326600"/>
            <a:ext cx="9071640" cy="32882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
        <p:nvSpPr>
          <p:cNvPr id="2" name="PlaceHolder 3"/>
          <p:cNvSpPr>
            <a:spLocks noGrp="1"/>
          </p:cNvSpPr>
          <p:nvPr>
            <p:ph type="dt"/>
          </p:nvPr>
        </p:nvSpPr>
        <p:spPr>
          <a:xfrm>
            <a:off x="504000" y="5165280"/>
            <a:ext cx="2348280" cy="390600"/>
          </a:xfrm>
          <a:prstGeom prst="rect">
            <a:avLst/>
          </a:prstGeom>
        </p:spPr>
        <p:txBody>
          <a:bodyPr lIns="0" tIns="0" rIns="0" bIns="0">
            <a:noAutofit/>
          </a:bodyPr>
          <a:lstStyle/>
          <a:p>
            <a:r>
              <a:rPr lang="el-GR" sz="1400" b="0" strike="noStrike" spc="-1">
                <a:latin typeface="Times New Roman"/>
              </a:rPr>
              <a:t>&lt;ημερομηνία/ώρα&gt;</a:t>
            </a:r>
          </a:p>
        </p:txBody>
      </p:sp>
      <p:sp>
        <p:nvSpPr>
          <p:cNvPr id="3" name="PlaceHolder 4"/>
          <p:cNvSpPr>
            <a:spLocks noGrp="1"/>
          </p:cNvSpPr>
          <p:nvPr>
            <p:ph type="ftr"/>
          </p:nvPr>
        </p:nvSpPr>
        <p:spPr>
          <a:xfrm>
            <a:off x="3447360" y="5165280"/>
            <a:ext cx="3195000" cy="390600"/>
          </a:xfrm>
          <a:prstGeom prst="rect">
            <a:avLst/>
          </a:prstGeom>
        </p:spPr>
        <p:txBody>
          <a:bodyPr lIns="0" tIns="0" rIns="0" bIns="0">
            <a:noAutofit/>
          </a:bodyPr>
          <a:lstStyle/>
          <a:p>
            <a:pPr algn="ctr"/>
            <a:r>
              <a:rPr lang="el-GR" sz="1400" b="0" strike="noStrike" spc="-1">
                <a:latin typeface="Times New Roman"/>
              </a:rPr>
              <a:t>&lt;υποσέλιδο&gt;</a:t>
            </a:r>
          </a:p>
        </p:txBody>
      </p:sp>
      <p:sp>
        <p:nvSpPr>
          <p:cNvPr id="4" name="PlaceHolder 5"/>
          <p:cNvSpPr>
            <a:spLocks noGrp="1"/>
          </p:cNvSpPr>
          <p:nvPr>
            <p:ph type="sldNum"/>
          </p:nvPr>
        </p:nvSpPr>
        <p:spPr>
          <a:xfrm>
            <a:off x="7227360" y="5165280"/>
            <a:ext cx="2348280" cy="390600"/>
          </a:xfrm>
          <a:prstGeom prst="rect">
            <a:avLst/>
          </a:prstGeom>
        </p:spPr>
        <p:txBody>
          <a:bodyPr lIns="0" tIns="0" rIns="0" bIns="0">
            <a:noAutofit/>
          </a:bodyPr>
          <a:lstStyle/>
          <a:p>
            <a:pPr algn="r"/>
            <a:fld id="{B2BA5EC7-9ADB-4CD6-BA75-273841F2B79D}" type="slidenum">
              <a:rPr lang="el-GR" sz="1400" b="0" strike="noStrike" spc="-1">
                <a:latin typeface="Times New Roman"/>
              </a:rPr>
              <a:pPr algn="r"/>
              <a:t>‹#›</a:t>
            </a:fld>
            <a:endParaRPr lang="el-GR" sz="1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3333"/>
            </a:gs>
            <a:gs pos="100000">
              <a:srgbClr val="729FCF"/>
            </a:gs>
          </a:gsLst>
          <a:path path="rect"/>
        </a:gradFill>
        <a:effectLst/>
      </p:bgPr>
    </p:bg>
    <p:spTree>
      <p:nvGrpSpPr>
        <p:cNvPr id="1" name=""/>
        <p:cNvGrpSpPr/>
        <p:nvPr/>
      </p:nvGrpSpPr>
      <p:grpSpPr>
        <a:xfrm>
          <a:off x="0" y="0"/>
          <a:ext cx="0" cy="0"/>
          <a:chOff x="0" y="0"/>
          <a:chExt cx="0" cy="0"/>
        </a:xfrm>
      </p:grpSpPr>
      <p:sp>
        <p:nvSpPr>
          <p:cNvPr id="41" name="TextShape 1"/>
          <p:cNvSpPr txBox="1"/>
          <p:nvPr/>
        </p:nvSpPr>
        <p:spPr>
          <a:xfrm>
            <a:off x="360360" y="140760"/>
            <a:ext cx="9071640" cy="1875240"/>
          </a:xfrm>
          <a:prstGeom prst="rect">
            <a:avLst/>
          </a:prstGeom>
          <a:noFill/>
          <a:ln>
            <a:noFill/>
          </a:ln>
        </p:spPr>
        <p:txBody>
          <a:bodyPr lIns="0" tIns="0" rIns="0" bIns="0" anchor="ctr">
            <a:noAutofit/>
          </a:bodyPr>
          <a:lstStyle/>
          <a:p>
            <a:pPr algn="ctr"/>
            <a:r>
              <a:rPr lang="el-GR" sz="4400" b="0" strike="noStrike" spc="-1">
                <a:latin typeface="Arial"/>
              </a:rPr>
              <a:t>3ο Δημοτικό Σχολείο Σίνδου</a:t>
            </a:r>
            <a:r>
              <a:t/>
            </a:r>
            <a:br/>
            <a:r>
              <a:rPr lang="el-GR" sz="4400" b="0" strike="noStrike" spc="-1">
                <a:latin typeface="Arial"/>
              </a:rPr>
              <a:t>Τμήμα: Δ2</a:t>
            </a:r>
            <a:r>
              <a:t/>
            </a:r>
            <a:br/>
            <a:r>
              <a:rPr lang="el-GR" sz="4400" b="0" strike="noStrike" spc="-1">
                <a:latin typeface="Arial"/>
              </a:rPr>
              <a:t>Θέμα: “Η κάθοδος των Δωριέων”</a:t>
            </a:r>
          </a:p>
        </p:txBody>
      </p:sp>
      <p:sp>
        <p:nvSpPr>
          <p:cNvPr id="42" name="TextShape 2"/>
          <p:cNvSpPr txBox="1"/>
          <p:nvPr/>
        </p:nvSpPr>
        <p:spPr>
          <a:xfrm>
            <a:off x="576360" y="2160000"/>
            <a:ext cx="9071640" cy="3288240"/>
          </a:xfrm>
          <a:prstGeom prst="rect">
            <a:avLst/>
          </a:prstGeom>
          <a:noFill/>
          <a:ln>
            <a:noFill/>
          </a:ln>
        </p:spPr>
        <p:txBody>
          <a:bodyPr lIns="0" tIns="0" rIns="0" bIns="0" anchor="ctr">
            <a:noAutofit/>
          </a:bodyPr>
          <a:lstStyle/>
          <a:p>
            <a:pPr algn="ctr"/>
            <a:r>
              <a:rPr lang="el-GR" sz="3200" b="0" strike="noStrike" spc="-1" dirty="0">
                <a:latin typeface="Arial"/>
              </a:rPr>
              <a:t>Εργασία των μαθητριών</a:t>
            </a:r>
          </a:p>
          <a:p>
            <a:pPr algn="ctr"/>
            <a:r>
              <a:rPr lang="el-GR" sz="3200" b="0" strike="noStrike" spc="-1" dirty="0" smtClean="0">
                <a:latin typeface="Arial"/>
              </a:rPr>
              <a:t>Γεσθημανής</a:t>
            </a:r>
            <a:endParaRPr lang="el-GR" sz="3200" b="0" strike="noStrike" spc="-1" dirty="0">
              <a:latin typeface="Arial"/>
            </a:endParaRPr>
          </a:p>
          <a:p>
            <a:pPr algn="ctr"/>
            <a:r>
              <a:rPr lang="el-GR" sz="3200" b="0" strike="noStrike" spc="-1" dirty="0" smtClean="0">
                <a:latin typeface="Arial"/>
              </a:rPr>
              <a:t>Βίκυς</a:t>
            </a:r>
            <a:endParaRPr lang="el-GR" sz="3200" b="0" strike="noStrike" spc="-1" dirty="0">
              <a:latin typeface="Arial"/>
            </a:endParaRPr>
          </a:p>
        </p:txBody>
      </p:sp>
      <p:sp>
        <p:nvSpPr>
          <p:cNvPr id="43" name="CustomShape 3"/>
          <p:cNvSpPr/>
          <p:nvPr/>
        </p:nvSpPr>
        <p:spPr>
          <a:xfrm>
            <a:off x="216000" y="288000"/>
            <a:ext cx="1080000" cy="1080000"/>
          </a:xfrm>
          <a:prstGeom prst="sun">
            <a:avLst>
              <a:gd name="adj" fmla="val 25000"/>
            </a:avLst>
          </a:prstGeom>
          <a:solidFill>
            <a:srgbClr val="729FCF"/>
          </a:solidFill>
          <a:ln>
            <a:solidFill>
              <a:srgbClr val="3465A4"/>
            </a:solidFill>
          </a:ln>
        </p:spPr>
        <p:style>
          <a:lnRef idx="0">
            <a:scrgbClr r="0" g="0" b="0"/>
          </a:lnRef>
          <a:fillRef idx="0">
            <a:scrgbClr r="0" g="0" b="0"/>
          </a:fillRef>
          <a:effectRef idx="0">
            <a:scrgbClr r="0" g="0" b="0"/>
          </a:effectRef>
          <a:fontRef idx="minor"/>
        </p:style>
      </p:sp>
      <p:sp>
        <p:nvSpPr>
          <p:cNvPr id="44" name="CustomShape 4"/>
          <p:cNvSpPr/>
          <p:nvPr/>
        </p:nvSpPr>
        <p:spPr>
          <a:xfrm>
            <a:off x="8640000" y="2160000"/>
            <a:ext cx="1008000" cy="1080000"/>
          </a:xfrm>
          <a:custGeom>
            <a:avLst/>
            <a:gdLst/>
            <a:ahLst/>
            <a:cxnLst/>
            <a:rect l="l" t="t" r="r" b="b"/>
            <a:pathLst>
              <a:path w="21600" h="21600">
                <a:moveTo>
                  <a:pt x="10797" y="0"/>
                </a:moveTo>
                <a:lnTo>
                  <a:pt x="8278" y="8256"/>
                </a:lnTo>
                <a:lnTo>
                  <a:pt x="0" y="8256"/>
                </a:lnTo>
                <a:lnTo>
                  <a:pt x="6722" y="13405"/>
                </a:lnTo>
                <a:lnTo>
                  <a:pt x="4198" y="21600"/>
                </a:lnTo>
                <a:lnTo>
                  <a:pt x="10797" y="16580"/>
                </a:lnTo>
                <a:lnTo>
                  <a:pt x="17401" y="21600"/>
                </a:lnTo>
                <a:lnTo>
                  <a:pt x="14878" y="13405"/>
                </a:lnTo>
                <a:lnTo>
                  <a:pt x="21600" y="8256"/>
                </a:lnTo>
                <a:lnTo>
                  <a:pt x="13321" y="8256"/>
                </a:lnTo>
                <a:lnTo>
                  <a:pt x="10797" y="0"/>
                </a:lnTo>
                <a:close/>
              </a:path>
            </a:pathLst>
          </a:custGeom>
          <a:solidFill>
            <a:srgbClr val="729FCF"/>
          </a:solidFill>
          <a:ln>
            <a:solidFill>
              <a:srgbClr val="3465A4"/>
            </a:solidFill>
          </a:ln>
        </p:spPr>
        <p:style>
          <a:lnRef idx="0">
            <a:scrgbClr r="0" g="0" b="0"/>
          </a:lnRef>
          <a:fillRef idx="0">
            <a:scrgbClr r="0" g="0" b="0"/>
          </a:fillRef>
          <a:effectRef idx="0">
            <a:scrgbClr r="0" g="0" b="0"/>
          </a:effectRef>
          <a:fontRef idx="minor"/>
        </p:style>
      </p:sp>
      <p:sp>
        <p:nvSpPr>
          <p:cNvPr id="45" name="CustomShape 5"/>
          <p:cNvSpPr/>
          <p:nvPr/>
        </p:nvSpPr>
        <p:spPr>
          <a:xfrm>
            <a:off x="720000" y="3744000"/>
            <a:ext cx="864000" cy="864000"/>
          </a:xfrm>
          <a:prstGeom prst="rect">
            <a:avLst/>
          </a:prstGeom>
          <a:solidFill>
            <a:srgbClr val="729FCF"/>
          </a:solidFill>
          <a:ln>
            <a:solidFill>
              <a:srgbClr val="3465A4"/>
            </a:solid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3333"/>
            </a:gs>
            <a:gs pos="100000">
              <a:srgbClr val="FFFF00"/>
            </a:gs>
          </a:gsLst>
          <a:path path="rect"/>
        </a:gradFill>
        <a:effectLst/>
      </p:bgPr>
    </p:bg>
    <p:spTree>
      <p:nvGrpSpPr>
        <p:cNvPr id="1" name=""/>
        <p:cNvGrpSpPr/>
        <p:nvPr/>
      </p:nvGrpSpPr>
      <p:grpSpPr>
        <a:xfrm>
          <a:off x="0" y="0"/>
          <a:ext cx="0" cy="0"/>
          <a:chOff x="0" y="0"/>
          <a:chExt cx="0" cy="0"/>
        </a:xfrm>
      </p:grpSpPr>
      <p:sp>
        <p:nvSpPr>
          <p:cNvPr id="46" name="TextShape 1"/>
          <p:cNvSpPr txBox="1"/>
          <p:nvPr/>
        </p:nvSpPr>
        <p:spPr>
          <a:xfrm>
            <a:off x="608760" y="288000"/>
            <a:ext cx="9071640" cy="1250280"/>
          </a:xfrm>
          <a:prstGeom prst="rect">
            <a:avLst/>
          </a:prstGeom>
          <a:noFill/>
          <a:ln>
            <a:noFill/>
          </a:ln>
        </p:spPr>
        <p:txBody>
          <a:bodyPr lIns="0" tIns="0" rIns="0" bIns="0" anchor="ctr">
            <a:noAutofit/>
          </a:bodyPr>
          <a:lstStyle/>
          <a:p>
            <a:pPr algn="ctr"/>
            <a:r>
              <a:rPr lang="el-GR" sz="4400" b="0" strike="noStrike" spc="-1">
                <a:latin typeface="Arial"/>
              </a:rPr>
              <a:t>Οι μετακινήσεις πληθυσμών, ένα συνηθισμένο φαινόμενο</a:t>
            </a:r>
          </a:p>
        </p:txBody>
      </p:sp>
      <p:sp>
        <p:nvSpPr>
          <p:cNvPr id="47" name="TextShape 2"/>
          <p:cNvSpPr txBox="1"/>
          <p:nvPr/>
        </p:nvSpPr>
        <p:spPr>
          <a:xfrm>
            <a:off x="504000" y="1584000"/>
            <a:ext cx="9071640" cy="244800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2600" b="0" strike="noStrike" spc="-1">
                <a:latin typeface="Arial"/>
              </a:rPr>
              <a:t>Η χώρα που σήμερα ονομάζεται Ελλάδα πολύ παλιά δεν είχε μόνιμους κατοίκους.Οι μετακινήσεις τότε ήταν συχνές. Οι κάτοικοι πιέζονταν από άλλα νεότερα φύλα και έφευγαν εύκολα από τις περιοχές που έμεναν.Δε μάζευαν χρήματα ούτε φύτευαν δέντρα, γιατί δεν είχαν τείχη για να τους προστατεύουν.</a:t>
            </a:r>
          </a:p>
        </p:txBody>
      </p:sp>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B6192A"/>
            </a:gs>
            <a:gs pos="100000">
              <a:srgbClr val="808080"/>
            </a:gs>
          </a:gsLst>
          <a:lin ang="3600000"/>
        </a:gradFill>
        <a:effectLst/>
      </p:bgPr>
    </p:bg>
    <p:spTree>
      <p:nvGrpSpPr>
        <p:cNvPr id="1" name=""/>
        <p:cNvGrpSpPr/>
        <p:nvPr/>
      </p:nvGrpSpPr>
      <p:grpSpPr>
        <a:xfrm>
          <a:off x="0" y="0"/>
          <a:ext cx="0" cy="0"/>
          <a:chOff x="0" y="0"/>
          <a:chExt cx="0" cy="0"/>
        </a:xfrm>
      </p:grpSpPr>
      <p:sp>
        <p:nvSpPr>
          <p:cNvPr id="48" name="TextShape 1"/>
          <p:cNvSpPr txBox="1"/>
          <p:nvPr/>
        </p:nvSpPr>
        <p:spPr>
          <a:xfrm>
            <a:off x="504000" y="74160"/>
            <a:ext cx="9071640" cy="1250280"/>
          </a:xfrm>
          <a:prstGeom prst="rect">
            <a:avLst/>
          </a:prstGeom>
          <a:noFill/>
          <a:ln>
            <a:noFill/>
          </a:ln>
        </p:spPr>
        <p:txBody>
          <a:bodyPr lIns="0" tIns="0" rIns="0" bIns="0" anchor="ctr">
            <a:noAutofit/>
          </a:bodyPr>
          <a:lstStyle/>
          <a:p>
            <a:pPr algn="ctr"/>
            <a:r>
              <a:rPr lang="el-GR" sz="4400" b="0" strike="noStrike" spc="-1">
                <a:latin typeface="Arial"/>
              </a:rPr>
              <a:t>Γεωμετρικά χρόνια, μια ανήσυχη εποχή</a:t>
            </a:r>
          </a:p>
        </p:txBody>
      </p:sp>
      <p:sp>
        <p:nvSpPr>
          <p:cNvPr id="49" name="TextShape 2"/>
          <p:cNvSpPr txBox="1"/>
          <p:nvPr/>
        </p:nvSpPr>
        <p:spPr>
          <a:xfrm>
            <a:off x="504000" y="146376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2800" b="0" strike="noStrike" spc="-1">
                <a:latin typeface="Arial"/>
              </a:rPr>
              <a:t>Μετά τον Τρωικό πόλεμο συνεχίστηκαν οι μετακινήσεις πληθυσμών και οι εισβολές στην Ελλάδα, η οποία δεν έμεινε ήσυχη και δεν μπόρεσε να προκόψει...Μόνο μετά από πολλά χρόνια ηρέμησε εντελώς η Ελλάδα, γιατί σταμάτησαν οι μετακινήσεις πληθυσμών</a:t>
            </a:r>
            <a:r>
              <a:rPr lang="el-GR" sz="3200" b="0" strike="noStrike" spc="-1">
                <a:latin typeface="Arial"/>
              </a:rPr>
              <a:t>.</a:t>
            </a:r>
          </a:p>
        </p:txBody>
      </p:sp>
      <p:pic>
        <p:nvPicPr>
          <p:cNvPr id="50" name="49 - Εικόνα"/>
          <p:cNvPicPr/>
          <p:nvPr/>
        </p:nvPicPr>
        <p:blipFill>
          <a:blip r:embed="rId2" cstate="print"/>
          <a:stretch/>
        </p:blipFill>
        <p:spPr>
          <a:xfrm>
            <a:off x="6106680" y="3600000"/>
            <a:ext cx="3181320" cy="202536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strips dir="ld"/>
      </p:transition>
    </mc:Choice>
    <mc:Fallback>
      <p:transition spd="slow">
        <p:strips dir="ld"/>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729FCF"/>
            </a:gs>
            <a:gs pos="100000">
              <a:srgbClr val="769C3F"/>
            </a:gs>
          </a:gsLst>
          <a:path path="circle">
            <a:fillToRect l="50000" t="50000" r="50000" b="50000"/>
          </a:path>
        </a:gradFill>
        <a:effectLst/>
      </p:bgPr>
    </p:bg>
    <p:spTree>
      <p:nvGrpSpPr>
        <p:cNvPr id="1" name=""/>
        <p:cNvGrpSpPr/>
        <p:nvPr/>
      </p:nvGrpSpPr>
      <p:grpSpPr>
        <a:xfrm>
          <a:off x="0" y="0"/>
          <a:ext cx="0" cy="0"/>
          <a:chOff x="0" y="0"/>
          <a:chExt cx="0" cy="0"/>
        </a:xfrm>
      </p:grpSpPr>
      <p:sp>
        <p:nvSpPr>
          <p:cNvPr id="51" name="TextShape 1"/>
          <p:cNvSpPr txBox="1"/>
          <p:nvPr/>
        </p:nvSpPr>
        <p:spPr>
          <a:xfrm>
            <a:off x="360360" y="72000"/>
            <a:ext cx="9071640" cy="946440"/>
          </a:xfrm>
          <a:prstGeom prst="rect">
            <a:avLst/>
          </a:prstGeom>
          <a:noFill/>
          <a:ln>
            <a:noFill/>
          </a:ln>
        </p:spPr>
        <p:txBody>
          <a:bodyPr lIns="0" tIns="0" rIns="0" bIns="0" anchor="ctr">
            <a:noAutofit/>
          </a:bodyPr>
          <a:lstStyle/>
          <a:p>
            <a:pPr algn="ctr"/>
            <a:r>
              <a:rPr lang="el-GR" sz="4400" b="0" strike="noStrike" spc="-1">
                <a:latin typeface="Arial"/>
              </a:rPr>
              <a:t>Η κάθοδος των Δωριέων </a:t>
            </a:r>
          </a:p>
        </p:txBody>
      </p:sp>
      <p:sp>
        <p:nvSpPr>
          <p:cNvPr id="52" name="TextShape 2"/>
          <p:cNvSpPr txBox="1"/>
          <p:nvPr/>
        </p:nvSpPr>
        <p:spPr>
          <a:xfrm>
            <a:off x="535320" y="100800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2800" b="0" strike="noStrike" spc="-1">
                <a:latin typeface="Arial"/>
              </a:rPr>
              <a:t>Οι Δωριείς ήταν το τελευταίο ελληνικό φύλο που  μετακινήθηκε προς τη νότια Ελλάδα. Είναι δύσκολο να εξηγήσουμε γιατί αναζητούσαν άλλη πατρίδα. Οι άνθρωποι ακόμη και σήμερα εγκαταλείπουν έναν χώρο όταν κινδυνεύουν ή όταν θέλουν να ζήσουν καλύτερα.</a:t>
            </a:r>
          </a:p>
        </p:txBody>
      </p:sp>
      <p:pic>
        <p:nvPicPr>
          <p:cNvPr id="53" name="52 - Εικόνα"/>
          <p:cNvPicPr/>
          <p:nvPr/>
        </p:nvPicPr>
        <p:blipFill>
          <a:blip r:embed="rId2" cstate="print"/>
          <a:stretch/>
        </p:blipFill>
        <p:spPr>
          <a:xfrm>
            <a:off x="6408000" y="3024000"/>
            <a:ext cx="2808000" cy="259200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EC9289"/>
            </a:gs>
            <a:gs pos="100000">
              <a:srgbClr val="E3C400"/>
            </a:gs>
          </a:gsLst>
          <a:lin ang="3600000"/>
        </a:gradFill>
        <a:effectLst/>
      </p:bgPr>
    </p:bg>
    <p:spTree>
      <p:nvGrpSpPr>
        <p:cNvPr id="1" name=""/>
        <p:cNvGrpSpPr/>
        <p:nvPr/>
      </p:nvGrpSpPr>
      <p:grpSpPr>
        <a:xfrm>
          <a:off x="0" y="0"/>
          <a:ext cx="0" cy="0"/>
          <a:chOff x="0" y="0"/>
          <a:chExt cx="0" cy="0"/>
        </a:xfrm>
      </p:grpSpPr>
      <p:sp>
        <p:nvSpPr>
          <p:cNvPr id="54" name="TextShape 1"/>
          <p:cNvSpPr txBox="1"/>
          <p:nvPr/>
        </p:nvSpPr>
        <p:spPr>
          <a:xfrm>
            <a:off x="504000" y="226080"/>
            <a:ext cx="9071640" cy="946440"/>
          </a:xfrm>
          <a:prstGeom prst="rect">
            <a:avLst/>
          </a:prstGeom>
          <a:noFill/>
          <a:ln>
            <a:noFill/>
          </a:ln>
        </p:spPr>
        <p:txBody>
          <a:bodyPr lIns="0" tIns="0" rIns="0" bIns="0" anchor="ctr">
            <a:noAutofit/>
          </a:bodyPr>
          <a:lstStyle/>
          <a:p>
            <a:pPr algn="ctr"/>
            <a:r>
              <a:rPr lang="el-GR" sz="4400" b="0" strike="noStrike" spc="-1">
                <a:latin typeface="Arial"/>
              </a:rPr>
              <a:t>Η κάθοδος των Δωριέων</a:t>
            </a:r>
          </a:p>
        </p:txBody>
      </p:sp>
      <p:sp>
        <p:nvSpPr>
          <p:cNvPr id="55" name="TextShape 2"/>
          <p:cNvSpPr txBox="1"/>
          <p:nvPr/>
        </p:nvSpPr>
        <p:spPr>
          <a:xfrm>
            <a:off x="504000" y="1224000"/>
            <a:ext cx="907164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Η κάθοδος των Δωριέων δεν έγινε μονομιάς. Χρειάστηκαν πολλά χρόνια. Σήμερα είναι άγνωστοι ακόμη και οι δρόμοι που ακολούθησαν. Το πιο πιθανό είναι ότι πέρασαν στη Πελοπόννησο από τον Ισθμό της Κορίνθου.</a:t>
            </a:r>
          </a:p>
        </p:txBody>
      </p:sp>
      <p:pic>
        <p:nvPicPr>
          <p:cNvPr id="56" name="55 - Εικόνα"/>
          <p:cNvPicPr/>
          <p:nvPr/>
        </p:nvPicPr>
        <p:blipFill>
          <a:blip r:embed="rId2" cstate="print"/>
          <a:stretch/>
        </p:blipFill>
        <p:spPr>
          <a:xfrm>
            <a:off x="7119720" y="3699370"/>
            <a:ext cx="1880280" cy="1970629"/>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wheel spokes="1"/>
      </p:transition>
    </mc:Choice>
    <mc:Fallback>
      <p:transition spd="slow">
        <p:wheel spokes="1"/>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EB43C"/>
            </a:gs>
            <a:gs pos="100000">
              <a:srgbClr val="DFC550"/>
            </a:gs>
          </a:gsLst>
          <a:lin ang="5340000"/>
        </a:gradFill>
        <a:effectLst/>
      </p:bgPr>
    </p:bg>
    <p:spTree>
      <p:nvGrpSpPr>
        <p:cNvPr id="1" name=""/>
        <p:cNvGrpSpPr/>
        <p:nvPr/>
      </p:nvGrpSpPr>
      <p:grpSpPr>
        <a:xfrm>
          <a:off x="0" y="0"/>
          <a:ext cx="0" cy="0"/>
          <a:chOff x="0" y="0"/>
          <a:chExt cx="0" cy="0"/>
        </a:xfrm>
      </p:grpSpPr>
      <p:sp>
        <p:nvSpPr>
          <p:cNvPr id="57" name="TextShape 1"/>
          <p:cNvSpPr txBox="1"/>
          <p:nvPr/>
        </p:nvSpPr>
        <p:spPr>
          <a:xfrm>
            <a:off x="288360" y="-10440"/>
            <a:ext cx="9071640" cy="946440"/>
          </a:xfrm>
          <a:prstGeom prst="rect">
            <a:avLst/>
          </a:prstGeom>
          <a:noFill/>
          <a:ln>
            <a:noFill/>
          </a:ln>
        </p:spPr>
        <p:txBody>
          <a:bodyPr lIns="0" tIns="0" rIns="0" bIns="0" anchor="ctr">
            <a:noAutofit/>
          </a:bodyPr>
          <a:lstStyle/>
          <a:p>
            <a:pPr algn="ctr"/>
            <a:r>
              <a:rPr lang="el-GR" sz="4400" b="0" strike="noStrike" spc="-1">
                <a:latin typeface="Arial"/>
              </a:rPr>
              <a:t>Οι Δωριείς κυριαρχούν </a:t>
            </a:r>
          </a:p>
        </p:txBody>
      </p:sp>
      <p:sp>
        <p:nvSpPr>
          <p:cNvPr id="58" name="TextShape 2"/>
          <p:cNvSpPr txBox="1"/>
          <p:nvPr/>
        </p:nvSpPr>
        <p:spPr>
          <a:xfrm>
            <a:off x="504000" y="1008000"/>
            <a:ext cx="9504000" cy="3288240"/>
          </a:xfrm>
          <a:prstGeom prst="rect">
            <a:avLst/>
          </a:prstGeom>
          <a:noFill/>
          <a:ln>
            <a:noFill/>
          </a:ln>
        </p:spPr>
        <p:txBody>
          <a:bodyPr lIns="0" tIns="0" rIns="0" bIns="0">
            <a:normAutofit/>
          </a:bodyPr>
          <a:lstStyle/>
          <a:p>
            <a:pPr marL="432000" indent="-324000">
              <a:spcBef>
                <a:spcPts val="1417"/>
              </a:spcBef>
              <a:buClr>
                <a:srgbClr val="000000"/>
              </a:buClr>
              <a:buSzPct val="45000"/>
              <a:buFont typeface="Wingdings" charset="2"/>
              <a:buChar char=""/>
            </a:pPr>
            <a:r>
              <a:rPr lang="el-GR" sz="2800" b="0" strike="noStrike" spc="-1">
                <a:latin typeface="Arial"/>
              </a:rPr>
              <a:t>Οι Δωριείς κυριάρχησαν με τη δύναμή τους σε διάφορα μέρη της Πελοποννήσου. Πολλοί από τους παλιούς κατοίκους έχασαν την περιουσία τους και έγιναν δούλοι. Ο μυκηναϊκός πολιτισμός σταμάτησε να αναπτύσσεται. Μερικοί, βλέποντας ότι δεν μπορούσαν πια να ζήσουν στον τόπο τους αναγκάστηκαν να φύγουν. </a:t>
            </a:r>
          </a:p>
        </p:txBody>
      </p:sp>
      <p:pic>
        <p:nvPicPr>
          <p:cNvPr id="59" name="58 - Εικόνα"/>
          <p:cNvPicPr/>
          <p:nvPr/>
        </p:nvPicPr>
        <p:blipFill>
          <a:blip r:embed="rId2" cstate="print"/>
          <a:stretch/>
        </p:blipFill>
        <p:spPr>
          <a:xfrm>
            <a:off x="5718240" y="3535560"/>
            <a:ext cx="3672000" cy="2134440"/>
          </a:xfrm>
          <a:prstGeom prst="rect">
            <a:avLst/>
          </a:prstGeom>
          <a:ln>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p:wipe dir="u"/>
      </p:transition>
    </mc:Choice>
    <mc:Fallback>
      <p:transition spd="slow">
        <p:wipe dir="u"/>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246</Words>
  <Application>Microsoft Office PowerPoint</Application>
  <PresentationFormat>Προσαρμογή</PresentationFormat>
  <Paragraphs>14</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Office Theme</vt:lpstr>
      <vt:lpstr>Διαφάνεια 1</vt:lpstr>
      <vt:lpstr>Διαφάνεια 2</vt:lpstr>
      <vt:lpstr>Διαφάνεια 3</vt:lpstr>
      <vt:lpstr>Διαφάνεια 4</vt:lpstr>
      <vt:lpstr>Διαφάνεια 5</vt:lpstr>
      <vt:lpstr>Διαφάνεια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ILIAS MARGARITIDIS</dc:creator>
  <cp:lastModifiedBy>ILIAS MARGARITIDIS</cp:lastModifiedBy>
  <cp:revision>14</cp:revision>
  <dcterms:created xsi:type="dcterms:W3CDTF">2021-11-04T08:53:06Z</dcterms:created>
  <dcterms:modified xsi:type="dcterms:W3CDTF">2022-05-04T19:46:44Z</dcterms:modified>
  <dc:language>el-GR</dc:language>
</cp:coreProperties>
</file>