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10080625" cy="5670550"/>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396" y="-96"/>
      </p:cViewPr>
      <p:guideLst>
        <p:guide orient="horz" pos="1786"/>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l-GR" sz="3200" b="0" strike="noStrike" spc="-1">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l-GR" sz="3200" b="0" strike="noStrike" spc="-1">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l-GR" sz="3200" b="0" strike="noStrike" spc="-1">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l-GR" sz="3200" b="0" strike="noStrike" spc="-1">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l-GR" sz="3200" b="0" strike="noStrike" spc="-1">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l-GR" sz="3200" b="0" strike="noStrike" spc="-1">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l-GR" sz="3200" b="0" strike="noStrike" spc="-1">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l-GR" sz="3200" b="0" strike="noStrike" spc="-1">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l-GR" sz="3200" b="0" strike="noStrike" spc="-1">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l-GR" sz="3200" b="0" strike="noStrike" spc="-1">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l-GR" sz="3200" b="0" strike="noStrike" spc="-1">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l-GR" sz="3200" b="0" strike="noStrike" spc="-1">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l-GR" sz="3200" b="0" strike="noStrike" spc="-1">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l-GR" sz="3200" b="0" strike="noStrike" spc="-1">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endParaRPr lang="el-GR" sz="4400" b="0" strike="noStrike" spc="-1">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l-GR" sz="3200" b="0" strike="noStrike" spc="-1">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l-GR" sz="3200" b="0" strike="noStrike" spc="-1">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noAutofit/>
          </a:bodyPr>
          <a:lstStyle/>
          <a:p>
            <a:pPr algn="ctr"/>
            <a:r>
              <a:rPr lang="el-GR" sz="4400" b="0" strike="noStrike" spc="-1">
                <a:latin typeface="Arial"/>
              </a:rPr>
              <a:t>Πατήστε για επεξεργασία της μορφής κειμένου του τίτλου</a:t>
            </a:r>
          </a:p>
        </p:txBody>
      </p:sp>
      <p:sp>
        <p:nvSpPr>
          <p:cNvPr id="6"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
        <p:nvSpPr>
          <p:cNvPr id="2" name="PlaceHolder 3"/>
          <p:cNvSpPr>
            <a:spLocks noGrp="1"/>
          </p:cNvSpPr>
          <p:nvPr>
            <p:ph type="dt"/>
          </p:nvPr>
        </p:nvSpPr>
        <p:spPr>
          <a:xfrm>
            <a:off x="504000" y="5165280"/>
            <a:ext cx="2348280" cy="390600"/>
          </a:xfrm>
          <a:prstGeom prst="rect">
            <a:avLst/>
          </a:prstGeom>
        </p:spPr>
        <p:txBody>
          <a:bodyPr lIns="0" tIns="0" rIns="0" bIns="0">
            <a:noAutofit/>
          </a:bodyPr>
          <a:lstStyle/>
          <a:p>
            <a:r>
              <a:rPr lang="el-GR" sz="1400" b="0" strike="noStrike" spc="-1">
                <a:latin typeface="Times New Roman"/>
              </a:rPr>
              <a:t>&lt;ημερομηνία/ώρα&gt;</a:t>
            </a:r>
          </a:p>
        </p:txBody>
      </p:sp>
      <p:sp>
        <p:nvSpPr>
          <p:cNvPr id="3" name="PlaceHolder 4"/>
          <p:cNvSpPr>
            <a:spLocks noGrp="1"/>
          </p:cNvSpPr>
          <p:nvPr>
            <p:ph type="ftr"/>
          </p:nvPr>
        </p:nvSpPr>
        <p:spPr>
          <a:xfrm>
            <a:off x="3447360" y="5165280"/>
            <a:ext cx="3195000" cy="390600"/>
          </a:xfrm>
          <a:prstGeom prst="rect">
            <a:avLst/>
          </a:prstGeom>
        </p:spPr>
        <p:txBody>
          <a:bodyPr lIns="0" tIns="0" rIns="0" bIns="0">
            <a:noAutofit/>
          </a:bodyPr>
          <a:lstStyle/>
          <a:p>
            <a:pPr algn="ctr"/>
            <a:r>
              <a:rPr lang="el-GR" sz="1400" b="0" strike="noStrike" spc="-1">
                <a:latin typeface="Times New Roman"/>
              </a:rPr>
              <a:t>&lt;υποσέλιδο&gt;</a:t>
            </a:r>
          </a:p>
        </p:txBody>
      </p:sp>
      <p:sp>
        <p:nvSpPr>
          <p:cNvPr id="4" name="PlaceHolder 5"/>
          <p:cNvSpPr>
            <a:spLocks noGrp="1"/>
          </p:cNvSpPr>
          <p:nvPr>
            <p:ph type="sldNum"/>
          </p:nvPr>
        </p:nvSpPr>
        <p:spPr>
          <a:xfrm>
            <a:off x="7227360" y="5165280"/>
            <a:ext cx="2348280" cy="390600"/>
          </a:xfrm>
          <a:prstGeom prst="rect">
            <a:avLst/>
          </a:prstGeom>
        </p:spPr>
        <p:txBody>
          <a:bodyPr lIns="0" tIns="0" rIns="0" bIns="0">
            <a:noAutofit/>
          </a:bodyPr>
          <a:lstStyle/>
          <a:p>
            <a:pPr algn="r"/>
            <a:fld id="{B45066AA-630C-4890-863B-3C0A97A7590D}" type="slidenum">
              <a:rPr lang="el-GR" sz="1400" b="0" strike="noStrike" spc="-1">
                <a:latin typeface="Times New Roman"/>
              </a:rPr>
              <a:pPr algn="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41" name="TextShape 1"/>
          <p:cNvSpPr txBox="1"/>
          <p:nvPr/>
        </p:nvSpPr>
        <p:spPr>
          <a:xfrm>
            <a:off x="267480" y="88920"/>
            <a:ext cx="9071640" cy="2500200"/>
          </a:xfrm>
          <a:prstGeom prst="rect">
            <a:avLst/>
          </a:prstGeom>
          <a:noFill/>
          <a:ln w="0">
            <a:noFill/>
          </a:ln>
        </p:spPr>
        <p:txBody>
          <a:bodyPr lIns="0" tIns="0" rIns="0" bIns="0" anchor="ctr">
            <a:noAutofit/>
          </a:bodyPr>
          <a:lstStyle/>
          <a:p>
            <a:pPr algn="ctr"/>
            <a:r>
              <a:rPr lang="el-GR" sz="4400" b="0" strike="noStrike" spc="-1">
                <a:latin typeface="Arial"/>
              </a:rPr>
              <a:t>3ο Δημοτικό σχολείο Σίνδου</a:t>
            </a:r>
            <a:r>
              <a:t/>
            </a:r>
            <a:br/>
            <a:r>
              <a:rPr lang="el-GR" sz="4400" b="0" strike="noStrike" spc="-1">
                <a:latin typeface="Arial"/>
              </a:rPr>
              <a:t> Τμήμα: Δ1</a:t>
            </a:r>
            <a:r>
              <a:t/>
            </a:r>
            <a:br/>
            <a:r>
              <a:rPr lang="el-GR" sz="4400" b="0" strike="noStrike" spc="-1">
                <a:latin typeface="Arial"/>
              </a:rPr>
              <a:t>Θέμα:Αρχάϊκά Χρόνια,Σπάρτη. </a:t>
            </a:r>
            <a:r>
              <a:t/>
            </a:r>
            <a:br/>
            <a:endParaRPr lang="el-GR" sz="4400" b="0" strike="noStrike" spc="-1">
              <a:latin typeface="Arial"/>
            </a:endParaRPr>
          </a:p>
        </p:txBody>
      </p:sp>
      <p:sp>
        <p:nvSpPr>
          <p:cNvPr id="42" name="TextShape 2"/>
          <p:cNvSpPr txBox="1"/>
          <p:nvPr/>
        </p:nvSpPr>
        <p:spPr>
          <a:xfrm>
            <a:off x="2880000" y="2700000"/>
            <a:ext cx="5760000" cy="2520000"/>
          </a:xfrm>
          <a:prstGeom prst="rect">
            <a:avLst/>
          </a:prstGeom>
          <a:noFill/>
          <a:ln w="0">
            <a:noFill/>
          </a:ln>
        </p:spPr>
        <p:txBody>
          <a:bodyPr lIns="90000" tIns="45000" rIns="90000" bIns="45000">
            <a:noAutofit/>
          </a:bodyPr>
          <a:lstStyle/>
          <a:p>
            <a:pPr algn="ctr"/>
            <a:r>
              <a:rPr lang="el-GR" sz="2400" b="0" strike="noStrike" spc="-1" dirty="0" err="1">
                <a:latin typeface="Arial"/>
              </a:rPr>
              <a:t>Εργασία:των</a:t>
            </a:r>
            <a:r>
              <a:rPr lang="el-GR" sz="2400" b="0" strike="noStrike" spc="-1" dirty="0">
                <a:latin typeface="Arial"/>
              </a:rPr>
              <a:t> μαθητριών</a:t>
            </a:r>
          </a:p>
          <a:p>
            <a:pPr algn="ctr"/>
            <a:r>
              <a:rPr lang="el-GR" sz="2400" b="0" strike="noStrike" spc="-1" dirty="0" smtClean="0">
                <a:latin typeface="Arial"/>
              </a:rPr>
              <a:t>Μαρία</a:t>
            </a:r>
            <a:endParaRPr lang="el-GR" sz="2400" b="0" strike="noStrike" spc="-1" dirty="0">
              <a:latin typeface="Arial"/>
            </a:endParaRPr>
          </a:p>
          <a:p>
            <a:pPr algn="ctr"/>
            <a:r>
              <a:rPr lang="el-GR" sz="2400" b="0" strike="noStrike" spc="-1" smtClean="0">
                <a:latin typeface="Arial"/>
              </a:rPr>
              <a:t>Βάσω</a:t>
            </a:r>
            <a:endParaRPr lang="el-GR" sz="24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43" name="TextShape 1"/>
          <p:cNvSpPr txBox="1"/>
          <p:nvPr/>
        </p:nvSpPr>
        <p:spPr>
          <a:xfrm>
            <a:off x="504000" y="226080"/>
            <a:ext cx="9071640" cy="946440"/>
          </a:xfrm>
          <a:prstGeom prst="rect">
            <a:avLst/>
          </a:prstGeom>
          <a:noFill/>
          <a:ln w="0">
            <a:noFill/>
          </a:ln>
        </p:spPr>
        <p:txBody>
          <a:bodyPr lIns="0" tIns="0" rIns="0" bIns="0" anchor="ctr">
            <a:noAutofit/>
          </a:bodyPr>
          <a:lstStyle/>
          <a:p>
            <a:pPr algn="ctr"/>
            <a:r>
              <a:rPr lang="el-GR" sz="4400" b="0" strike="noStrike" spc="-1">
                <a:latin typeface="Arial"/>
              </a:rPr>
              <a:t>Η ίδρυση της Σπάρτης</a:t>
            </a:r>
          </a:p>
        </p:txBody>
      </p:sp>
      <p:sp>
        <p:nvSpPr>
          <p:cNvPr id="44" name="TextShape 2"/>
          <p:cNvSpPr txBox="1"/>
          <p:nvPr/>
        </p:nvSpPr>
        <p:spPr>
          <a:xfrm>
            <a:off x="720000" y="1080000"/>
            <a:ext cx="9071640" cy="3288240"/>
          </a:xfrm>
          <a:prstGeom prst="rect">
            <a:avLst/>
          </a:prstGeom>
          <a:noFill/>
          <a:ln w="0">
            <a:noFill/>
          </a:ln>
        </p:spPr>
        <p:txBody>
          <a:bodyPr lIns="0" tIns="0" rIns="0" bIns="0">
            <a:noAutofit/>
          </a:bodyPr>
          <a:lstStyle/>
          <a:p>
            <a:pPr marL="432000" indent="-324000">
              <a:spcBef>
                <a:spcPts val="1417"/>
              </a:spcBef>
              <a:buClr>
                <a:srgbClr val="000000"/>
              </a:buClr>
              <a:buSzPct val="45000"/>
              <a:buFont typeface="Wingdings" charset="2"/>
              <a:buChar char=""/>
            </a:pPr>
            <a:r>
              <a:rPr lang="el-GR" sz="2600" b="0" strike="noStrike" spc="-1">
                <a:latin typeface="Arial"/>
              </a:rPr>
              <a:t>Οι Δωριείς κατέλαβαν τη λακωνία και ίδρυσαν ένα ισχυρό κράτος με προτεύουσα τη Σπάρτη.Οι Σπαρτιάτες πήραν την εξουσία στα χέρια τους και μοίρασαν τη γη μεταξή τους.Οι πλιοί κάτοικοι έγιναν δούολοι είλωτες που εργάζονταν στα κτήματα.Με το εμπόριο ασχολήθηκαν οι περίοικοι οι οποίοι κατοικούσαν σε συνοικισμούς γύρω απο τη Σπάρτη.</a:t>
            </a:r>
          </a:p>
        </p:txBody>
      </p:sp>
      <p:pic>
        <p:nvPicPr>
          <p:cNvPr id="45" name="44 - Εικόνα"/>
          <p:cNvPicPr/>
          <p:nvPr/>
        </p:nvPicPr>
        <p:blipFill>
          <a:blip r:embed="rId3" cstate="print"/>
          <a:stretch/>
        </p:blipFill>
        <p:spPr>
          <a:xfrm>
            <a:off x="3780000" y="3420000"/>
            <a:ext cx="3160800" cy="25286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46" name="TextShape 1"/>
          <p:cNvSpPr txBox="1"/>
          <p:nvPr/>
        </p:nvSpPr>
        <p:spPr>
          <a:xfrm>
            <a:off x="0" y="-410400"/>
            <a:ext cx="9071640" cy="1310400"/>
          </a:xfrm>
          <a:prstGeom prst="rect">
            <a:avLst/>
          </a:prstGeom>
          <a:noFill/>
          <a:ln w="0">
            <a:noFill/>
          </a:ln>
        </p:spPr>
        <p:txBody>
          <a:bodyPr lIns="0" tIns="0" rIns="0" bIns="0" anchor="ctr">
            <a:noAutofit/>
          </a:bodyPr>
          <a:lstStyle/>
          <a:p>
            <a:pPr algn="ctr"/>
            <a:r>
              <a:rPr lang="el-GR" sz="4400" b="0" strike="noStrike" spc="-1">
                <a:latin typeface="Arial"/>
              </a:rPr>
              <a:t>Οι Σπαρτιάτες στον πόλεμο</a:t>
            </a:r>
          </a:p>
        </p:txBody>
      </p:sp>
      <p:sp>
        <p:nvSpPr>
          <p:cNvPr id="47" name="TextShape 2"/>
          <p:cNvSpPr txBox="1"/>
          <p:nvPr/>
        </p:nvSpPr>
        <p:spPr>
          <a:xfrm>
            <a:off x="360000" y="540000"/>
            <a:ext cx="9071640" cy="3288240"/>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l-GR" sz="2800" b="0" strike="noStrike" spc="-1">
                <a:latin typeface="Arial"/>
              </a:rPr>
              <a:t>Ο βασιλιάς των Σπαρτιατών,πριν αρχίσει η μάχη,θυσίαζε  μια   κατσίκα και   έδινε  εντολή σε όλους  τους στρατιώτες να  φορέσουν στεφάνια.Συγχρόνως ο ίδιο τραγουδούσε  πολεμικό τραγούδι, ώστε η όψη τους να γίνει σοβαρή και να προξενεί φόβο στους εχθρούς</a:t>
            </a:r>
            <a:r>
              <a:rPr lang="el-GR" sz="3200" b="0" strike="noStrike" spc="-1">
                <a:latin typeface="Arial"/>
              </a:rPr>
              <a:t>.</a:t>
            </a:r>
          </a:p>
        </p:txBody>
      </p:sp>
      <p:pic>
        <p:nvPicPr>
          <p:cNvPr id="48" name="47 - Εικόνα"/>
          <p:cNvPicPr/>
          <p:nvPr/>
        </p:nvPicPr>
        <p:blipFill>
          <a:blip r:embed="rId3" cstate="print"/>
          <a:stretch/>
        </p:blipFill>
        <p:spPr>
          <a:xfrm rot="78000">
            <a:off x="10958760" y="-2731680"/>
            <a:ext cx="9143640" cy="5141880"/>
          </a:xfrm>
          <a:prstGeom prst="rect">
            <a:avLst/>
          </a:prstGeom>
          <a:ln w="0">
            <a:noFill/>
          </a:ln>
        </p:spPr>
      </p:pic>
      <p:pic>
        <p:nvPicPr>
          <p:cNvPr id="49" name="48 - Εικόνα"/>
          <p:cNvPicPr/>
          <p:nvPr/>
        </p:nvPicPr>
        <p:blipFill>
          <a:blip r:embed="rId3" cstate="print"/>
          <a:stretch/>
        </p:blipFill>
        <p:spPr>
          <a:xfrm>
            <a:off x="2160000" y="2936520"/>
            <a:ext cx="4860000" cy="27334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p:cover dir="d"/>
      </p:transition>
    </mc:Choice>
    <mc:Fallback>
      <p:transition spd="slow">
        <p:cover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50" name="TextShape 1"/>
          <p:cNvSpPr txBox="1"/>
          <p:nvPr/>
        </p:nvSpPr>
        <p:spPr>
          <a:xfrm>
            <a:off x="540000" y="313560"/>
            <a:ext cx="9071640" cy="946440"/>
          </a:xfrm>
          <a:prstGeom prst="rect">
            <a:avLst/>
          </a:prstGeom>
          <a:noFill/>
          <a:ln w="0">
            <a:noFill/>
          </a:ln>
        </p:spPr>
        <p:txBody>
          <a:bodyPr lIns="0" tIns="0" rIns="0" bIns="0" anchor="ctr">
            <a:noAutofit/>
          </a:bodyPr>
          <a:lstStyle/>
          <a:p>
            <a:pPr algn="ctr"/>
            <a:r>
              <a:rPr lang="el-GR" sz="4400" b="0" strike="noStrike" spc="-1">
                <a:latin typeface="Arial"/>
              </a:rPr>
              <a:t>Το πολίτευμα της Σπαρτης</a:t>
            </a:r>
          </a:p>
        </p:txBody>
      </p:sp>
      <p:sp>
        <p:nvSpPr>
          <p:cNvPr id="51" name="TextShape 2"/>
          <p:cNvSpPr txBox="1"/>
          <p:nvPr/>
        </p:nvSpPr>
        <p:spPr>
          <a:xfrm>
            <a:off x="288360" y="1080000"/>
            <a:ext cx="9431640" cy="3288240"/>
          </a:xfrm>
          <a:prstGeom prst="rect">
            <a:avLst/>
          </a:prstGeom>
          <a:noFill/>
          <a:ln w="0">
            <a:noFill/>
          </a:ln>
        </p:spPr>
        <p:txBody>
          <a:bodyPr lIns="0" tIns="0" rIns="0" bIns="0">
            <a:normAutofit/>
          </a:bodyPr>
          <a:lstStyle/>
          <a:p>
            <a:pPr marL="432000" indent="-324000">
              <a:spcBef>
                <a:spcPts val="1417"/>
              </a:spcBef>
              <a:buClr>
                <a:srgbClr val="FFFFFF"/>
              </a:buClr>
              <a:buSzPct val="45000"/>
              <a:buFont typeface="Wingdings" charset="2"/>
              <a:buChar char=""/>
            </a:pPr>
            <a:r>
              <a:rPr lang="el-GR" sz="2400" b="0" strike="noStrike" spc="-1">
                <a:latin typeface="Arial"/>
              </a:rPr>
              <a:t>Η Σπάρτη είχε δύο βασιλιάδες,οι οποίοι όμως δεν είχα μεγάλη εξουσία.Όταν ξεσπούσε πόλεμος γίνονταν αρχηγοί του στρατού.Πιο ισχυροί ήταν οι πέντε έφοροι αυτοί διοικούσαν το κράτος.Τα σοβαρά ζητήματα τα συζητούσαν στην Απέλλα όπου και έπαιρναν τις κατάλληλες  αποφάσει.Στη συνέλευση αυτή έπαιρναν μέρος μόνο οι Σπαρτιάτες που  ήταν πάνω από τριαντα χρόνων.Εκεί ανακοινώνονταν τα θέματα και οι  Σπαρτιάτες έλεγαν τη γνώμη τους αν  συμφωνούσαν ή διαφωνουσαν.</a:t>
            </a:r>
          </a:p>
        </p:txBody>
      </p:sp>
      <p:sp>
        <p:nvSpPr>
          <p:cNvPr id="52" name="TextShape 3"/>
          <p:cNvSpPr txBox="1"/>
          <p:nvPr/>
        </p:nvSpPr>
        <p:spPr>
          <a:xfrm>
            <a:off x="9900000" y="3420000"/>
            <a:ext cx="360" cy="346320"/>
          </a:xfrm>
          <a:prstGeom prst="rect">
            <a:avLst/>
          </a:prstGeom>
          <a:noFill/>
          <a:ln w="0">
            <a:noFill/>
          </a:ln>
        </p:spPr>
        <p:txBody>
          <a:bodyPr lIns="90000" tIns="45000" rIns="90000" bIns="45000">
            <a:noAutofit/>
          </a:bodyPr>
          <a:lstStyle/>
          <a:p>
            <a:r>
              <a:rPr lang="el-GR" sz="1800" b="0" strike="noStrike" spc="-1">
                <a:latin typeface="Arial"/>
              </a:rPr>
              <a:t>ς</a:t>
            </a:r>
          </a:p>
        </p:txBody>
      </p:sp>
      <p:pic>
        <p:nvPicPr>
          <p:cNvPr id="53" name="52 - Εικόνα"/>
          <p:cNvPicPr/>
          <p:nvPr/>
        </p:nvPicPr>
        <p:blipFill>
          <a:blip r:embed="rId3" cstate="print"/>
          <a:stretch/>
        </p:blipFill>
        <p:spPr>
          <a:xfrm>
            <a:off x="3716280" y="3821040"/>
            <a:ext cx="2763720" cy="17589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54" name="TextShape 1"/>
          <p:cNvSpPr txBox="1"/>
          <p:nvPr/>
        </p:nvSpPr>
        <p:spPr>
          <a:xfrm>
            <a:off x="504000" y="226080"/>
            <a:ext cx="9071640" cy="946440"/>
          </a:xfrm>
          <a:prstGeom prst="rect">
            <a:avLst/>
          </a:prstGeom>
          <a:noFill/>
          <a:ln w="0">
            <a:noFill/>
          </a:ln>
        </p:spPr>
        <p:txBody>
          <a:bodyPr lIns="0" tIns="0" rIns="0" bIns="0" anchor="ctr">
            <a:noAutofit/>
          </a:bodyPr>
          <a:lstStyle/>
          <a:p>
            <a:pPr algn="ctr"/>
            <a:r>
              <a:rPr lang="el-GR" sz="4400" b="0" strike="noStrike" spc="-1">
                <a:latin typeface="Arial"/>
              </a:rPr>
              <a:t>Η ζωη στη Σπαρτη</a:t>
            </a:r>
          </a:p>
        </p:txBody>
      </p:sp>
      <p:sp>
        <p:nvSpPr>
          <p:cNvPr id="55" name="TextShape 2"/>
          <p:cNvSpPr txBox="1"/>
          <p:nvPr/>
        </p:nvSpPr>
        <p:spPr>
          <a:xfrm>
            <a:off x="504000" y="1031760"/>
            <a:ext cx="9071640" cy="3288240"/>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l-GR" sz="2800" b="0" strike="noStrike" spc="-1">
                <a:latin typeface="Arial"/>
              </a:rPr>
              <a:t>Η ζωή στη Σπάρτη δεν ήταν ίδια με τη ζώη στις άλλεςπόλεις.Η πόλη έμοιαζε με στρατόπεδο και οι νόμοι ήταν αυστηροί.Λένε  ότι τους νόμους έφτιαξε ο Λυκούργος,ο οποίος ζήτησε από τους Σπαρτιάτες να μην τους αλλάξουν ώσπου να γυρίσει από ένα μεγάλο ταξίδι.Έφυγε από τη</a:t>
            </a:r>
            <a:r>
              <a:rPr lang="el-GR" sz="3200" b="0" strike="noStrike" spc="-1">
                <a:latin typeface="Arial"/>
              </a:rPr>
              <a:t> Σπάρτη,αλλά δεν ξαναξύρισε ποτέ.</a:t>
            </a:r>
          </a:p>
        </p:txBody>
      </p:sp>
      <p:pic>
        <p:nvPicPr>
          <p:cNvPr id="56" name="55 - Εικόνα"/>
          <p:cNvPicPr/>
          <p:nvPr/>
        </p:nvPicPr>
        <p:blipFill>
          <a:blip r:embed="rId3" cstate="print"/>
          <a:stretch/>
        </p:blipFill>
        <p:spPr>
          <a:xfrm>
            <a:off x="3005280" y="3420000"/>
            <a:ext cx="2936520" cy="23896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57" name="TextShape 1"/>
          <p:cNvSpPr txBox="1"/>
          <p:nvPr/>
        </p:nvSpPr>
        <p:spPr>
          <a:xfrm>
            <a:off x="360000" y="-46440"/>
            <a:ext cx="9071640" cy="946440"/>
          </a:xfrm>
          <a:prstGeom prst="rect">
            <a:avLst/>
          </a:prstGeom>
          <a:noFill/>
          <a:ln w="0">
            <a:noFill/>
          </a:ln>
        </p:spPr>
        <p:txBody>
          <a:bodyPr lIns="0" tIns="0" rIns="0" bIns="0" anchor="ctr">
            <a:noAutofit/>
          </a:bodyPr>
          <a:lstStyle/>
          <a:p>
            <a:pPr algn="ctr"/>
            <a:r>
              <a:rPr lang="el-GR" sz="4400" b="0" strike="noStrike" spc="-1">
                <a:latin typeface="Arial"/>
              </a:rPr>
              <a:t>Τα δίδυμα που έγιναν βασιλιάδες.</a:t>
            </a:r>
          </a:p>
        </p:txBody>
      </p:sp>
      <p:sp>
        <p:nvSpPr>
          <p:cNvPr id="58" name="TextShape 2"/>
          <p:cNvSpPr txBox="1"/>
          <p:nvPr/>
        </p:nvSpPr>
        <p:spPr>
          <a:xfrm>
            <a:off x="468360" y="900000"/>
            <a:ext cx="9071640" cy="3288240"/>
          </a:xfrm>
          <a:prstGeom prst="rect">
            <a:avLst/>
          </a:prstGeom>
          <a:noFill/>
          <a:ln w="0">
            <a:noFill/>
          </a:ln>
        </p:spPr>
        <p:txBody>
          <a:bodyPr lIns="0" tIns="0" rIns="0" bIns="0">
            <a:normAutofit lnSpcReduction="10000"/>
          </a:bodyPr>
          <a:lstStyle/>
          <a:p>
            <a:pPr marL="432000" indent="-324000">
              <a:spcBef>
                <a:spcPts val="1417"/>
              </a:spcBef>
              <a:buClr>
                <a:srgbClr val="000000"/>
              </a:buClr>
              <a:buSzPct val="45000"/>
              <a:buFont typeface="Wingdings" charset="2"/>
              <a:buChar char=""/>
            </a:pPr>
            <a:r>
              <a:rPr lang="el-GR" sz="2400" b="0" strike="noStrike" spc="-1">
                <a:latin typeface="Arial"/>
              </a:rPr>
              <a:t>Η γυναίκα του βασιλιά Αριστόδημου γέννησε δίδυμα αγόρια.Ο πατερας τους μολις που προλαβε να τα δει,γιατι αμεσωςαρρωστησε και πεθανε. Τοτε οι Σπαρτιατες, συμφοναμε τους νομουςτους,αποφασισαν  να καννουν βασσιλια το μεγαλιτερο παιδι. Οι Λακεδαιμονιμοι βρεθικαν θε δισκολη θεση,γι αυτο έστειλαν στους  Δελφούς  να  ρωτήσουν  πώς θα λύσουν το πρόβλημα.Η Πυθία απάντησε πώς έπρεπε να κάνουν βασιλιάδες και τα δύο παιδιά, αλλά να τιμούν πιο πολύ το μεγαλύτερο. </a:t>
            </a:r>
          </a:p>
        </p:txBody>
      </p:sp>
      <p:pic>
        <p:nvPicPr>
          <p:cNvPr id="59" name="58 - Εικόνα"/>
          <p:cNvPicPr/>
          <p:nvPr/>
        </p:nvPicPr>
        <p:blipFill>
          <a:blip r:embed="rId3" cstate="print"/>
          <a:stretch/>
        </p:blipFill>
        <p:spPr>
          <a:xfrm>
            <a:off x="3060000" y="3600000"/>
            <a:ext cx="1536840" cy="20026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3000">
        <p:zoom dir="out"/>
      </p:transition>
    </mc:Choice>
    <mc:Fallback>
      <p:transition spd="slow">
        <p:zo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TotalTime>
  <Words>308</Words>
  <Application>Microsoft Office PowerPoint</Application>
  <PresentationFormat>Προσαρμογή</PresentationFormat>
  <Paragraphs>15</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17</cp:revision>
  <dcterms:created xsi:type="dcterms:W3CDTF">2021-11-04T09:23:21Z</dcterms:created>
  <dcterms:modified xsi:type="dcterms:W3CDTF">2022-05-05T08:14:25Z</dcterms:modified>
  <dc:language>el-GR</dc:language>
</cp:coreProperties>
</file>