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7" r:id="rId5"/>
    <p:sldId id="258" r:id="rId6"/>
    <p:sldId id="269" r:id="rId7"/>
    <p:sldId id="272" r:id="rId8"/>
    <p:sldId id="273" r:id="rId9"/>
    <p:sldId id="275" r:id="rId10"/>
    <p:sldId id="276" r:id="rId11"/>
    <p:sldId id="277" r:id="rId12"/>
    <p:sldId id="278"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55" d="100"/>
          <a:sy n="55" d="100"/>
        </p:scale>
        <p:origin x="758" y="53"/>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35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BE2AAA-2CC7-4F9C-A8C6-8B9F2A3E9EF0}" type="datetimeFigureOut">
              <a:rPr lang="en-US" smtClean="0"/>
              <a:t>3/19/2022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0AD62A-9EE1-43E3-A7E5-D268F71DF3EB}" type="slidenum">
              <a:rPr lang="en-US" smtClean="0"/>
              <a:t>‹#›</a:t>
            </a:fld>
            <a:endParaRPr lang="en-US"/>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7ADBA-1AC7-4CD6-8AFF-4E8087BA5487}" type="datetimeFigureOut">
              <a:rPr lang="en-US" smtClean="0"/>
              <a:t>3/19/2022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4C2EF-8A97-4DAF-B099-E567883644D6}" type="slidenum">
              <a:rPr lang="en-US" smtClean="0"/>
              <a:t>‹#›</a:t>
            </a:fld>
            <a:endParaRPr lang="en-US"/>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le 1"/>
          <p:cNvSpPr>
            <a:spLocks noGrp="1"/>
          </p:cNvSpPr>
          <p:nvPr>
            <p:ph type="ctrTitle"/>
          </p:nvPr>
        </p:nvSpPr>
        <p:spPr>
          <a:xfrm>
            <a:off x="838200" y="533400"/>
            <a:ext cx="8458200" cy="1828800"/>
          </a:xfrm>
        </p:spPr>
        <p:txBody>
          <a:bodyPr anchor="b">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838200" y="2438400"/>
            <a:ext cx="7086600" cy="914400"/>
          </a:xfrm>
        </p:spPr>
        <p:txBody>
          <a:bodyPr>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Pictures with Captions">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endParaRPr lang="en-US" dirty="0"/>
          </a:p>
        </p:txBody>
      </p:sp>
      <p:sp>
        <p:nvSpPr>
          <p:cNvPr id="7" name="Freef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1028581"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
        <p:nvSpPr>
          <p:cNvPr id="18" name="Freef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
        <p:nvSpPr>
          <p:cNvPr id="20" name="Text Placeholder 16"/>
          <p:cNvSpPr>
            <a:spLocks noGrp="1"/>
          </p:cNvSpPr>
          <p:nvPr>
            <p:ph type="body" sz="quarter" idx="16"/>
          </p:nvPr>
        </p:nvSpPr>
        <p:spPr>
          <a:xfrm>
            <a:off x="5566714"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hree Pictures with Caption">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305424"/>
            <a:ext cx="8104083" cy="579921"/>
          </a:xfrm>
        </p:spPr>
        <p:txBody>
          <a:bodyPr>
            <a:normAutofit/>
          </a:bodyPr>
          <a:lstStyle>
            <a:lvl1pPr>
              <a:defRPr sz="2400">
                <a:solidFill>
                  <a:schemeClr val="accent1"/>
                </a:solidFill>
              </a:defRPr>
            </a:lvl1pPr>
          </a:lstStyle>
          <a:p>
            <a:r>
              <a:rPr lang="en-US"/>
              <a:t>Click to edit Master title style</a:t>
            </a:r>
            <a:endParaRPr lang="en-US" dirty="0"/>
          </a:p>
        </p:txBody>
      </p:sp>
      <p:sp>
        <p:nvSpPr>
          <p:cNvPr id="7" name="Freef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8" name="Freef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endParaRPr lang="en-US" dirty="0"/>
          </a:p>
        </p:txBody>
      </p:sp>
      <p:sp>
        <p:nvSpPr>
          <p:cNvPr id="17" name="Text Placeholder 16"/>
          <p:cNvSpPr>
            <a:spLocks noGrp="1"/>
          </p:cNvSpPr>
          <p:nvPr>
            <p:ph type="body" sz="quarter" idx="14"/>
          </p:nvPr>
        </p:nvSpPr>
        <p:spPr>
          <a:xfrm>
            <a:off x="1028581" y="5919255"/>
            <a:ext cx="8104082" cy="497420"/>
          </a:xfrm>
        </p:spPr>
        <p:txBody>
          <a:bodyPr>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ive Picture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le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p>
        </p:txBody>
      </p:sp>
      <p:sp>
        <p:nvSpPr>
          <p:cNvPr id="8" name="Freef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 name="Picture Placeholder 8" descr="An empty placeholder to add an image. Click on the placeholder and select the image that you wish to add"/>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
        <p:nvSpPr>
          <p:cNvPr id="10" name="Freef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Picture Placeholder 10" descr="An empty placeholder to add an image. Click on the placeholder and select the image that you wish to add"/>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4" name="Freef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endParaRPr lang="en-US" dirty="0"/>
          </a:p>
        </p:txBody>
      </p:sp>
      <p:sp>
        <p:nvSpPr>
          <p:cNvPr id="20" name="Freef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1" name="Picture Placeholder 20" descr="An empty placeholder to add an image. Click on the placeholder and select the image that you wish to add"/>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3/19/2022</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65125"/>
            <a:ext cx="1828799" cy="49403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24000" y="365125"/>
            <a:ext cx="6858000" cy="4940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3/19/2022</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3/19/2022</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le 1"/>
          <p:cNvSpPr>
            <a:spLocks noGrp="1"/>
          </p:cNvSpPr>
          <p:nvPr>
            <p:ph type="title"/>
          </p:nvPr>
        </p:nvSpPr>
        <p:spPr>
          <a:xfrm>
            <a:off x="3352800" y="533400"/>
            <a:ext cx="7315200" cy="1828800"/>
          </a:xfrm>
        </p:spPr>
        <p:txBody>
          <a:bodyPr anchor="b">
            <a:normAutofit/>
          </a:bodyPr>
          <a:lstStyle>
            <a:lvl1pPr>
              <a:defRPr sz="4400"/>
            </a:lvl1pPr>
          </a:lstStyle>
          <a:p>
            <a:r>
              <a:rPr lang="en-US"/>
              <a:t>Click to edit Master title style</a:t>
            </a:r>
          </a:p>
        </p:txBody>
      </p:sp>
      <p:sp>
        <p:nvSpPr>
          <p:cNvPr id="3" name="Text Placeholder 2"/>
          <p:cNvSpPr>
            <a:spLocks noGrp="1"/>
          </p:cNvSpPr>
          <p:nvPr>
            <p:ph type="body" idx="1"/>
          </p:nvPr>
        </p:nvSpPr>
        <p:spPr>
          <a:xfrm>
            <a:off x="3352800" y="2438400"/>
            <a:ext cx="5486400" cy="914400"/>
          </a:xfrm>
        </p:spPr>
        <p:txBody>
          <a:bodyPr>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7888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3/19/2022</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7888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7FC8593D-7C47-471E-A8DF-97AC4FFD13F5}" type="datetimeFigureOut">
              <a:rPr lang="en-US" smtClean="0"/>
              <a:t>3/19/2022</a:t>
            </a:fld>
            <a:endParaRPr lang="en-US"/>
          </a:p>
        </p:txBody>
      </p:sp>
      <p:sp>
        <p:nvSpPr>
          <p:cNvPr id="9" name="Slide Number Placeholder 8"/>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C8593D-7C47-471E-A8DF-97AC4FFD13F5}" type="datetimeFigureOut">
              <a:rPr lang="en-US" smtClean="0"/>
              <a:t>3/19/2022</a:t>
            </a:fld>
            <a:endParaRPr lang="en-US"/>
          </a:p>
        </p:txBody>
      </p:sp>
      <p:sp>
        <p:nvSpPr>
          <p:cNvPr id="5" name="Slide Number Placeholder 4"/>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7FC8593D-7C47-471E-A8DF-97AC4FFD13F5}" type="datetimeFigureOut">
              <a:rPr lang="en-US" smtClean="0"/>
              <a:t>3/19/2022</a:t>
            </a:fld>
            <a:endParaRPr lang="en-US"/>
          </a:p>
        </p:txBody>
      </p:sp>
      <p:sp>
        <p:nvSpPr>
          <p:cNvPr id="4" name="Slide Number Placeholder 3"/>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4400" y="1828800"/>
            <a:ext cx="5943600" cy="3476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23999" y="1828800"/>
            <a:ext cx="2926080" cy="3476625"/>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3/19/2022</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12" name="Picture Placeholder 11" descr="An empty placeholder to add an image. Click on the placeholder and select the image that you wish to add"/>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010400" y="2245995"/>
            <a:ext cx="3657600" cy="219456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3/19/2022</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tle Placeholder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7FC8593D-7C47-471E-A8DF-97AC4FFD13F5}" type="datetimeFigureOut">
              <a:rPr lang="en-US" smtClean="0"/>
              <a:pPr/>
              <a:t>3/19/2022</a:t>
            </a:fld>
            <a:endParaRPr lang="en-US" dirty="0"/>
          </a:p>
        </p:txBody>
      </p:sp>
      <p:sp>
        <p:nvSpPr>
          <p:cNvPr id="6" name="Slide Number Placehold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fld id="{289D71E3-7D81-4C24-B9D8-6B108755C64C}" type="slidenum">
              <a:rPr lang="en-US" smtClean="0"/>
              <a:pPr/>
              <a:t>‹#›</a:t>
            </a:fld>
            <a:endParaRPr lang="en-US"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24744"/>
            <a:ext cx="8458200" cy="2016224"/>
          </a:xfrm>
        </p:spPr>
        <p:txBody>
          <a:bodyPr>
            <a:normAutofit fontScale="90000"/>
          </a:bodyPr>
          <a:lstStyle/>
          <a:p>
            <a:pPr algn="ctr"/>
            <a:br>
              <a:rPr lang="el-GR" sz="4400" dirty="0"/>
            </a:br>
            <a:br>
              <a:rPr lang="el-GR" sz="4400" dirty="0"/>
            </a:br>
            <a:br>
              <a:rPr lang="el-GR" sz="4400" dirty="0"/>
            </a:br>
            <a:br>
              <a:rPr lang="el-GR" sz="4400" dirty="0"/>
            </a:br>
            <a:r>
              <a:rPr lang="el-GR" sz="4400" b="1" dirty="0"/>
              <a:t>ΠΑΙΔΕΙΑ</a:t>
            </a:r>
            <a:br>
              <a:rPr lang="el-GR" sz="4400" b="1" dirty="0"/>
            </a:br>
            <a:r>
              <a:rPr lang="el-GR" sz="4400" b="1" dirty="0"/>
              <a:t> </a:t>
            </a:r>
            <a:br>
              <a:rPr lang="el-GR" sz="4400" b="1" dirty="0"/>
            </a:br>
            <a:r>
              <a:rPr lang="el-GR" sz="4400" b="1" dirty="0"/>
              <a:t>ΔΕΝ ΕΙΝΑΙ ΤΑ ΠΤΥΧΙΑ ΜΑΣ !!! </a:t>
            </a:r>
            <a:endParaRPr lang="en-US" b="1" dirty="0"/>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533400"/>
            <a:ext cx="10225136" cy="2751584"/>
          </a:xfrm>
        </p:spPr>
        <p:txBody>
          <a:bodyPr>
            <a:normAutofit fontScale="90000"/>
          </a:bodyPr>
          <a:lstStyle/>
          <a:p>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br>
              <a:rPr lang="el-GR" sz="1800" b="1" i="1" dirty="0">
                <a:effectLst/>
                <a:latin typeface="Calibri" panose="020F0502020204030204" pitchFamily="34" charset="0"/>
                <a:ea typeface="Times New Roman" panose="02020603050405020304" pitchFamily="18" charset="0"/>
              </a:rPr>
            </a:br>
            <a:r>
              <a:rPr lang="el-GR" b="1" i="1" dirty="0">
                <a:effectLst/>
                <a:ea typeface="Times New Roman" panose="02020603050405020304" pitchFamily="18" charset="0"/>
              </a:rPr>
              <a:t>Ο άνθρωπος είναι η απάντηση ,</a:t>
            </a:r>
            <a:br>
              <a:rPr lang="el-GR" b="1" i="1" dirty="0">
                <a:effectLst/>
                <a:ea typeface="Times New Roman" panose="02020603050405020304" pitchFamily="18" charset="0"/>
              </a:rPr>
            </a:br>
            <a:br>
              <a:rPr lang="el-GR" b="1" i="1" dirty="0">
                <a:effectLst/>
                <a:ea typeface="Times New Roman" panose="02020603050405020304" pitchFamily="18" charset="0"/>
              </a:rPr>
            </a:br>
            <a:r>
              <a:rPr lang="el-GR" b="1" i="1" dirty="0">
                <a:effectLst/>
                <a:ea typeface="Times New Roman" panose="02020603050405020304" pitchFamily="18" charset="0"/>
              </a:rPr>
              <a:t>		όποια κι αν είναι η απάντηση…</a:t>
            </a:r>
            <a:br>
              <a:rPr lang="el-GR" b="1" i="1" dirty="0">
                <a:effectLst/>
                <a:ea typeface="Times New Roman" panose="02020603050405020304" pitchFamily="18" charset="0"/>
              </a:rPr>
            </a:br>
            <a:endParaRPr lang="en-US" dirty="0"/>
          </a:p>
        </p:txBody>
      </p:sp>
    </p:spTree>
    <p:extLst>
      <p:ext uri="{BB962C8B-B14F-4D97-AF65-F5344CB8AC3E}">
        <p14:creationId xmlns:p14="http://schemas.microsoft.com/office/powerpoint/2010/main" val="367717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980728"/>
            <a:ext cx="8280920" cy="1872208"/>
          </a:xfrm>
        </p:spPr>
        <p:txBody>
          <a:bodyPr>
            <a:normAutofit fontScale="90000"/>
          </a:bodyPr>
          <a:lstStyle/>
          <a:p>
            <a:r>
              <a:rPr lang="el-GR" b="1" i="1" dirty="0"/>
              <a:t>Οι μαθητές/-τριες </a:t>
            </a:r>
            <a:br>
              <a:rPr lang="el-GR" b="1" i="1" dirty="0"/>
            </a:br>
            <a:r>
              <a:rPr lang="el-GR" b="1" i="1" dirty="0"/>
              <a:t>				του ΣΤ</a:t>
            </a:r>
            <a:r>
              <a:rPr lang="el-GR" sz="3600" b="1" i="1" dirty="0"/>
              <a:t>1</a:t>
            </a:r>
            <a:r>
              <a:rPr lang="el-GR" b="1" i="1" dirty="0"/>
              <a:t> 									έγραψαν …</a:t>
            </a:r>
            <a:endParaRPr lang="en-US" b="1" i="1" dirty="0"/>
          </a:p>
        </p:txBody>
      </p:sp>
    </p:spTree>
    <p:extLst>
      <p:ext uri="{BB962C8B-B14F-4D97-AF65-F5344CB8AC3E}">
        <p14:creationId xmlns:p14="http://schemas.microsoft.com/office/powerpoint/2010/main" val="68434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7488" y="260648"/>
            <a:ext cx="9073008" cy="5112568"/>
          </a:xfrm>
        </p:spPr>
        <p:txBody>
          <a:bodyPr>
            <a:noAutofit/>
          </a:bodyPr>
          <a:lstStyle/>
          <a:p>
            <a:pPr marL="0" indent="0" algn="ctr">
              <a:lnSpc>
                <a:spcPct val="115000"/>
              </a:lnSpc>
              <a:spcAft>
                <a:spcPts val="1000"/>
              </a:spcAft>
              <a:buNone/>
            </a:pPr>
            <a:r>
              <a:rPr lang="el-GR" b="1" dirty="0">
                <a:effectLst/>
                <a:latin typeface="Calibri" panose="020F0502020204030204" pitchFamily="34" charset="0"/>
                <a:ea typeface="Calibri" panose="020F0502020204030204" pitchFamily="34" charset="0"/>
                <a:cs typeface="Times New Roman" panose="02020603050405020304" pitchFamily="18" charset="0"/>
              </a:rPr>
              <a:t>ΠΑΙΔΕΙΑ</a:t>
            </a:r>
          </a:p>
          <a:p>
            <a:pPr marL="0"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Παιδεία δεν έχει αυτός που έχει πτυχία. Παιδεία είναι θέμα ανατροφής .Σου μαθαίνει  να ξεχωρίζεις το καλό  από το κακό. Σε διδάσκει τι είναι δικαιοσύνη και τι σεβασμός. Παιδεία είναι η ταπεινότητα αλλά και η επιμονή στις αξίες μας .Η παιδεία του ανθρώπου φαίνεται στην συμπεριφορά του. Παιδεία είναι η ευγένεια , η καλοσύνη , η ανθρωπιά  , η δικαιοσύνη.</a:t>
            </a:r>
          </a:p>
          <a:p>
            <a:pPr marL="0"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Παιδεία είναι να κρατάμε την πόρτα για να περάσει ένας ξένος , το να σεβόμαστε τους συνανθρώπους μας , να χρησιμοποιούμε σωστό λεξιλόγιο όταν συνομιλούμε. Επίσης να σεβόμαστε το περιβάλλον , να δίνουμε συγχαρητήρια στους αντιπάλους μας ακόμα και αν έχουμε χάσει. Επιπλέον να βοηθάμε τους ηλικιωμένους και να τους δίνουμε προτεραιότητα.</a:t>
            </a:r>
          </a:p>
          <a:p>
            <a:pPr marL="0"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Στο τέλος ενός αγώνα μπάσκετ ,ενώ όλοι οι παίχτες έδιναν συγχαρητήρια στην αντίπαλη ομάδα ένας παίχτης είχε απαράδεχτη συμπεριφορά. Πετούσε πράγματα και χρησιμοποιούσε άσχημο λεξιλόγιο προς του συμπαίχτες του. Τότε ο προπονητής του είπε πως δεν έχει καθόλου παιδεία και τον διέγραψε από την ομάδα.</a:t>
            </a:r>
          </a:p>
          <a:p>
            <a:pPr marL="0" indent="0" algn="just">
              <a:lnSpc>
                <a:spcPct val="115000"/>
              </a:lnSpc>
              <a:spcAft>
                <a:spcPts val="1000"/>
              </a:spcAft>
              <a:buNone/>
            </a:pPr>
            <a:r>
              <a:rPr lang="el-GR" dirty="0">
                <a:effectLst/>
                <a:latin typeface="Calibri" panose="020F0502020204030204" pitchFamily="34" charset="0"/>
                <a:ea typeface="Calibri" panose="020F0502020204030204" pitchFamily="34" charset="0"/>
                <a:cs typeface="Times New Roman" panose="02020603050405020304" pitchFamily="18" charset="0"/>
              </a:rPr>
              <a:t> </a:t>
            </a:r>
            <a:r>
              <a:rPr lang="el-GR" b="1" dirty="0">
                <a:effectLst/>
                <a:latin typeface="Calibri" panose="020F0502020204030204" pitchFamily="34" charset="0"/>
                <a:ea typeface="Calibri" panose="020F0502020204030204" pitchFamily="34" charset="0"/>
                <a:cs typeface="Times New Roman" panose="02020603050405020304" pitchFamily="18" charset="0"/>
              </a:rPr>
              <a:t>ΛΕΜΕ ΟΧΙ ΣΤΗ ΒΙΑ , ΝΑΙ ΣΤΗΝ ΠΑΙΔΕΙΑ</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b="1" dirty="0">
                <a:effectLst/>
                <a:latin typeface="Calibri" panose="020F0502020204030204" pitchFamily="34" charset="0"/>
                <a:ea typeface="Calibri" panose="020F0502020204030204" pitchFamily="34" charset="0"/>
                <a:cs typeface="Times New Roman" panose="02020603050405020304" pitchFamily="18" charset="0"/>
              </a:rPr>
              <a:t>Α. ΣΤ.</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rtl="0">
              <a:spcBef>
                <a:spcPts val="0"/>
              </a:spcBef>
              <a:spcAft>
                <a:spcPts val="0"/>
              </a:spcAft>
              <a:buNone/>
            </a:pPr>
            <a:endParaRPr lang="el-GR" sz="2800" dirty="0">
              <a:solidFill>
                <a:schemeClr val="tx2"/>
              </a:solidFill>
              <a:latin typeface="+mj-lt"/>
            </a:endParaRPr>
          </a:p>
        </p:txBody>
      </p:sp>
    </p:spTree>
    <p:extLst>
      <p:ext uri="{BB962C8B-B14F-4D97-AF65-F5344CB8AC3E}">
        <p14:creationId xmlns:p14="http://schemas.microsoft.com/office/powerpoint/2010/main" val="220033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188640"/>
            <a:ext cx="8568952" cy="5040560"/>
          </a:xfrm>
        </p:spPr>
        <p:txBody>
          <a:bodyPr>
            <a:normAutofit/>
          </a:bodyPr>
          <a:lstStyle/>
          <a:p>
            <a:pPr indent="457200">
              <a:lnSpc>
                <a:spcPct val="115000"/>
              </a:lnSpc>
              <a:spcAft>
                <a:spcPts val="1000"/>
              </a:spcAft>
            </a:pPr>
            <a:r>
              <a:rPr lang="el-GR" sz="1800" dirty="0">
                <a:latin typeface="Calibri" panose="020F0502020204030204" pitchFamily="34" charset="0"/>
                <a:cs typeface="Times New Roman" panose="02020603050405020304" pitchFamily="18" charset="0"/>
              </a:rPr>
              <a:t>Κατα την γνώμη μου ο άνθρωπος που έχει παιδεία είναι ο άνθρωπος ο οποίος δεν μιλάει άσχημα και δεν φέρνει κάποιον στα όρια του και κάνει ευγενικές κινήσεις, όπως να σου κρατήσει την πόρτα, κ.α.</a:t>
            </a:r>
            <a:br>
              <a:rPr lang="el-GR" sz="1800" dirty="0">
                <a:latin typeface="Calibri" panose="020F0502020204030204" pitchFamily="34" charset="0"/>
                <a:cs typeface="Times New Roman" panose="02020603050405020304" pitchFamily="18" charset="0"/>
              </a:rPr>
            </a:br>
            <a:br>
              <a:rPr lang="el-GR" sz="1800" dirty="0">
                <a:latin typeface="Calibri" panose="020F0502020204030204" pitchFamily="34" charset="0"/>
                <a:cs typeface="Times New Roman" panose="02020603050405020304" pitchFamily="18" charset="0"/>
              </a:rPr>
            </a:br>
            <a:r>
              <a:rPr lang="el-GR" sz="1800" dirty="0">
                <a:latin typeface="Calibri" panose="020F0502020204030204" pitchFamily="34" charset="0"/>
                <a:cs typeface="Times New Roman" panose="02020603050405020304" pitchFamily="18" charset="0"/>
              </a:rPr>
              <a:t>	Μια μέρα αφού ετοιμάστηκα να πάω στο σχολείο ένας γείτονας μου μίλησε πολύ όμορφα αυτό σημαίνει ότι αυτός ο άνθρωπος έχει παιδεία ενώ έπειτα ένας άλλος άνθρωπος σε ένα μαγαζί έκλεισε την πόρτα μπροστά μου, χωρίς να σκεφτει πως εκείνη έπεσε επάνω μου και με χτύπησε. </a:t>
            </a:r>
            <a:br>
              <a:rPr lang="el-GR" sz="1800" dirty="0">
                <a:latin typeface="Calibri" panose="020F0502020204030204" pitchFamily="34" charset="0"/>
                <a:cs typeface="Times New Roman" panose="02020603050405020304" pitchFamily="18" charset="0"/>
              </a:rPr>
            </a:br>
            <a:br>
              <a:rPr lang="el-GR" sz="1800" dirty="0">
                <a:latin typeface="Calibri" panose="020F0502020204030204" pitchFamily="34" charset="0"/>
                <a:cs typeface="Times New Roman" panose="02020603050405020304" pitchFamily="18" charset="0"/>
              </a:rPr>
            </a:br>
            <a:r>
              <a:rPr lang="el-GR" sz="1800" dirty="0">
                <a:latin typeface="Calibri" panose="020F0502020204030204" pitchFamily="34" charset="0"/>
                <a:cs typeface="Times New Roman" panose="02020603050405020304" pitchFamily="18" charset="0"/>
              </a:rPr>
              <a:t>	Αυτό για μένα σημαίνει οτι αυτός ο άνθρωπος δεν έχει παιδεία, επίσης μιλούσε πολύ άσχημα !!!</a:t>
            </a:r>
            <a:br>
              <a:rPr lang="el-GR" sz="1800" dirty="0">
                <a:latin typeface="Calibri" panose="020F0502020204030204" pitchFamily="34" charset="0"/>
                <a:cs typeface="Times New Roman" panose="02020603050405020304" pitchFamily="18" charset="0"/>
              </a:rPr>
            </a:br>
            <a:br>
              <a:rPr lang="el-GR" sz="1800" dirty="0">
                <a:latin typeface="Calibri" panose="020F0502020204030204" pitchFamily="34" charset="0"/>
                <a:cs typeface="Times New Roman" panose="02020603050405020304" pitchFamily="18" charset="0"/>
              </a:rPr>
            </a:br>
            <a:r>
              <a:rPr lang="el-GR" sz="1800" dirty="0">
                <a:latin typeface="Calibri" panose="020F0502020204030204" pitchFamily="34" charset="0"/>
                <a:cs typeface="Times New Roman" panose="02020603050405020304" pitchFamily="18" charset="0"/>
              </a:rPr>
              <a:t>								</a:t>
            </a:r>
            <a:r>
              <a:rPr lang="el-GR" sz="2000" b="1" dirty="0">
                <a:latin typeface="Calibri" panose="020F0502020204030204" pitchFamily="34" charset="0"/>
                <a:cs typeface="Times New Roman" panose="02020603050405020304" pitchFamily="18" charset="0"/>
              </a:rPr>
              <a:t>ΓΚ. Χ.</a:t>
            </a:r>
            <a:endParaRPr lang="en-US" sz="2000"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357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DB1AD9-EE41-4021-9033-F5E780946175}"/>
              </a:ext>
            </a:extLst>
          </p:cNvPr>
          <p:cNvSpPr txBox="1"/>
          <p:nvPr/>
        </p:nvSpPr>
        <p:spPr>
          <a:xfrm>
            <a:off x="1559496" y="476673"/>
            <a:ext cx="9073008" cy="4763099"/>
          </a:xfrm>
          <a:prstGeom prst="rect">
            <a:avLst/>
          </a:prstGeom>
          <a:noFill/>
        </p:spPr>
        <p:txBody>
          <a:bodyPr wrap="square">
            <a:spAutoFit/>
          </a:bodyPr>
          <a:lstStyle/>
          <a:p>
            <a:pPr indent="457200" algn="just">
              <a:lnSpc>
                <a:spcPct val="115000"/>
              </a:lnSpc>
              <a:spcAft>
                <a:spcPts val="1000"/>
              </a:spcAft>
            </a:pPr>
            <a:r>
              <a:rPr lang="el-GR" dirty="0">
                <a:latin typeface="Calibri" panose="020F0502020204030204" pitchFamily="34" charset="0"/>
                <a:cs typeface="Times New Roman" panose="02020603050405020304" pitchFamily="18" charset="0"/>
              </a:rPr>
              <a:t>				</a:t>
            </a:r>
            <a:r>
              <a:rPr lang="el-GR" sz="2000" b="1" dirty="0">
                <a:latin typeface="Calibri" panose="020F0502020204030204" pitchFamily="34" charset="0"/>
                <a:cs typeface="Times New Roman" panose="02020603050405020304" pitchFamily="18" charset="0"/>
              </a:rPr>
              <a:t>ΠΑΙΔΕΙΑ ΚΑΙ ΠΤΥΧΙΑ</a:t>
            </a:r>
          </a:p>
          <a:p>
            <a:pPr indent="457200" algn="just">
              <a:lnSpc>
                <a:spcPct val="115000"/>
              </a:lnSpc>
              <a:spcAft>
                <a:spcPts val="1000"/>
              </a:spcAft>
            </a:pPr>
            <a:r>
              <a:rPr lang="el-GR" dirty="0">
                <a:latin typeface="Calibri" panose="020F0502020204030204" pitchFamily="34" charset="0"/>
                <a:cs typeface="Times New Roman" panose="02020603050405020304" pitchFamily="18" charset="0"/>
              </a:rPr>
              <a:t>Ο όρος «παιδεία» είναι ευρύς και ορίζεται ως η καλλιέργεια του ατόμου. Συνδέεται με την μόρφωση, την αγωγή και την κουλτούρα. Υπεύθυνο για την παιδεία δεν είναι μόνο το εκπαιδευτικό σύστημα αλλά και η οικογένεια, η κοινωνία, με τις αντιλήψεις και τις αξίες που θέλει να καλλιεργήσει στα παιδιά της. Η παιδεία ενός ατόμου είναι η πνευματική του ανάπτυξη, η διαμόρφωση του ήθους  και της συμπεριφοράς του.</a:t>
            </a:r>
          </a:p>
          <a:p>
            <a:pPr indent="457200" algn="just">
              <a:lnSpc>
                <a:spcPct val="115000"/>
              </a:lnSpc>
              <a:spcAft>
                <a:spcPts val="1000"/>
              </a:spcAft>
            </a:pPr>
            <a:endParaRPr lang="el-GR" dirty="0">
              <a:latin typeface="Calibri" panose="020F0502020204030204" pitchFamily="34" charset="0"/>
              <a:cs typeface="Times New Roman" panose="02020603050405020304" pitchFamily="18" charset="0"/>
            </a:endParaRPr>
          </a:p>
          <a:p>
            <a:pPr algn="just">
              <a:lnSpc>
                <a:spcPct val="115000"/>
              </a:lnSpc>
              <a:spcAft>
                <a:spcPts val="1000"/>
              </a:spcAft>
            </a:pPr>
            <a:r>
              <a:rPr lang="el-GR" dirty="0">
                <a:latin typeface="Calibri" panose="020F0502020204030204" pitchFamily="34" charset="0"/>
                <a:cs typeface="Times New Roman" panose="02020603050405020304" pitchFamily="18" charset="0"/>
              </a:rPr>
              <a:t>	Η οικογένεια, η οποία οφείλει να παρέχει τροφή, στέγη και ασφάλεια στο παιδί, οφείλει επίσης να του μάθει τους βασικούς κανόνες συμπεριφοράς τόσο μέσα στην οικογένεια όσο και έξω από αυτήν. Το σχολείο, στη συνέχεια, εκτός από τις γνώσεις, συντελεί στην προετοιμασία του παιδιού για την ένταξή του στην κοινωνία αργότερα. Η κοινωνία, τέλος, δέχεται ή και απορρίπτει το νέο μέλος με βάση τις αξίες που επικρατούν σε αυτήν.</a:t>
            </a:r>
          </a:p>
          <a:p>
            <a:pPr algn="just">
              <a:lnSpc>
                <a:spcPct val="115000"/>
              </a:lnSpc>
              <a:spcAft>
                <a:spcPts val="1000"/>
              </a:spcAft>
            </a:pPr>
            <a:r>
              <a:rPr lang="el-GR" dirty="0">
                <a:latin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875010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3472" y="476672"/>
            <a:ext cx="9217024" cy="5904656"/>
          </a:xfrm>
        </p:spPr>
        <p:txBody>
          <a:bodyPr>
            <a:noAutofit/>
          </a:bodyPr>
          <a:lstStyle/>
          <a:p>
            <a:pPr indent="0" algn="just">
              <a:lnSpc>
                <a:spcPct val="115000"/>
              </a:lnSpc>
              <a:spcAft>
                <a:spcPts val="1000"/>
              </a:spcAft>
              <a:buNone/>
            </a:pPr>
            <a:r>
              <a:rPr lang="el-GR" sz="2400" dirty="0">
                <a:latin typeface="Calibri" panose="020F0502020204030204" pitchFamily="34" charset="0"/>
                <a:cs typeface="Times New Roman" panose="02020603050405020304" pitchFamily="18" charset="0"/>
              </a:rPr>
              <a:t>	</a:t>
            </a:r>
            <a:r>
              <a:rPr lang="el-GR" sz="1800" dirty="0">
                <a:latin typeface="Calibri" panose="020F0502020204030204" pitchFamily="34" charset="0"/>
                <a:cs typeface="Times New Roman" panose="02020603050405020304" pitchFamily="18" charset="0"/>
              </a:rPr>
              <a:t>Ποιος είναι όμως ο άνθρωπος που έχει παιδεία; Αρχικά, θα πρέπει να διαχωρίσουμε τον άνθρωπο με παιδεία από τον μορφωμένο άνθρωπο. Δεν είναι απαραίτητο ο άνθρωπος με πτυχία να έχει και παιδεία. Παιδεία μπορεί να έχει ο ηλικιωμένος γείτονάς μας που δεν έχει ολοκληρώσει καν το δημοτικό, ωστόσο είναι πάντα ευγενικός, καλόκαρδος, μεγαλόψυχος, πρόθυμος να βοηθήσει αυτούς που έχουν ανάγκη, να μοιραστεί με τα παιδιά και τα εγγόνια του τα δικά του μαθήματα ζωής.</a:t>
            </a:r>
          </a:p>
          <a:p>
            <a:pPr indent="0" algn="just">
              <a:lnSpc>
                <a:spcPct val="115000"/>
              </a:lnSpc>
              <a:spcAft>
                <a:spcPts val="1000"/>
              </a:spcAft>
              <a:buNone/>
            </a:pPr>
            <a:r>
              <a:rPr lang="el-GR" sz="1800" dirty="0">
                <a:latin typeface="Calibri" panose="020F0502020204030204" pitchFamily="34" charset="0"/>
                <a:cs typeface="Times New Roman" panose="02020603050405020304" pitchFamily="18" charset="0"/>
              </a:rPr>
              <a:t>Ο άνθρωπος με παιδεία έχει ανοικτό μυαλό, ξέρει να ακούει και να σέβεται την διαφορετική γνώμη κάποιου. Πολλές φορές συναντάμε ανθρώπους που είναι απόλυτοι και θεωρούν ότι μόνο εκείνοι έχουν δίκιο, που κάτι τέτοιο είναι αδύνατο. Ο άνθρωπος με παιδεία ξέρει πότε να μιλήσει και πότε να σιωπήσει. Ξέρει πότε να επιμείνει και πότε να κάνει ένα βήμα πίσω και να αναρωτηθεί αν η άποψή του είναι σωστή.</a:t>
            </a:r>
          </a:p>
          <a:p>
            <a:pPr indent="0" algn="just">
              <a:lnSpc>
                <a:spcPct val="115000"/>
              </a:lnSpc>
              <a:spcAft>
                <a:spcPts val="1000"/>
              </a:spcAft>
              <a:buNone/>
            </a:pPr>
            <a:r>
              <a:rPr lang="el-GR" sz="1400" dirty="0">
                <a:latin typeface="Calibri" panose="020F0502020204030204" pitchFamily="34" charset="0"/>
                <a:cs typeface="Times New Roman" panose="02020603050405020304" pitchFamily="18" charset="0"/>
              </a:rPr>
              <a:t>	</a:t>
            </a:r>
            <a:endParaRPr lang="el-GR" sz="1800"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4587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920472-EB50-4E51-B598-B7033E4794EE}"/>
              </a:ext>
            </a:extLst>
          </p:cNvPr>
          <p:cNvSpPr>
            <a:spLocks noGrp="1"/>
          </p:cNvSpPr>
          <p:nvPr>
            <p:ph idx="1"/>
          </p:nvPr>
        </p:nvSpPr>
        <p:spPr>
          <a:xfrm>
            <a:off x="767408" y="332656"/>
            <a:ext cx="10081120" cy="4970864"/>
          </a:xfrm>
        </p:spPr>
        <p:txBody>
          <a:bodyPr>
            <a:normAutofit fontScale="25000" lnSpcReduction="20000"/>
          </a:bodyPr>
          <a:lstStyle/>
          <a:p>
            <a:pPr indent="0" algn="just">
              <a:lnSpc>
                <a:spcPct val="115000"/>
              </a:lnSpc>
              <a:spcAft>
                <a:spcPts val="1000"/>
              </a:spcAft>
              <a:buNone/>
            </a:pPr>
            <a:r>
              <a:rPr lang="el-GR" sz="8000" dirty="0">
                <a:latin typeface="Calibri" panose="020F0502020204030204" pitchFamily="34" charset="0"/>
                <a:cs typeface="Times New Roman" panose="02020603050405020304" pitchFamily="18" charset="0"/>
              </a:rPr>
              <a:t>	</a:t>
            </a:r>
          </a:p>
          <a:p>
            <a:pPr indent="0" algn="just">
              <a:lnSpc>
                <a:spcPct val="115000"/>
              </a:lnSpc>
              <a:spcAft>
                <a:spcPts val="1000"/>
              </a:spcAft>
              <a:buNone/>
            </a:pPr>
            <a:r>
              <a:rPr lang="el-GR" sz="8000" dirty="0">
                <a:latin typeface="Calibri" panose="020F0502020204030204" pitchFamily="34" charset="0"/>
                <a:cs typeface="Times New Roman" panose="02020603050405020304" pitchFamily="18" charset="0"/>
              </a:rPr>
              <a:t>	</a:t>
            </a:r>
            <a:r>
              <a:rPr lang="el-GR" sz="7200" dirty="0">
                <a:latin typeface="Calibri" panose="020F0502020204030204" pitchFamily="34" charset="0"/>
                <a:cs typeface="Times New Roman" panose="02020603050405020304" pitchFamily="18" charset="0"/>
              </a:rPr>
              <a:t>Ο άνθρωπος με παιδεία, σέβεται και αποδέχεται τη διαφορετικότητα. Αποδέχεται τα άτομα με αναπηρία, με διαφορετική θρησκεία, χρώμα, εθνικότητα ακόμα και φύλο. Πόσοι είναι εκείνοι που μειώνουν ένα άτομο με αναπηρία, που αποκλείουν έναν μουσουλμάνο, που κοροϊδεύουν έναν Αφρικανό, που φέρνουν σε δύσκολη θέση έναν πρόσφυγα, που υποτιμούν μια γυναίκα. Ένα άτομο με παιδεία συμπεριφέρεται σε όλους τους παραπάνω με τον ίδιο τρόπο και είναι δίκαιος απέναντί τους.</a:t>
            </a:r>
          </a:p>
          <a:p>
            <a:pPr indent="0" algn="just">
              <a:lnSpc>
                <a:spcPct val="115000"/>
              </a:lnSpc>
              <a:spcAft>
                <a:spcPts val="1000"/>
              </a:spcAft>
              <a:buNone/>
            </a:pPr>
            <a:r>
              <a:rPr lang="el-GR" sz="7200" dirty="0">
                <a:latin typeface="Calibri" panose="020F0502020204030204" pitchFamily="34" charset="0"/>
                <a:cs typeface="Times New Roman" panose="02020603050405020304" pitchFamily="18" charset="0"/>
              </a:rPr>
              <a:t>	Ο άνθρωπος με παιδεία σέβεται τα ζώα και το περιβάλλον. Αδυνατούμε να καταλάβουμε πώς κάποιοι μπορούν να βασανίσουν ή να δολοφονήσουν ένα ζωάκι και να αυτοαποκαλούνται πολιτισμένοι. Το ίδιο ισχύει και για εκείνους που γεμίζουν με σκουπίδια τους δρόμους, τις παραλίες και τα δάση της πατρίδας μας. </a:t>
            </a:r>
          </a:p>
          <a:p>
            <a:pPr indent="0" algn="just">
              <a:lnSpc>
                <a:spcPct val="115000"/>
              </a:lnSpc>
              <a:spcAft>
                <a:spcPts val="1000"/>
              </a:spcAft>
              <a:buNone/>
            </a:pPr>
            <a:r>
              <a:rPr lang="el-GR" sz="7200" b="1" dirty="0">
                <a:latin typeface="Calibri" panose="020F0502020204030204" pitchFamily="34" charset="0"/>
                <a:cs typeface="Times New Roman" panose="02020603050405020304" pitchFamily="18" charset="0"/>
              </a:rPr>
              <a:t>	Παιδεία, επομένως, δεν είναι τα πτυχία είναι η επιλογή του να είσαι άνθρωπος.</a:t>
            </a:r>
          </a:p>
          <a:p>
            <a:pPr indent="0" algn="just">
              <a:lnSpc>
                <a:spcPct val="115000"/>
              </a:lnSpc>
              <a:spcAft>
                <a:spcPts val="1000"/>
              </a:spcAft>
              <a:buNone/>
            </a:pPr>
            <a:r>
              <a:rPr lang="el-GR" sz="8000" b="1" dirty="0">
                <a:latin typeface="Calibri" panose="020F0502020204030204" pitchFamily="34" charset="0"/>
                <a:cs typeface="Times New Roman" panose="02020603050405020304" pitchFamily="18" charset="0"/>
              </a:rPr>
              <a:t>								ΕΛ. Α.</a:t>
            </a:r>
          </a:p>
          <a:p>
            <a:pPr indent="0" algn="just">
              <a:lnSpc>
                <a:spcPct val="115000"/>
              </a:lnSpc>
              <a:spcAft>
                <a:spcPts val="1000"/>
              </a:spcAft>
              <a:buNone/>
            </a:pPr>
            <a:endParaRPr lang="el-GR" sz="8000" b="1" dirty="0">
              <a:latin typeface="Calibri" panose="020F0502020204030204" pitchFamily="34" charset="0"/>
              <a:cs typeface="Times New Roman" panose="02020603050405020304" pitchFamily="18" charset="0"/>
            </a:endParaRPr>
          </a:p>
          <a:p>
            <a:pPr indent="0" algn="just">
              <a:lnSpc>
                <a:spcPct val="115000"/>
              </a:lnSpc>
              <a:spcAft>
                <a:spcPts val="1000"/>
              </a:spcAft>
              <a:buNone/>
            </a:pPr>
            <a:endParaRPr lang="el-GR" sz="8000" b="1" dirty="0">
              <a:latin typeface="Calibri" panose="020F0502020204030204" pitchFamily="34" charset="0"/>
              <a:cs typeface="Times New Roman" panose="02020603050405020304" pitchFamily="18" charset="0"/>
            </a:endParaRPr>
          </a:p>
          <a:p>
            <a:pPr indent="0" algn="just">
              <a:lnSpc>
                <a:spcPct val="115000"/>
              </a:lnSpc>
              <a:spcAft>
                <a:spcPts val="1000"/>
              </a:spcAft>
              <a:buNone/>
            </a:pPr>
            <a:endParaRPr lang="el-GR" sz="8000" b="1" dirty="0">
              <a:latin typeface="Calibri" panose="020F0502020204030204" pitchFamily="34" charset="0"/>
              <a:cs typeface="Times New Roman" panose="02020603050405020304" pitchFamily="18" charset="0"/>
            </a:endParaRPr>
          </a:p>
          <a:p>
            <a:pPr marL="0" indent="0">
              <a:lnSpc>
                <a:spcPct val="107000"/>
              </a:lnSpc>
              <a:spcAft>
                <a:spcPts val="800"/>
              </a:spcAft>
              <a:buNone/>
            </a:pPr>
            <a:endParaRPr lang="el-GR" sz="80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47C5F-5B9E-4CFE-BDCF-4695E69D506E}"/>
              </a:ext>
            </a:extLst>
          </p:cNvPr>
          <p:cNvSpPr>
            <a:spLocks noGrp="1"/>
          </p:cNvSpPr>
          <p:nvPr>
            <p:ph idx="1"/>
          </p:nvPr>
        </p:nvSpPr>
        <p:spPr>
          <a:xfrm>
            <a:off x="1415480" y="476672"/>
            <a:ext cx="9145016" cy="5832648"/>
          </a:xfrm>
        </p:spPr>
        <p:txBody>
          <a:bodyPr>
            <a:normAutofit fontScale="25000" lnSpcReduction="20000"/>
          </a:bodyPr>
          <a:lstStyle/>
          <a:p>
            <a:pPr marL="1874520" lvl="8" indent="0">
              <a:lnSpc>
                <a:spcPct val="115000"/>
              </a:lnSpc>
              <a:spcAft>
                <a:spcPts val="1000"/>
              </a:spcAft>
              <a:buNone/>
            </a:pPr>
            <a:r>
              <a:rPr lang="el-GR" sz="8000" b="1" dirty="0">
                <a:latin typeface="Calibri" panose="020F0502020204030204" pitchFamily="34" charset="0"/>
                <a:cs typeface="Times New Roman" panose="02020603050405020304" pitchFamily="18" charset="0"/>
              </a:rPr>
              <a:t>Η παιδεία είναι το σημαντικότερο εφόδιο κάθε ανθρώπου</a:t>
            </a:r>
          </a:p>
          <a:p>
            <a:pPr marL="0" indent="0" algn="just">
              <a:lnSpc>
                <a:spcPct val="115000"/>
              </a:lnSpc>
              <a:spcAft>
                <a:spcPts val="1000"/>
              </a:spcAft>
              <a:buNone/>
            </a:pPr>
            <a:r>
              <a:rPr lang="el-GR" sz="7200" dirty="0">
                <a:latin typeface="Calibri" panose="020F0502020204030204" pitchFamily="34" charset="0"/>
                <a:cs typeface="Times New Roman" panose="02020603050405020304" pitchFamily="18" charset="0"/>
              </a:rPr>
              <a:t>	Ο άνθρωπος με παιδεία διακρίνεται με αξίες, ιδανικά και έχει αρχές. Ξέρει να εκτιμά την ειλικρίνεια και τη δικαιοσύνη. Σέβεται τους συνανθρώπους του και δεν προσπαθεί να τους παραπλανήσει ούτε με τα λόγια, ούτε με τις πράξεις. Είναι δίκαιος και αναζητά την αλήθεια χωρίς προκαταλήψεις. </a:t>
            </a:r>
          </a:p>
          <a:p>
            <a:pPr marL="0" indent="0" algn="just">
              <a:lnSpc>
                <a:spcPct val="115000"/>
              </a:lnSpc>
              <a:spcAft>
                <a:spcPts val="1000"/>
              </a:spcAft>
              <a:buNone/>
            </a:pPr>
            <a:r>
              <a:rPr lang="el-GR" sz="7200" dirty="0">
                <a:latin typeface="Calibri" panose="020F0502020204030204" pitchFamily="34" charset="0"/>
                <a:cs typeface="Times New Roman" panose="02020603050405020304" pitchFamily="18" charset="0"/>
              </a:rPr>
              <a:t>	Ένας άνθρωπος με παιδεία είναι φιλεύσπλαχνος και δείχνει κατανόηση στους γύρω του. Δε διστάζει να δείξει αλληλεγγύη προς τους συνανθρώπους του. Μπορεί να καταλάβει τη δύσκολη θέση τους και να τους δώσει βοήθεια π.χ. σε άστεγους, άνεργους, φτωχούς. Ο άνθρωπος λοιπόν που έχει παιδεία, ξέρει να λειτουργεί σε μία κοινωνία. Επίσης, είναι σε θέση να δώσει αγάπη, ένα συναίσθημα το οποίο χρειάζεται μεγάλη δύναμη και να δεχτεί τον άλλο όπως είναι, χωρίς να προσπαθεί να τον αλλάξει.</a:t>
            </a:r>
          </a:p>
          <a:p>
            <a:pPr marL="0" indent="0" algn="just">
              <a:lnSpc>
                <a:spcPct val="115000"/>
              </a:lnSpc>
              <a:spcAft>
                <a:spcPts val="1000"/>
              </a:spcAft>
              <a:buNone/>
            </a:pPr>
            <a:r>
              <a:rPr lang="el-GR" sz="7200" dirty="0">
                <a:latin typeface="Calibri" panose="020F0502020204030204" pitchFamily="34" charset="0"/>
                <a:cs typeface="Times New Roman" panose="02020603050405020304" pitchFamily="18" charset="0"/>
              </a:rPr>
              <a:t>	Η παιδεία βέβαια σχετίζεται με τη μόρφωση και την παροχή γνώσεων προς το άτομο, ώστε να μπορεί αυτό ναν πορευτεί στη ζωή του. Ο άνθρωπος με παιδεία έχει λογική και μπορεί να αντιληφθεί με τη βοήθεια του νου του αν αυτά που ακούει ή αυτά που πιστεύει όντως ισχύουν. </a:t>
            </a:r>
          </a:p>
          <a:p>
            <a:pPr algn="just">
              <a:lnSpc>
                <a:spcPct val="115000"/>
              </a:lnSpc>
              <a:spcAft>
                <a:spcPts val="1000"/>
              </a:spcAft>
            </a:pPr>
            <a:r>
              <a:rPr lang="el-GR" sz="7200" dirty="0">
                <a:latin typeface="Calibri" panose="020F0502020204030204" pitchFamily="34" charset="0"/>
                <a:cs typeface="Times New Roman" panose="02020603050405020304" pitchFamily="18" charset="0"/>
              </a:rPr>
              <a:t> 							</a:t>
            </a:r>
            <a:r>
              <a:rPr lang="el-GR" sz="8000" b="1" dirty="0">
                <a:latin typeface="Calibri" panose="020F0502020204030204" pitchFamily="34" charset="0"/>
                <a:cs typeface="Times New Roman" panose="02020603050405020304" pitchFamily="18" charset="0"/>
              </a:rPr>
              <a:t>Κ. ΣΤ.</a:t>
            </a:r>
          </a:p>
          <a:p>
            <a:pPr>
              <a:lnSpc>
                <a:spcPct val="115000"/>
              </a:lnSpc>
              <a:spcAft>
                <a:spcPts val="1000"/>
              </a:spcAft>
            </a:pPr>
            <a:r>
              <a:rPr lang="el-GR" sz="7200" dirty="0">
                <a:latin typeface="Calibri" panose="020F0502020204030204" pitchFamily="34" charset="0"/>
                <a:cs typeface="Times New Roman" panose="02020603050405020304" pitchFamily="18" charset="0"/>
              </a:rPr>
              <a:t>						</a:t>
            </a:r>
          </a:p>
          <a:p>
            <a:pPr>
              <a:lnSpc>
                <a:spcPct val="115000"/>
              </a:lnSpc>
              <a:spcAft>
                <a:spcPts val="1000"/>
              </a:spcAft>
            </a:pPr>
            <a:r>
              <a:rPr lang="el-GR" sz="5000" dirty="0">
                <a:latin typeface="Calibri" panose="020F0502020204030204" pitchFamily="34" charset="0"/>
                <a:cs typeface="Times New Roman" panose="02020603050405020304" pitchFamily="18" charset="0"/>
              </a:rPr>
              <a:t> </a:t>
            </a:r>
          </a:p>
          <a:p>
            <a:pPr>
              <a:lnSpc>
                <a:spcPct val="115000"/>
              </a:lnSpc>
              <a:spcAft>
                <a:spcPts val="1000"/>
              </a:spcAft>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818924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5C5443-5E35-4E9E-97BE-94DA76DA3134}"/>
              </a:ext>
            </a:extLst>
          </p:cNvPr>
          <p:cNvSpPr>
            <a:spLocks noGrp="1"/>
          </p:cNvSpPr>
          <p:nvPr>
            <p:ph idx="1"/>
          </p:nvPr>
        </p:nvSpPr>
        <p:spPr>
          <a:xfrm>
            <a:off x="1524000" y="764704"/>
            <a:ext cx="9144000" cy="5472608"/>
          </a:xfrm>
        </p:spPr>
        <p:txBody>
          <a:bodyPr>
            <a:noAutofit/>
          </a:bodyPr>
          <a:lstStyle/>
          <a:p>
            <a:pPr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Ο άνθρωπος που έχει παιδεία είναι αυτός που έχει διδαχτεί από τους γονείς του, πώς να συμπεριφέρεται στην κοινωνία.</a:t>
            </a:r>
          </a:p>
          <a:p>
            <a:pPr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Για παράδειγμα αυτός που σέβεται τους συνάνθρωπους του και τους μεγαλύτερους του, αυτός που δεν αναφέρει άσχημες λέξεις για να προσβάλλει τον συνάνθρωπο του, αυτός που με προθυμότατα επιχειρεί να βοηθήσει έναν άνθρωπο και αυτός που θα σεβαστεί την περιουσία ή τον ιδιωτικό χώρο κάποιου άλλου.</a:t>
            </a:r>
          </a:p>
          <a:p>
            <a:pPr marL="0" indent="0" algn="just">
              <a:lnSpc>
                <a:spcPct val="115000"/>
              </a:lnSpc>
              <a:spcAft>
                <a:spcPts val="1000"/>
              </a:spcAft>
              <a:buNone/>
            </a:pP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Παιδεία είναι επίσης η βοήθεια  που προσφέρουμε,  όχι μόνο σε άνθρωπο άλλα και σε άλλα πλάσματα που συνυπάρχουν μαζί μας σε αυτόν τον κόσμο και ακόμη αυτός που σέβεται την θρησκεία κάποιας άλλης χώρας.</a:t>
            </a:r>
          </a:p>
          <a:p>
            <a:pPr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Γενικά η λέξη σεβασμός είναι ένα μέρος της παιδείας,  γιατί αν δεν έχεις σεβασμό δεν μπορείς να λες ότι έχεις παιδεία. </a:t>
            </a:r>
          </a:p>
          <a:p>
            <a:pPr marL="0" indent="0">
              <a:lnSpc>
                <a:spcPct val="115000"/>
              </a:lnSpc>
              <a:spcAft>
                <a:spcPts val="1000"/>
              </a:spcAf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b="1" dirty="0">
                <a:effectLst/>
                <a:latin typeface="Times New Roman" panose="02020603050405020304" pitchFamily="18" charset="0"/>
                <a:ea typeface="Calibri" panose="020F0502020204030204" pitchFamily="34" charset="0"/>
                <a:cs typeface="Times New Roman" panose="02020603050405020304" pitchFamily="18" charset="0"/>
              </a:rPr>
              <a:t>Ι. Σ.</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rtl="0">
              <a:spcBef>
                <a:spcPts val="0"/>
              </a:spcBef>
              <a:spcAft>
                <a:spcPts val="800"/>
              </a:spcAft>
              <a:buNone/>
            </a:pPr>
            <a:endParaRPr lang="el-GR" sz="2400" dirty="0">
              <a:latin typeface="+mj-lt"/>
            </a:endParaRPr>
          </a:p>
        </p:txBody>
      </p:sp>
    </p:spTree>
    <p:extLst>
      <p:ext uri="{BB962C8B-B14F-4D97-AF65-F5344CB8AC3E}">
        <p14:creationId xmlns:p14="http://schemas.microsoft.com/office/powerpoint/2010/main" val="3797452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ren Friend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hoolyard kids education presentation, album (widescreen).potx" id="{B61009BD-7448-452D-9EB3-A92629EDAAF7}" vid="{D5A61431-CA5A-45CA-9A81-30AAFC8F1B2C}"/>
    </a:ext>
  </a:extLst>
</a:theme>
</file>

<file path=ppt/theme/theme2.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2.xml><?xml version="1.0" encoding="utf-8"?>
<ds:datastoreItem xmlns:ds="http://schemas.openxmlformats.org/officeDocument/2006/customXml" ds:itemID="{1DA15C6C-6BB6-4DB6-B7D6-7F14EAB2CC5C}">
  <ds:schemaRef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schemas.openxmlformats.org/package/2006/metadata/core-properties"/>
    <ds:schemaRef ds:uri="40262f94-9f35-4ac3-9a90-690165a166b7"/>
    <ds:schemaRef ds:uri="a4f35948-e619-41b3-aa29-22878b09cfd2"/>
    <ds:schemaRef ds:uri="http://www.w3.org/XML/1998/namespace"/>
    <ds:schemaRef ds:uri="http://purl.org/dc/dcmitype/"/>
  </ds:schemaRefs>
</ds:datastoreItem>
</file>

<file path=customXml/itemProps3.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Schoolyard kids education presentation, album (widescreen)</Template>
  <TotalTime>15555</TotalTime>
  <Words>1264</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Children Friends 16x9</vt:lpstr>
      <vt:lpstr>    ΠΑΙΔΕΙΑ   ΔΕΝ ΕΙΝΑΙ ΤΑ ΠΤΥΧΙΑ ΜΑΣ !!! </vt:lpstr>
      <vt:lpstr>Οι μαθητές/-τριες      του ΣΤ1          έγραψαν …</vt:lpstr>
      <vt:lpstr>PowerPoint Presentation</vt:lpstr>
      <vt:lpstr>Κατα την γνώμη μου ο άνθρωπος που έχει παιδεία είναι ο άνθρωπος ο οποίος δεν μιλάει άσχημα και δεν φέρνει κάποιον στα όρια του και κάνει ευγενικές κινήσεις, όπως να σου κρατήσει την πόρτα, κ.α.   Μια μέρα αφού ετοιμάστηκα να πάω στο σχολείο ένας γείτονας μου μίλησε πολύ όμορφα αυτό σημαίνει ότι αυτός ο άνθρωπος έχει παιδεία ενώ έπειτα ένας άλλος άνθρωπος σε ένα μαγαζί έκλεισε την πόρτα μπροστά μου, χωρίς να σκεφτει πως εκείνη έπεσε επάνω μου και με χτύπησε.    Αυτό για μένα σημαίνει οτι αυτός ο άνθρωπος δεν έχει παιδεία, επίσης μιλούσε πολύ άσχημα !!!          ΓΚ. Χ.</vt:lpstr>
      <vt:lpstr>PowerPoint Presentation</vt:lpstr>
      <vt:lpstr>PowerPoint Presentation</vt:lpstr>
      <vt:lpstr>PowerPoint Presentation</vt:lpstr>
      <vt:lpstr>PowerPoint Presentation</vt:lpstr>
      <vt:lpstr>PowerPoint Presentation</vt:lpstr>
      <vt:lpstr>                  Ο άνθρωπος είναι η απάντηση ,    όποια κι αν είναι η απάντηση…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ΠΑΙΔΕΙΑ  ΔΕΝ ΕΙΝΑΙ ΤΑ ΠΤΥΧΙΑ ΜΑΣ</dc:title>
  <dc:creator>Stratos</dc:creator>
  <cp:keywords/>
  <cp:lastModifiedBy>Κατερίνα</cp:lastModifiedBy>
  <cp:revision>35</cp:revision>
  <dcterms:created xsi:type="dcterms:W3CDTF">2022-03-05T20:06:38Z</dcterms:created>
  <dcterms:modified xsi:type="dcterms:W3CDTF">2022-03-19T09:25:18Z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