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307" r:id="rId2"/>
    <p:sldId id="308" r:id="rId3"/>
    <p:sldId id="259" r:id="rId4"/>
    <p:sldId id="257" r:id="rId5"/>
    <p:sldId id="268" r:id="rId6"/>
    <p:sldId id="267" r:id="rId7"/>
    <p:sldId id="270" r:id="rId8"/>
    <p:sldId id="295" r:id="rId9"/>
    <p:sldId id="272" r:id="rId10"/>
    <p:sldId id="269" r:id="rId11"/>
    <p:sldId id="280" r:id="rId12"/>
    <p:sldId id="294"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5" autoAdjust="0"/>
    <p:restoredTop sz="94660"/>
  </p:normalViewPr>
  <p:slideViewPr>
    <p:cSldViewPr>
      <p:cViewPr>
        <p:scale>
          <a:sx n="94" d="100"/>
          <a:sy n="94" d="100"/>
        </p:scale>
        <p:origin x="-696"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dirty="0"/>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EA5224-38A5-4F6D-BCF3-2B5AF238F792}" type="datetimeFigureOut">
              <a:rPr lang="el-GR" smtClean="0"/>
              <a:pPr/>
              <a:t>9/4/2020</a:t>
            </a:fld>
            <a:endParaRPr lang="el-GR" dirty="0"/>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dirty="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dirty="0"/>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9FD680-F014-4AD2-9893-2875B71232C7}" type="slidenum">
              <a:rPr lang="el-GR" smtClean="0"/>
              <a:pPr/>
              <a:t>‹#›</a:t>
            </a:fld>
            <a:endParaRPr lang="el-GR" dirty="0"/>
          </a:p>
        </p:txBody>
      </p:sp>
    </p:spTree>
    <p:extLst>
      <p:ext uri="{BB962C8B-B14F-4D97-AF65-F5344CB8AC3E}">
        <p14:creationId xmlns:p14="http://schemas.microsoft.com/office/powerpoint/2010/main" xmlns="" val="835912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400800" y="6355080"/>
            <a:ext cx="2286000" cy="365760"/>
          </a:xfrm>
        </p:spPr>
        <p:txBody>
          <a:bodyPr/>
          <a:lstStyle>
            <a:lvl1pPr>
              <a:defRPr sz="1400"/>
            </a:lvl1pPr>
          </a:lstStyle>
          <a:p>
            <a:r>
              <a:rPr lang="el-GR" smtClean="0"/>
              <a:t>9/4/2020</a:t>
            </a:r>
            <a:endParaRPr lang="el-GR" dirty="0"/>
          </a:p>
        </p:txBody>
      </p:sp>
      <p:sp>
        <p:nvSpPr>
          <p:cNvPr id="17" name="16 - Θέση υποσέλιδου"/>
          <p:cNvSpPr>
            <a:spLocks noGrp="1"/>
          </p:cNvSpPr>
          <p:nvPr>
            <p:ph type="ftr" sz="quarter" idx="11"/>
          </p:nvPr>
        </p:nvSpPr>
        <p:spPr>
          <a:xfrm>
            <a:off x="2898648" y="6355080"/>
            <a:ext cx="3474720" cy="365760"/>
          </a:xfrm>
        </p:spPr>
        <p:txBody>
          <a:bodyPr/>
          <a:lstStyle/>
          <a:p>
            <a:endParaRPr lang="el-GR" dirty="0"/>
          </a:p>
        </p:txBody>
      </p:sp>
      <p:sp>
        <p:nvSpPr>
          <p:cNvPr id="29" name="28 - Θέση αριθμού διαφάνειας"/>
          <p:cNvSpPr>
            <a:spLocks noGrp="1"/>
          </p:cNvSpPr>
          <p:nvPr>
            <p:ph type="sldNum" sz="quarter" idx="12"/>
          </p:nvPr>
        </p:nvSpPr>
        <p:spPr>
          <a:xfrm>
            <a:off x="1216152" y="6355080"/>
            <a:ext cx="1219200" cy="365760"/>
          </a:xfrm>
        </p:spPr>
        <p:txBody>
          <a:bodyPr/>
          <a:lstStyle/>
          <a:p>
            <a:fld id="{A148F466-0101-4B06-8825-D153163BF46E}" type="slidenum">
              <a:rPr lang="el-GR" smtClean="0"/>
              <a:pPr/>
              <a:t>‹#›</a:t>
            </a:fld>
            <a:endParaRPr lang="el-GR" dirty="0"/>
          </a:p>
        </p:txBody>
      </p:sp>
      <p:sp>
        <p:nvSpPr>
          <p:cNvPr id="21" name="20 - Ορθογώνιο"/>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3" name="32 - Ορθογώνιο"/>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Ορθογώνιο"/>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31 - Ορθογώνιο"/>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r>
              <a:rPr lang="el-GR" smtClean="0"/>
              <a:t>9/4/2020</a:t>
            </a:r>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A148F466-0101-4B06-8825-D153163BF46E}"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r>
              <a:rPr lang="el-GR" smtClean="0"/>
              <a:t>9/4/2020</a:t>
            </a:r>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A148F466-0101-4B06-8825-D153163BF46E}" type="slidenum">
              <a:rPr lang="el-GR" smtClean="0"/>
              <a:pPr/>
              <a:t>‹#›</a:t>
            </a:fld>
            <a:endParaRPr lang="el-GR" dirty="0"/>
          </a:p>
        </p:txBody>
      </p:sp>
      <p:sp>
        <p:nvSpPr>
          <p:cNvPr id="7" name="6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8" name="7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8 - Ευθεία γραμμή σύνδεσης"/>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r>
              <a:rPr lang="el-GR" smtClean="0"/>
              <a:t>9/4/2020</a:t>
            </a:r>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A148F466-0101-4B06-8825-D153163BF46E}" type="slidenum">
              <a:rPr lang="el-GR" smtClean="0"/>
              <a:pPr/>
              <a:t>‹#›</a:t>
            </a:fld>
            <a:endParaRPr lang="el-GR" dirty="0"/>
          </a:p>
        </p:txBody>
      </p:sp>
      <p:sp>
        <p:nvSpPr>
          <p:cNvPr id="8" name="7 - Θέση περιεχομένου"/>
          <p:cNvSpPr>
            <a:spLocks noGrp="1"/>
          </p:cNvSpPr>
          <p:nvPr>
            <p:ph sz="quarter" idx="1"/>
          </p:nvPr>
        </p:nvSpPr>
        <p:spPr>
          <a:xfrm>
            <a:off x="457200" y="1219200"/>
            <a:ext cx="8229600" cy="493776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a:xfrm>
            <a:off x="6400800" y="6355080"/>
            <a:ext cx="2286000" cy="365760"/>
          </a:xfrm>
        </p:spPr>
        <p:txBody>
          <a:bodyPr/>
          <a:lstStyle/>
          <a:p>
            <a:r>
              <a:rPr lang="el-GR" smtClean="0"/>
              <a:t>9/4/2020</a:t>
            </a:r>
            <a:endParaRPr lang="el-GR" dirty="0"/>
          </a:p>
        </p:txBody>
      </p:sp>
      <p:sp>
        <p:nvSpPr>
          <p:cNvPr id="5" name="4 - Θέση υποσέλιδου"/>
          <p:cNvSpPr>
            <a:spLocks noGrp="1"/>
          </p:cNvSpPr>
          <p:nvPr>
            <p:ph type="ftr" sz="quarter" idx="11"/>
          </p:nvPr>
        </p:nvSpPr>
        <p:spPr>
          <a:xfrm>
            <a:off x="2898648" y="6355080"/>
            <a:ext cx="3474720" cy="365760"/>
          </a:xfrm>
        </p:spPr>
        <p:txBody>
          <a:bodyPr/>
          <a:lstStyle/>
          <a:p>
            <a:endParaRPr lang="el-GR" dirty="0"/>
          </a:p>
        </p:txBody>
      </p:sp>
      <p:sp>
        <p:nvSpPr>
          <p:cNvPr id="6" name="5 - Θέση αριθμού διαφάνειας"/>
          <p:cNvSpPr>
            <a:spLocks noGrp="1"/>
          </p:cNvSpPr>
          <p:nvPr>
            <p:ph type="sldNum" sz="quarter" idx="12"/>
          </p:nvPr>
        </p:nvSpPr>
        <p:spPr>
          <a:xfrm>
            <a:off x="1069848" y="6355080"/>
            <a:ext cx="1520952" cy="365760"/>
          </a:xfrm>
        </p:spPr>
        <p:txBody>
          <a:bodyPr/>
          <a:lstStyle/>
          <a:p>
            <a:fld id="{A148F466-0101-4B06-8825-D153163BF46E}" type="slidenum">
              <a:rPr lang="el-GR" smtClean="0"/>
              <a:pPr/>
              <a:t>‹#›</a:t>
            </a:fld>
            <a:endParaRPr lang="el-GR" dirty="0"/>
          </a:p>
        </p:txBody>
      </p:sp>
      <p:sp>
        <p:nvSpPr>
          <p:cNvPr id="7" name="6 - Ορθογώνιο"/>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7 - Ορθογώνιο"/>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8229600" cy="914400"/>
          </a:xfrm>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r>
              <a:rPr lang="el-GR" smtClean="0"/>
              <a:t>9/4/2020</a:t>
            </a:r>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A148F466-0101-4B06-8825-D153163BF46E}" type="slidenum">
              <a:rPr lang="el-GR" smtClean="0"/>
              <a:pPr/>
              <a:t>‹#›</a:t>
            </a:fld>
            <a:endParaRPr lang="el-GR" dirty="0"/>
          </a:p>
        </p:txBody>
      </p:sp>
      <p:sp>
        <p:nvSpPr>
          <p:cNvPr id="9" name="8 - Θέση περιεχομένου"/>
          <p:cNvSpPr>
            <a:spLocks noGrp="1"/>
          </p:cNvSpPr>
          <p:nvPr>
            <p:ph sz="quarter" idx="1"/>
          </p:nvPr>
        </p:nvSpPr>
        <p:spPr>
          <a:xfrm>
            <a:off x="457200" y="1219200"/>
            <a:ext cx="4041648" cy="493776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632198" y="1216152"/>
            <a:ext cx="4041648" cy="493776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8229600" cy="9144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r>
              <a:rPr lang="el-GR" smtClean="0"/>
              <a:t>9/4/2020</a:t>
            </a:r>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9" name="8 - Θέση αριθμού διαφάνειας"/>
          <p:cNvSpPr>
            <a:spLocks noGrp="1"/>
          </p:cNvSpPr>
          <p:nvPr>
            <p:ph type="sldNum" sz="quarter" idx="12"/>
          </p:nvPr>
        </p:nvSpPr>
        <p:spPr/>
        <p:txBody>
          <a:bodyPr/>
          <a:lstStyle/>
          <a:p>
            <a:fld id="{A148F466-0101-4B06-8825-D153163BF46E}" type="slidenum">
              <a:rPr lang="el-GR" smtClean="0"/>
              <a:pPr/>
              <a:t>‹#›</a:t>
            </a:fld>
            <a:endParaRPr lang="el-GR" dirty="0"/>
          </a:p>
        </p:txBody>
      </p:sp>
      <p:sp>
        <p:nvSpPr>
          <p:cNvPr id="11" name="10 - Θέση περιεχομένου"/>
          <p:cNvSpPr>
            <a:spLocks noGrp="1"/>
          </p:cNvSpPr>
          <p:nvPr>
            <p:ph sz="quarter" idx="2"/>
          </p:nvPr>
        </p:nvSpPr>
        <p:spPr>
          <a:xfrm>
            <a:off x="457200" y="2133600"/>
            <a:ext cx="4038600" cy="40386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648200" y="2133600"/>
            <a:ext cx="4038600" cy="40386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8229600" cy="914400"/>
          </a:xfrm>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r>
              <a:rPr lang="el-GR" smtClean="0"/>
              <a:t>9/4/2020</a:t>
            </a:r>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A148F466-0101-4B06-8825-D153163BF46E}" type="slidenum">
              <a:rPr lang="el-GR" smtClean="0"/>
              <a:pPr/>
              <a:t>‹#›</a:t>
            </a:fld>
            <a:endParaRPr lang="el-GR" dirty="0"/>
          </a:p>
        </p:txBody>
      </p:sp>
      <p:sp>
        <p:nvSpPr>
          <p:cNvPr id="6" name="5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r>
              <a:rPr lang="el-GR" smtClean="0"/>
              <a:t>9/4/2020</a:t>
            </a:r>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A148F466-0101-4B06-8825-D153163BF46E}" type="slidenum">
              <a:rPr lang="el-GR" smtClean="0"/>
              <a:pPr/>
              <a:t>‹#›</a:t>
            </a:fld>
            <a:endParaRPr lang="el-GR" dirty="0"/>
          </a:p>
        </p:txBody>
      </p:sp>
      <p:sp>
        <p:nvSpPr>
          <p:cNvPr id="5" name="4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6" name="5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r>
              <a:rPr lang="el-GR" smtClean="0"/>
              <a:t>9/4/2020</a:t>
            </a:r>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A148F466-0101-4B06-8825-D153163BF46E}" type="slidenum">
              <a:rPr lang="el-GR" smtClean="0"/>
              <a:pPr/>
              <a:t>‹#›</a:t>
            </a:fld>
            <a:endParaRPr lang="el-GR" dirty="0"/>
          </a:p>
        </p:txBody>
      </p:sp>
      <p:sp>
        <p:nvSpPr>
          <p:cNvPr id="8" name="7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9 - Ευθεία γραμμή σύνδεσης"/>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 Θέση περιεχομένου"/>
          <p:cNvSpPr>
            <a:spLocks noGrp="1"/>
          </p:cNvSpPr>
          <p:nvPr>
            <p:ph sz="quarter" idx="1"/>
          </p:nvPr>
        </p:nvSpPr>
        <p:spPr>
          <a:xfrm>
            <a:off x="304800" y="304800"/>
            <a:ext cx="5715000" cy="5715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l-GR" dirty="0"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r>
              <a:rPr lang="el-GR" smtClean="0"/>
              <a:t>9/4/2020</a:t>
            </a:r>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A148F466-0101-4B06-8825-D153163BF46E}" type="slidenum">
              <a:rPr lang="el-GR" smtClean="0"/>
              <a:pPr/>
              <a:t>‹#›</a:t>
            </a:fld>
            <a:endParaRPr lang="el-GR" dirty="0"/>
          </a:p>
        </p:txBody>
      </p:sp>
      <p:sp>
        <p:nvSpPr>
          <p:cNvPr id="8" name="7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9 - Ορθογώνιο"/>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152400"/>
            <a:ext cx="8229600" cy="990600"/>
          </a:xfrm>
          <a:prstGeom prst="rect">
            <a:avLst/>
          </a:prstGeom>
        </p:spPr>
        <p:txBody>
          <a:bodyPr vert="horz" anchor="b" anchorCtr="0">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r>
              <a:rPr lang="el-GR" smtClean="0"/>
              <a:t>9/4/2020</a:t>
            </a:r>
            <a:endParaRPr lang="el-GR" dirty="0"/>
          </a:p>
        </p:txBody>
      </p:sp>
      <p:sp>
        <p:nvSpPr>
          <p:cNvPr id="3" name="2 - Θέση υποσέλιδου"/>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l-GR" dirty="0"/>
          </a:p>
        </p:txBody>
      </p:sp>
      <p:sp>
        <p:nvSpPr>
          <p:cNvPr id="23" name="22 - Θέση αριθμού διαφάνειας"/>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A148F466-0101-4B06-8825-D153163BF46E}" type="slidenum">
              <a:rPr lang="el-GR" smtClean="0"/>
              <a:pPr/>
              <a:t>‹#›</a:t>
            </a:fld>
            <a:endParaRPr lang="el-GR" dirty="0"/>
          </a:p>
        </p:txBody>
      </p:sp>
      <p:sp>
        <p:nvSpPr>
          <p:cNvPr id="28" name="27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28 - Ευθεία γραμμή σύνδεσης"/>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9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3" Type="http://schemas.openxmlformats.org/officeDocument/2006/relationships/hyperlink" Target="http://ebooks.edu.gr/modules/ebook/show.php/DSDIM-C101/86/690,2628/" TargetMode="External"/><Relationship Id="rId2" Type="http://schemas.openxmlformats.org/officeDocument/2006/relationships/hyperlink" Target="http://ebooks.edu.gr/modules/ebook/show.php/DSDIM-G100/156/1110,4046/"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3.png"/><Relationship Id="rId2" Type="http://schemas.openxmlformats.org/officeDocument/2006/relationships/hyperlink" Target="http://ebooks.edu.gr/modules/ebook/show.php/DSDIM-G100/156/1110,4046/" TargetMode="External"/><Relationship Id="rId1" Type="http://schemas.openxmlformats.org/officeDocument/2006/relationships/slideLayout" Target="../slideLayouts/slideLayout2.xml"/><Relationship Id="rId6" Type="http://schemas.openxmlformats.org/officeDocument/2006/relationships/hyperlink" Target="https://e-swimming.weebly.com/" TargetMode="External"/><Relationship Id="rId5" Type="http://schemas.openxmlformats.org/officeDocument/2006/relationships/image" Target="../media/image10.png"/><Relationship Id="rId4" Type="http://schemas.openxmlformats.org/officeDocument/2006/relationships/hyperlink" Target="https://epaizovolley.weebly.com/"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ebooks.edu.gr/modules/ebook/show.php/DSDIM-G100/156/1110,4046/"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2800" dirty="0" smtClean="0"/>
              <a:t>Φυσική Αγωγή για την Δ ΄ Δημοτικού</a:t>
            </a:r>
            <a:endParaRPr lang="el-GR" sz="2800" dirty="0"/>
          </a:p>
        </p:txBody>
      </p:sp>
      <p:sp>
        <p:nvSpPr>
          <p:cNvPr id="4" name="3 - Θέση κειμένου"/>
          <p:cNvSpPr>
            <a:spLocks noGrp="1"/>
          </p:cNvSpPr>
          <p:nvPr>
            <p:ph type="body" sz="half" idx="2"/>
          </p:nvPr>
        </p:nvSpPr>
        <p:spPr/>
        <p:txBody>
          <a:bodyPr>
            <a:normAutofit/>
          </a:bodyPr>
          <a:lstStyle/>
          <a:p>
            <a:pPr algn="ctr"/>
            <a:r>
              <a:rPr lang="el-GR" sz="2000" dirty="0" smtClean="0">
                <a:latin typeface="+mj-lt"/>
              </a:rPr>
              <a:t>3</a:t>
            </a:r>
            <a:r>
              <a:rPr lang="el-GR" sz="2000" baseline="30000" dirty="0" smtClean="0">
                <a:latin typeface="+mj-lt"/>
              </a:rPr>
              <a:t>ο</a:t>
            </a:r>
            <a:r>
              <a:rPr lang="el-GR" sz="2000" dirty="0" smtClean="0">
                <a:latin typeface="+mj-lt"/>
              </a:rPr>
              <a:t> Δημοτικό Σχολείο Καματερού</a:t>
            </a:r>
          </a:p>
        </p:txBody>
      </p:sp>
      <p:sp>
        <p:nvSpPr>
          <p:cNvPr id="5" name="4 - Θέση ημερομηνίας"/>
          <p:cNvSpPr>
            <a:spLocks noGrp="1"/>
          </p:cNvSpPr>
          <p:nvPr>
            <p:ph type="dt" sz="half" idx="10"/>
          </p:nvPr>
        </p:nvSpPr>
        <p:spPr/>
        <p:txBody>
          <a:bodyPr/>
          <a:lstStyle/>
          <a:p>
            <a:r>
              <a:rPr lang="el-GR" smtClean="0"/>
              <a:t>9/4/2020</a:t>
            </a:r>
            <a:endParaRPr lang="el-GR" dirty="0"/>
          </a:p>
        </p:txBody>
      </p:sp>
      <p:sp>
        <p:nvSpPr>
          <p:cNvPr id="6" name="5 - Θέση αριθμού διαφάνειας"/>
          <p:cNvSpPr>
            <a:spLocks noGrp="1"/>
          </p:cNvSpPr>
          <p:nvPr>
            <p:ph type="sldNum" sz="quarter" idx="12"/>
          </p:nvPr>
        </p:nvSpPr>
        <p:spPr/>
        <p:txBody>
          <a:bodyPr/>
          <a:lstStyle/>
          <a:p>
            <a:fld id="{A148F466-0101-4B06-8825-D153163BF46E}" type="slidenum">
              <a:rPr lang="el-GR" smtClean="0"/>
              <a:pPr/>
              <a:t>1</a:t>
            </a:fld>
            <a:endParaRPr lang="el-GR" dirty="0"/>
          </a:p>
        </p:txBody>
      </p:sp>
      <p:sp>
        <p:nvSpPr>
          <p:cNvPr id="7" name="6 - TextBox"/>
          <p:cNvSpPr txBox="1"/>
          <p:nvPr/>
        </p:nvSpPr>
        <p:spPr>
          <a:xfrm>
            <a:off x="3059832" y="5517232"/>
            <a:ext cx="6084168" cy="707886"/>
          </a:xfrm>
          <a:prstGeom prst="rect">
            <a:avLst/>
          </a:prstGeom>
          <a:noFill/>
        </p:spPr>
        <p:txBody>
          <a:bodyPr wrap="square" rtlCol="0">
            <a:spAutoFit/>
          </a:bodyPr>
          <a:lstStyle/>
          <a:p>
            <a:pPr algn="ctr"/>
            <a:r>
              <a:rPr lang="el-GR" sz="2000" b="1" i="1" dirty="0" smtClean="0">
                <a:latin typeface="+mj-lt"/>
              </a:rPr>
              <a:t>Κοκκινάκου Θεοδώρα</a:t>
            </a:r>
          </a:p>
          <a:p>
            <a:pPr algn="ctr"/>
            <a:r>
              <a:rPr lang="el-GR" sz="2000" b="1" i="1" dirty="0" smtClean="0">
                <a:latin typeface="+mj-lt"/>
              </a:rPr>
              <a:t>Κ.Φ.Α.</a:t>
            </a:r>
            <a:endParaRPr lang="el-GR" sz="2000" b="1" i="1" dirty="0">
              <a:latin typeface="+mj-lt"/>
            </a:endParaRPr>
          </a:p>
        </p:txBody>
      </p:sp>
      <p:pic>
        <p:nvPicPr>
          <p:cNvPr id="1026" name="Picture 2"/>
          <p:cNvPicPr>
            <a:picLocks noChangeAspect="1" noChangeArrowheads="1"/>
          </p:cNvPicPr>
          <p:nvPr/>
        </p:nvPicPr>
        <p:blipFill>
          <a:blip r:embed="rId2" cstate="print"/>
          <a:srcRect/>
          <a:stretch>
            <a:fillRect/>
          </a:stretch>
        </p:blipFill>
        <p:spPr bwMode="auto">
          <a:xfrm>
            <a:off x="1919288" y="1862138"/>
            <a:ext cx="5305425" cy="3133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ΧΡΗΣΙΜΕΣ ΙΣΤΟΣΕΛΙΔΕΣ                                                              </a:t>
            </a:r>
            <a:endParaRPr lang="el-GR" dirty="0"/>
          </a:p>
        </p:txBody>
      </p:sp>
      <p:sp>
        <p:nvSpPr>
          <p:cNvPr id="3" name="2 - Θέση περιεχομένου"/>
          <p:cNvSpPr>
            <a:spLocks noGrp="1"/>
          </p:cNvSpPr>
          <p:nvPr>
            <p:ph sz="quarter" idx="1"/>
          </p:nvPr>
        </p:nvSpPr>
        <p:spPr>
          <a:xfrm>
            <a:off x="323528" y="1268760"/>
            <a:ext cx="8229600" cy="4896544"/>
          </a:xfrm>
        </p:spPr>
        <p:txBody>
          <a:bodyPr>
            <a:normAutofit/>
          </a:bodyPr>
          <a:lstStyle/>
          <a:p>
            <a:pPr algn="just">
              <a:buNone/>
            </a:pPr>
            <a:r>
              <a:rPr lang="el-GR" dirty="0" smtClean="0"/>
              <a:t>        </a:t>
            </a:r>
          </a:p>
          <a:p>
            <a:pPr>
              <a:buNone/>
            </a:pPr>
            <a:r>
              <a:rPr lang="el-GR" dirty="0" smtClean="0"/>
              <a:t>     </a:t>
            </a:r>
          </a:p>
          <a:p>
            <a:pPr>
              <a:buNone/>
            </a:pPr>
            <a:endParaRPr lang="el-GR" dirty="0"/>
          </a:p>
        </p:txBody>
      </p:sp>
      <p:sp>
        <p:nvSpPr>
          <p:cNvPr id="6" name="5 - Θέση αριθμού διαφάνειας"/>
          <p:cNvSpPr>
            <a:spLocks noGrp="1"/>
          </p:cNvSpPr>
          <p:nvPr>
            <p:ph type="sldNum" sz="quarter" idx="12"/>
          </p:nvPr>
        </p:nvSpPr>
        <p:spPr/>
        <p:txBody>
          <a:bodyPr/>
          <a:lstStyle/>
          <a:p>
            <a:fld id="{A148F466-0101-4B06-8825-D153163BF46E}" type="slidenum">
              <a:rPr lang="el-GR" smtClean="0"/>
              <a:pPr/>
              <a:t>10</a:t>
            </a:fld>
            <a:endParaRPr lang="el-GR" dirty="0"/>
          </a:p>
        </p:txBody>
      </p:sp>
      <p:sp>
        <p:nvSpPr>
          <p:cNvPr id="9" name="8 - TextBox">
            <a:hlinkClick r:id="rId2"/>
          </p:cNvPr>
          <p:cNvSpPr txBox="1"/>
          <p:nvPr/>
        </p:nvSpPr>
        <p:spPr>
          <a:xfrm>
            <a:off x="539552" y="1700809"/>
            <a:ext cx="6984776" cy="3600986"/>
          </a:xfrm>
          <a:prstGeom prst="rect">
            <a:avLst/>
          </a:prstGeom>
          <a:noFill/>
        </p:spPr>
        <p:txBody>
          <a:bodyPr wrap="square" rtlCol="0">
            <a:spAutoFit/>
          </a:bodyPr>
          <a:lstStyle/>
          <a:p>
            <a:r>
              <a:rPr lang="el-GR" sz="2400" dirty="0" smtClean="0">
                <a:latin typeface="+mj-lt"/>
              </a:rPr>
              <a:t>Βιβλίο μαθητή (Γ &amp; Δ τάξη)</a:t>
            </a:r>
          </a:p>
          <a:p>
            <a:r>
              <a:rPr lang="en-US" sz="2400" dirty="0" smtClean="0">
                <a:latin typeface="+mj-lt"/>
                <a:hlinkClick r:id="rId3"/>
              </a:rPr>
              <a:t>http://ebooks.edu.gr/modules/ebook/show.php/DSDIM-C101/86/690,2628/</a:t>
            </a:r>
            <a:r>
              <a:rPr lang="el-GR" sz="2400" dirty="0" smtClean="0">
                <a:latin typeface="+mj-lt"/>
              </a:rPr>
              <a:t> </a:t>
            </a:r>
          </a:p>
          <a:p>
            <a:endParaRPr lang="el-GR" sz="2400" dirty="0" smtClean="0"/>
          </a:p>
          <a:p>
            <a:endParaRPr lang="el-GR" sz="2400" dirty="0" smtClean="0"/>
          </a:p>
          <a:p>
            <a:endParaRPr lang="el-GR" dirty="0" smtClean="0"/>
          </a:p>
          <a:p>
            <a:endParaRPr lang="el-GR" dirty="0" smtClean="0"/>
          </a:p>
          <a:p>
            <a:endParaRPr lang="el-GR" dirty="0" smtClean="0"/>
          </a:p>
          <a:p>
            <a:endParaRPr lang="el-GR" dirty="0" smtClean="0"/>
          </a:p>
          <a:p>
            <a:endParaRPr lang="el-GR" dirty="0" smtClean="0"/>
          </a:p>
          <a:p>
            <a:endParaRPr lang="el-GR" dirty="0"/>
          </a:p>
        </p:txBody>
      </p:sp>
      <p:sp>
        <p:nvSpPr>
          <p:cNvPr id="8" name="4 - Θέση ημερομηνίας"/>
          <p:cNvSpPr>
            <a:spLocks noGrp="1"/>
          </p:cNvSpPr>
          <p:nvPr>
            <p:ph type="dt" sz="half" idx="10"/>
          </p:nvPr>
        </p:nvSpPr>
        <p:spPr>
          <a:xfrm>
            <a:off x="6400800" y="6356350"/>
            <a:ext cx="2289048" cy="365760"/>
          </a:xfrm>
        </p:spPr>
        <p:txBody>
          <a:bodyPr/>
          <a:lstStyle/>
          <a:p>
            <a:r>
              <a:rPr lang="el-GR" smtClean="0"/>
              <a:t>9/4/2020</a:t>
            </a:r>
            <a:endParaRPr lang="el-GR" dirty="0"/>
          </a:p>
        </p:txBody>
      </p:sp>
      <p:pic>
        <p:nvPicPr>
          <p:cNvPr id="10" name="Picture 2"/>
          <p:cNvPicPr>
            <a:picLocks noChangeAspect="1" noChangeArrowheads="1"/>
          </p:cNvPicPr>
          <p:nvPr/>
        </p:nvPicPr>
        <p:blipFill>
          <a:blip r:embed="rId4" cstate="print"/>
          <a:srcRect/>
          <a:stretch>
            <a:fillRect/>
          </a:stretch>
        </p:blipFill>
        <p:spPr bwMode="auto">
          <a:xfrm>
            <a:off x="251520" y="5572125"/>
            <a:ext cx="2190750" cy="1285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ΧΡΗΣΙΜΕΣ ΙΣΤΟΣΕΛΙΔΕΣ                                                              </a:t>
            </a:r>
            <a:endParaRPr lang="el-GR" dirty="0"/>
          </a:p>
        </p:txBody>
      </p:sp>
      <p:sp>
        <p:nvSpPr>
          <p:cNvPr id="3" name="2 - Θέση περιεχομένου"/>
          <p:cNvSpPr>
            <a:spLocks noGrp="1"/>
          </p:cNvSpPr>
          <p:nvPr>
            <p:ph sz="quarter" idx="1"/>
          </p:nvPr>
        </p:nvSpPr>
        <p:spPr>
          <a:xfrm>
            <a:off x="323528" y="1268760"/>
            <a:ext cx="8229600" cy="4896544"/>
          </a:xfrm>
        </p:spPr>
        <p:txBody>
          <a:bodyPr>
            <a:normAutofit/>
          </a:bodyPr>
          <a:lstStyle/>
          <a:p>
            <a:pPr algn="just">
              <a:buNone/>
            </a:pPr>
            <a:r>
              <a:rPr lang="el-GR" dirty="0" smtClean="0"/>
              <a:t>        </a:t>
            </a:r>
          </a:p>
          <a:p>
            <a:pPr>
              <a:buNone/>
            </a:pPr>
            <a:r>
              <a:rPr lang="el-GR" dirty="0" smtClean="0"/>
              <a:t>     </a:t>
            </a:r>
          </a:p>
          <a:p>
            <a:pPr>
              <a:buNone/>
            </a:pPr>
            <a:endParaRPr lang="el-GR" dirty="0"/>
          </a:p>
        </p:txBody>
      </p:sp>
      <p:sp>
        <p:nvSpPr>
          <p:cNvPr id="6" name="5 - Θέση αριθμού διαφάνειας"/>
          <p:cNvSpPr>
            <a:spLocks noGrp="1"/>
          </p:cNvSpPr>
          <p:nvPr>
            <p:ph type="sldNum" sz="quarter" idx="12"/>
          </p:nvPr>
        </p:nvSpPr>
        <p:spPr/>
        <p:txBody>
          <a:bodyPr/>
          <a:lstStyle/>
          <a:p>
            <a:fld id="{A148F466-0101-4B06-8825-D153163BF46E}" type="slidenum">
              <a:rPr lang="el-GR" smtClean="0"/>
              <a:pPr/>
              <a:t>11</a:t>
            </a:fld>
            <a:endParaRPr lang="el-GR" dirty="0"/>
          </a:p>
        </p:txBody>
      </p:sp>
      <p:sp>
        <p:nvSpPr>
          <p:cNvPr id="9" name="8 - TextBox">
            <a:hlinkClick r:id="rId2"/>
          </p:cNvPr>
          <p:cNvSpPr txBox="1"/>
          <p:nvPr/>
        </p:nvSpPr>
        <p:spPr>
          <a:xfrm>
            <a:off x="683568" y="2204864"/>
            <a:ext cx="7992888" cy="2492990"/>
          </a:xfrm>
          <a:prstGeom prst="rect">
            <a:avLst/>
          </a:prstGeom>
          <a:noFill/>
        </p:spPr>
        <p:txBody>
          <a:bodyPr wrap="square" rtlCol="0">
            <a:spAutoFit/>
          </a:bodyPr>
          <a:lstStyle/>
          <a:p>
            <a:endParaRPr lang="el-GR" sz="2400" dirty="0" smtClean="0"/>
          </a:p>
          <a:p>
            <a:endParaRPr lang="el-GR" sz="2400" dirty="0" smtClean="0"/>
          </a:p>
          <a:p>
            <a:endParaRPr lang="el-GR" dirty="0" smtClean="0"/>
          </a:p>
          <a:p>
            <a:endParaRPr lang="el-GR" dirty="0" smtClean="0"/>
          </a:p>
          <a:p>
            <a:endParaRPr lang="el-GR" dirty="0" smtClean="0"/>
          </a:p>
          <a:p>
            <a:endParaRPr lang="el-GR" dirty="0" smtClean="0"/>
          </a:p>
          <a:p>
            <a:endParaRPr lang="el-GR" dirty="0" smtClean="0"/>
          </a:p>
          <a:p>
            <a:endParaRPr lang="el-GR" dirty="0"/>
          </a:p>
        </p:txBody>
      </p:sp>
      <p:pic>
        <p:nvPicPr>
          <p:cNvPr id="2050" name="Picture 2"/>
          <p:cNvPicPr>
            <a:picLocks noChangeAspect="1" noChangeArrowheads="1"/>
          </p:cNvPicPr>
          <p:nvPr/>
        </p:nvPicPr>
        <p:blipFill>
          <a:blip r:embed="rId3" cstate="print"/>
          <a:srcRect/>
          <a:stretch>
            <a:fillRect/>
          </a:stretch>
        </p:blipFill>
        <p:spPr bwMode="auto">
          <a:xfrm>
            <a:off x="1547664" y="1484784"/>
            <a:ext cx="5724128" cy="1347217"/>
          </a:xfrm>
          <a:prstGeom prst="rect">
            <a:avLst/>
          </a:prstGeom>
          <a:noFill/>
          <a:ln w="9525">
            <a:noFill/>
            <a:miter lim="800000"/>
            <a:headEnd/>
            <a:tailEnd/>
          </a:ln>
        </p:spPr>
      </p:pic>
      <p:sp>
        <p:nvSpPr>
          <p:cNvPr id="10" name="9 - TextBox">
            <a:hlinkClick r:id="rId4"/>
          </p:cNvPr>
          <p:cNvSpPr txBox="1"/>
          <p:nvPr/>
        </p:nvSpPr>
        <p:spPr>
          <a:xfrm>
            <a:off x="1475656" y="2780928"/>
            <a:ext cx="6120680" cy="369332"/>
          </a:xfrm>
          <a:prstGeom prst="rect">
            <a:avLst/>
          </a:prstGeom>
          <a:noFill/>
        </p:spPr>
        <p:txBody>
          <a:bodyPr wrap="square" rtlCol="0">
            <a:spAutoFit/>
          </a:bodyPr>
          <a:lstStyle/>
          <a:p>
            <a:pPr algn="ctr"/>
            <a:r>
              <a:rPr lang="en-US" dirty="0" smtClean="0">
                <a:latin typeface="+mj-lt"/>
                <a:hlinkClick r:id="rId4"/>
              </a:rPr>
              <a:t>https://epaizovolley.weebly.com/</a:t>
            </a:r>
            <a:endParaRPr lang="el-GR" dirty="0">
              <a:latin typeface="+mj-lt"/>
            </a:endParaRPr>
          </a:p>
        </p:txBody>
      </p:sp>
      <p:pic>
        <p:nvPicPr>
          <p:cNvPr id="7" name="Picture 2"/>
          <p:cNvPicPr>
            <a:picLocks noChangeAspect="1" noChangeArrowheads="1"/>
          </p:cNvPicPr>
          <p:nvPr/>
        </p:nvPicPr>
        <p:blipFill>
          <a:blip r:embed="rId5" cstate="print"/>
          <a:srcRect/>
          <a:stretch>
            <a:fillRect/>
          </a:stretch>
        </p:blipFill>
        <p:spPr bwMode="auto">
          <a:xfrm>
            <a:off x="3131840" y="3284984"/>
            <a:ext cx="2990850" cy="1276350"/>
          </a:xfrm>
          <a:prstGeom prst="rect">
            <a:avLst/>
          </a:prstGeom>
          <a:noFill/>
          <a:ln w="9525">
            <a:noFill/>
            <a:miter lim="800000"/>
            <a:headEnd/>
            <a:tailEnd/>
          </a:ln>
        </p:spPr>
      </p:pic>
      <p:sp>
        <p:nvSpPr>
          <p:cNvPr id="11" name="10 - Ορθογώνιο"/>
          <p:cNvSpPr/>
          <p:nvPr/>
        </p:nvSpPr>
        <p:spPr>
          <a:xfrm>
            <a:off x="3059832" y="4725144"/>
            <a:ext cx="3149901" cy="369332"/>
          </a:xfrm>
          <a:prstGeom prst="rect">
            <a:avLst/>
          </a:prstGeom>
        </p:spPr>
        <p:txBody>
          <a:bodyPr wrap="none">
            <a:spAutoFit/>
          </a:bodyPr>
          <a:lstStyle/>
          <a:p>
            <a:r>
              <a:rPr lang="en-US" dirty="0" smtClean="0">
                <a:hlinkClick r:id="rId6"/>
              </a:rPr>
              <a:t>https://e-swimming.weebly.com/</a:t>
            </a:r>
            <a:endParaRPr lang="el-GR" dirty="0"/>
          </a:p>
        </p:txBody>
      </p:sp>
      <p:sp>
        <p:nvSpPr>
          <p:cNvPr id="12" name="4 - Θέση ημερομηνίας"/>
          <p:cNvSpPr>
            <a:spLocks noGrp="1"/>
          </p:cNvSpPr>
          <p:nvPr>
            <p:ph type="dt" sz="half" idx="10"/>
          </p:nvPr>
        </p:nvSpPr>
        <p:spPr>
          <a:xfrm>
            <a:off x="6400800" y="6356350"/>
            <a:ext cx="2289048" cy="365760"/>
          </a:xfrm>
        </p:spPr>
        <p:txBody>
          <a:bodyPr/>
          <a:lstStyle/>
          <a:p>
            <a:r>
              <a:rPr lang="el-GR" smtClean="0"/>
              <a:t>9/4/2020</a:t>
            </a:r>
            <a:endParaRPr lang="el-GR" dirty="0"/>
          </a:p>
        </p:txBody>
      </p:sp>
      <p:pic>
        <p:nvPicPr>
          <p:cNvPr id="13" name="Picture 2"/>
          <p:cNvPicPr>
            <a:picLocks noChangeAspect="1" noChangeArrowheads="1"/>
          </p:cNvPicPr>
          <p:nvPr/>
        </p:nvPicPr>
        <p:blipFill>
          <a:blip r:embed="rId7" cstate="print"/>
          <a:srcRect/>
          <a:stretch>
            <a:fillRect/>
          </a:stretch>
        </p:blipFill>
        <p:spPr bwMode="auto">
          <a:xfrm>
            <a:off x="251520" y="5572125"/>
            <a:ext cx="2190750" cy="1285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323528" y="1268760"/>
            <a:ext cx="8229600" cy="4896544"/>
          </a:xfrm>
        </p:spPr>
        <p:txBody>
          <a:bodyPr>
            <a:normAutofit/>
          </a:bodyPr>
          <a:lstStyle/>
          <a:p>
            <a:pPr algn="just">
              <a:buNone/>
            </a:pPr>
            <a:r>
              <a:rPr lang="el-GR" dirty="0" smtClean="0"/>
              <a:t>        </a:t>
            </a:r>
          </a:p>
          <a:p>
            <a:pPr>
              <a:buNone/>
            </a:pPr>
            <a:r>
              <a:rPr lang="el-GR" dirty="0" smtClean="0"/>
              <a:t>     </a:t>
            </a:r>
          </a:p>
          <a:p>
            <a:pPr>
              <a:buNone/>
            </a:pPr>
            <a:endParaRPr lang="el-GR" dirty="0"/>
          </a:p>
        </p:txBody>
      </p:sp>
      <p:sp>
        <p:nvSpPr>
          <p:cNvPr id="6" name="5 - Θέση αριθμού διαφάνειας"/>
          <p:cNvSpPr>
            <a:spLocks noGrp="1"/>
          </p:cNvSpPr>
          <p:nvPr>
            <p:ph type="sldNum" sz="quarter" idx="12"/>
          </p:nvPr>
        </p:nvSpPr>
        <p:spPr/>
        <p:txBody>
          <a:bodyPr/>
          <a:lstStyle/>
          <a:p>
            <a:fld id="{A148F466-0101-4B06-8825-D153163BF46E}" type="slidenum">
              <a:rPr lang="el-GR" smtClean="0"/>
              <a:pPr/>
              <a:t>12</a:t>
            </a:fld>
            <a:endParaRPr lang="el-GR" dirty="0"/>
          </a:p>
        </p:txBody>
      </p:sp>
      <p:sp>
        <p:nvSpPr>
          <p:cNvPr id="9" name="8 - TextBox">
            <a:hlinkClick r:id="rId2"/>
          </p:cNvPr>
          <p:cNvSpPr txBox="1"/>
          <p:nvPr/>
        </p:nvSpPr>
        <p:spPr>
          <a:xfrm>
            <a:off x="683568" y="2204864"/>
            <a:ext cx="7992888" cy="2492990"/>
          </a:xfrm>
          <a:prstGeom prst="rect">
            <a:avLst/>
          </a:prstGeom>
          <a:noFill/>
        </p:spPr>
        <p:txBody>
          <a:bodyPr wrap="square" rtlCol="0">
            <a:spAutoFit/>
          </a:bodyPr>
          <a:lstStyle/>
          <a:p>
            <a:endParaRPr lang="el-GR" sz="2400" dirty="0" smtClean="0"/>
          </a:p>
          <a:p>
            <a:endParaRPr lang="el-GR" sz="2400" dirty="0" smtClean="0"/>
          </a:p>
          <a:p>
            <a:endParaRPr lang="el-GR" dirty="0" smtClean="0"/>
          </a:p>
          <a:p>
            <a:endParaRPr lang="el-GR" dirty="0" smtClean="0"/>
          </a:p>
          <a:p>
            <a:endParaRPr lang="el-GR" dirty="0" smtClean="0"/>
          </a:p>
          <a:p>
            <a:endParaRPr lang="el-GR" dirty="0" smtClean="0"/>
          </a:p>
          <a:p>
            <a:endParaRPr lang="el-GR" dirty="0" smtClean="0"/>
          </a:p>
          <a:p>
            <a:endParaRPr lang="el-GR" dirty="0"/>
          </a:p>
        </p:txBody>
      </p:sp>
      <p:pic>
        <p:nvPicPr>
          <p:cNvPr id="2051" name="Picture 3"/>
          <p:cNvPicPr>
            <a:picLocks noChangeAspect="1" noChangeArrowheads="1"/>
          </p:cNvPicPr>
          <p:nvPr/>
        </p:nvPicPr>
        <p:blipFill>
          <a:blip r:embed="rId3" cstate="print"/>
          <a:srcRect/>
          <a:stretch>
            <a:fillRect/>
          </a:stretch>
        </p:blipFill>
        <p:spPr bwMode="auto">
          <a:xfrm>
            <a:off x="3275856" y="2132856"/>
            <a:ext cx="2600325" cy="2524125"/>
          </a:xfrm>
          <a:prstGeom prst="rect">
            <a:avLst/>
          </a:prstGeom>
          <a:noFill/>
          <a:ln w="9525">
            <a:noFill/>
            <a:miter lim="800000"/>
            <a:headEnd/>
            <a:tailEnd/>
          </a:ln>
        </p:spPr>
      </p:pic>
      <p:sp>
        <p:nvSpPr>
          <p:cNvPr id="7" name="4 - Θέση ημερομηνίας"/>
          <p:cNvSpPr>
            <a:spLocks noGrp="1"/>
          </p:cNvSpPr>
          <p:nvPr>
            <p:ph type="dt" sz="half" idx="10"/>
          </p:nvPr>
        </p:nvSpPr>
        <p:spPr>
          <a:xfrm>
            <a:off x="6400800" y="6356350"/>
            <a:ext cx="2289048" cy="365760"/>
          </a:xfrm>
        </p:spPr>
        <p:txBody>
          <a:bodyPr/>
          <a:lstStyle/>
          <a:p>
            <a:r>
              <a:rPr lang="el-GR" smtClean="0"/>
              <a:t>9/4/2020</a:t>
            </a:r>
            <a:endParaRPr lang="el-GR" dirty="0"/>
          </a:p>
        </p:txBody>
      </p:sp>
      <p:pic>
        <p:nvPicPr>
          <p:cNvPr id="8" name="Picture 2"/>
          <p:cNvPicPr>
            <a:picLocks noChangeAspect="1" noChangeArrowheads="1"/>
          </p:cNvPicPr>
          <p:nvPr/>
        </p:nvPicPr>
        <p:blipFill>
          <a:blip r:embed="rId4" cstate="print"/>
          <a:srcRect/>
          <a:stretch>
            <a:fillRect/>
          </a:stretch>
        </p:blipFill>
        <p:spPr bwMode="auto">
          <a:xfrm>
            <a:off x="251520" y="5572125"/>
            <a:ext cx="2190750" cy="1285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Ευχετήριο μήνυμα</a:t>
            </a:r>
            <a:endParaRPr lang="el-GR" dirty="0"/>
          </a:p>
        </p:txBody>
      </p:sp>
      <p:sp>
        <p:nvSpPr>
          <p:cNvPr id="3" name="2 - Θέση περιεχομένου"/>
          <p:cNvSpPr>
            <a:spLocks noGrp="1"/>
          </p:cNvSpPr>
          <p:nvPr>
            <p:ph sz="quarter" idx="1"/>
          </p:nvPr>
        </p:nvSpPr>
        <p:spPr>
          <a:xfrm>
            <a:off x="683568" y="1920240"/>
            <a:ext cx="7632848" cy="3524984"/>
          </a:xfrm>
        </p:spPr>
        <p:txBody>
          <a:bodyPr>
            <a:normAutofit/>
          </a:bodyPr>
          <a:lstStyle/>
          <a:p>
            <a:pPr algn="just">
              <a:buNone/>
            </a:pPr>
            <a:r>
              <a:rPr lang="en-US" dirty="0" smtClean="0">
                <a:latin typeface="+mj-lt"/>
              </a:rPr>
              <a:t>   </a:t>
            </a:r>
            <a:endParaRPr lang="el-GR" dirty="0" smtClean="0">
              <a:latin typeface="+mj-lt"/>
            </a:endParaRPr>
          </a:p>
          <a:p>
            <a:endParaRPr lang="el-GR" dirty="0"/>
          </a:p>
        </p:txBody>
      </p:sp>
      <p:sp>
        <p:nvSpPr>
          <p:cNvPr id="6" name="5 - Θέση αριθμού διαφάνειας"/>
          <p:cNvSpPr>
            <a:spLocks noGrp="1"/>
          </p:cNvSpPr>
          <p:nvPr>
            <p:ph type="sldNum" sz="quarter" idx="12"/>
          </p:nvPr>
        </p:nvSpPr>
        <p:spPr/>
        <p:txBody>
          <a:bodyPr/>
          <a:lstStyle/>
          <a:p>
            <a:fld id="{A148F466-0101-4B06-8825-D153163BF46E}" type="slidenum">
              <a:rPr lang="el-GR" smtClean="0"/>
              <a:pPr/>
              <a:t>2</a:t>
            </a:fld>
            <a:endParaRPr lang="el-GR" dirty="0"/>
          </a:p>
        </p:txBody>
      </p:sp>
      <p:sp>
        <p:nvSpPr>
          <p:cNvPr id="7" name="4 - Θέση ημερομηνίας"/>
          <p:cNvSpPr>
            <a:spLocks noGrp="1"/>
          </p:cNvSpPr>
          <p:nvPr>
            <p:ph type="dt" sz="half" idx="10"/>
          </p:nvPr>
        </p:nvSpPr>
        <p:spPr>
          <a:xfrm>
            <a:off x="6400800" y="6356350"/>
            <a:ext cx="2289048" cy="365760"/>
          </a:xfrm>
        </p:spPr>
        <p:txBody>
          <a:bodyPr/>
          <a:lstStyle/>
          <a:p>
            <a:r>
              <a:rPr lang="el-GR" smtClean="0"/>
              <a:t>9/4/2020</a:t>
            </a:r>
            <a:endParaRPr lang="el-GR" dirty="0"/>
          </a:p>
        </p:txBody>
      </p:sp>
      <p:pic>
        <p:nvPicPr>
          <p:cNvPr id="4098" name="Picture 2"/>
          <p:cNvPicPr>
            <a:picLocks noChangeAspect="1" noChangeArrowheads="1"/>
          </p:cNvPicPr>
          <p:nvPr/>
        </p:nvPicPr>
        <p:blipFill>
          <a:blip r:embed="rId2" cstate="print"/>
          <a:srcRect/>
          <a:stretch>
            <a:fillRect/>
          </a:stretch>
        </p:blipFill>
        <p:spPr bwMode="auto">
          <a:xfrm>
            <a:off x="395536" y="5572125"/>
            <a:ext cx="2190750" cy="1285875"/>
          </a:xfrm>
          <a:prstGeom prst="rect">
            <a:avLst/>
          </a:prstGeom>
          <a:noFill/>
          <a:ln w="9525">
            <a:noFill/>
            <a:miter lim="800000"/>
            <a:headEnd/>
            <a:tailEnd/>
          </a:ln>
        </p:spPr>
      </p:pic>
      <p:sp>
        <p:nvSpPr>
          <p:cNvPr id="8" name="7 - TextBox"/>
          <p:cNvSpPr txBox="1"/>
          <p:nvPr/>
        </p:nvSpPr>
        <p:spPr>
          <a:xfrm>
            <a:off x="683568" y="1412776"/>
            <a:ext cx="7488832" cy="5632311"/>
          </a:xfrm>
          <a:prstGeom prst="rect">
            <a:avLst/>
          </a:prstGeom>
          <a:noFill/>
        </p:spPr>
        <p:txBody>
          <a:bodyPr wrap="square" rtlCol="0">
            <a:spAutoFit/>
          </a:bodyPr>
          <a:lstStyle/>
          <a:p>
            <a:endParaRPr lang="el-GR" dirty="0" smtClean="0"/>
          </a:p>
          <a:p>
            <a:endParaRPr lang="el-GR" dirty="0" smtClean="0"/>
          </a:p>
          <a:p>
            <a:endParaRPr lang="el-GR" dirty="0" smtClean="0"/>
          </a:p>
          <a:p>
            <a:r>
              <a:rPr lang="el-GR" sz="2400" dirty="0" smtClean="0">
                <a:latin typeface="+mj-lt"/>
              </a:rPr>
              <a:t>Στην πρωτόγνωρη για όλους συνθήκη που αντιμετωπίζουμε, θέλω από καρδιάς να σας ευχηθώ: Καλό Πάσχα!</a:t>
            </a:r>
          </a:p>
          <a:p>
            <a:r>
              <a:rPr lang="el-GR" sz="2400" dirty="0" smtClean="0">
                <a:latin typeface="+mj-lt"/>
              </a:rPr>
              <a:t>Μακάρι η Ανάσταση του Κυρίου να είναι μια ευκαιρία επιστροφής στην αλληλεγγύη και την ελπίδα.</a:t>
            </a:r>
          </a:p>
          <a:p>
            <a:r>
              <a:rPr lang="el-GR" sz="2400" dirty="0" smtClean="0">
                <a:latin typeface="+mj-lt"/>
              </a:rPr>
              <a:t>Υγεία και δύναμη σε όλους!</a:t>
            </a:r>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Μήνυμα προς τους γονείς</a:t>
            </a:r>
            <a:endParaRPr lang="el-GR" dirty="0"/>
          </a:p>
        </p:txBody>
      </p:sp>
      <p:sp>
        <p:nvSpPr>
          <p:cNvPr id="3" name="2 - Θέση περιεχομένου"/>
          <p:cNvSpPr>
            <a:spLocks noGrp="1"/>
          </p:cNvSpPr>
          <p:nvPr>
            <p:ph sz="quarter" idx="1"/>
          </p:nvPr>
        </p:nvSpPr>
        <p:spPr>
          <a:xfrm>
            <a:off x="611560" y="1124744"/>
            <a:ext cx="7941568" cy="4392488"/>
          </a:xfrm>
        </p:spPr>
        <p:txBody>
          <a:bodyPr>
            <a:normAutofit fontScale="92500" lnSpcReduction="20000"/>
          </a:bodyPr>
          <a:lstStyle/>
          <a:p>
            <a:pPr>
              <a:buNone/>
            </a:pPr>
            <a:r>
              <a:rPr lang="en-US" dirty="0" smtClean="0">
                <a:latin typeface="+mj-lt"/>
              </a:rPr>
              <a:t>   </a:t>
            </a:r>
          </a:p>
          <a:p>
            <a:pPr>
              <a:buNone/>
            </a:pPr>
            <a:r>
              <a:rPr lang="en-US" dirty="0" smtClean="0">
                <a:latin typeface="+mj-lt"/>
              </a:rPr>
              <a:t>   </a:t>
            </a:r>
            <a:r>
              <a:rPr lang="el-GR" dirty="0" smtClean="0">
                <a:latin typeface="+mj-lt"/>
              </a:rPr>
              <a:t>Αγαπητοί γονείς,</a:t>
            </a:r>
          </a:p>
          <a:p>
            <a:pPr>
              <a:buNone/>
            </a:pPr>
            <a:r>
              <a:rPr lang="el-GR" dirty="0" smtClean="0">
                <a:latin typeface="+mj-lt"/>
              </a:rPr>
              <a:t> </a:t>
            </a:r>
          </a:p>
          <a:p>
            <a:pPr algn="just">
              <a:buNone/>
            </a:pPr>
            <a:r>
              <a:rPr lang="el-GR" dirty="0" smtClean="0">
                <a:latin typeface="+mj-lt"/>
              </a:rPr>
              <a:t>    η συμβολή σας στην υλοποίηση της παρούσας δράσης είναι σημαντική. Παρακαλούμε να εξασφαλίσετε ένα χώρο κατάλληλα εξοπλισμένο και ασφαλή. Οι οδηγίες για την πραγματοποίηση των διδακτικών δράσεων είναι απλές και εύκολα κατανοητές. Αν μπορείτε να συνδυάσετε τις δράσεις με την αγαπημένη τους μουσική θα ήταν ιδανικά.</a:t>
            </a:r>
          </a:p>
          <a:p>
            <a:pPr>
              <a:buNone/>
            </a:pPr>
            <a:endParaRPr lang="el-GR" dirty="0" smtClean="0"/>
          </a:p>
          <a:p>
            <a:pPr algn="r">
              <a:buNone/>
            </a:pPr>
            <a:r>
              <a:rPr lang="el-GR" dirty="0" smtClean="0"/>
              <a:t>    </a:t>
            </a:r>
            <a:r>
              <a:rPr lang="el-GR" dirty="0" smtClean="0">
                <a:latin typeface="+mj-lt"/>
              </a:rPr>
              <a:t>Σας ευχαριστούμε για την συνεργασία. </a:t>
            </a:r>
            <a:endParaRPr lang="el-GR" dirty="0">
              <a:latin typeface="+mj-lt"/>
            </a:endParaRPr>
          </a:p>
        </p:txBody>
      </p:sp>
      <p:sp>
        <p:nvSpPr>
          <p:cNvPr id="6" name="5 - Θέση αριθμού διαφάνειας"/>
          <p:cNvSpPr>
            <a:spLocks noGrp="1"/>
          </p:cNvSpPr>
          <p:nvPr>
            <p:ph type="sldNum" sz="quarter" idx="12"/>
          </p:nvPr>
        </p:nvSpPr>
        <p:spPr/>
        <p:txBody>
          <a:bodyPr/>
          <a:lstStyle/>
          <a:p>
            <a:fld id="{A148F466-0101-4B06-8825-D153163BF46E}" type="slidenum">
              <a:rPr lang="el-GR" smtClean="0"/>
              <a:pPr/>
              <a:t>3</a:t>
            </a:fld>
            <a:endParaRPr lang="el-GR" dirty="0"/>
          </a:p>
        </p:txBody>
      </p:sp>
      <p:sp>
        <p:nvSpPr>
          <p:cNvPr id="7" name="4 - Θέση ημερομηνίας"/>
          <p:cNvSpPr>
            <a:spLocks noGrp="1"/>
          </p:cNvSpPr>
          <p:nvPr>
            <p:ph type="dt" sz="half" idx="10"/>
          </p:nvPr>
        </p:nvSpPr>
        <p:spPr>
          <a:xfrm>
            <a:off x="6400800" y="6356350"/>
            <a:ext cx="2289048" cy="365760"/>
          </a:xfrm>
        </p:spPr>
        <p:txBody>
          <a:bodyPr/>
          <a:lstStyle/>
          <a:p>
            <a:r>
              <a:rPr lang="el-GR" smtClean="0"/>
              <a:t>9/4/2020</a:t>
            </a:r>
            <a:endParaRPr lang="el-GR" dirty="0"/>
          </a:p>
        </p:txBody>
      </p:sp>
      <p:pic>
        <p:nvPicPr>
          <p:cNvPr id="3075" name="Picture 3"/>
          <p:cNvPicPr>
            <a:picLocks noChangeAspect="1" noChangeArrowheads="1"/>
          </p:cNvPicPr>
          <p:nvPr/>
        </p:nvPicPr>
        <p:blipFill>
          <a:blip r:embed="rId2" cstate="print"/>
          <a:srcRect/>
          <a:stretch>
            <a:fillRect/>
          </a:stretch>
        </p:blipFill>
        <p:spPr bwMode="auto">
          <a:xfrm>
            <a:off x="323528" y="5572125"/>
            <a:ext cx="2190750" cy="1285875"/>
          </a:xfrm>
          <a:prstGeom prst="rect">
            <a:avLst/>
          </a:prstGeom>
          <a:noFill/>
          <a:ln w="9525">
            <a:noFill/>
            <a:miter lim="800000"/>
            <a:headEnd/>
            <a:tailEnd/>
          </a:ln>
        </p:spPr>
      </p:pic>
      <p:pic>
        <p:nvPicPr>
          <p:cNvPr id="8" name="7 - Εικόνα" descr="Screenshot_2020-04-02 Capn Petes Home Activity Visual Packet pdf(5).png"/>
          <p:cNvPicPr>
            <a:picLocks noChangeAspect="1"/>
          </p:cNvPicPr>
          <p:nvPr/>
        </p:nvPicPr>
        <p:blipFill>
          <a:blip r:embed="rId3" cstate="print"/>
          <a:stretch>
            <a:fillRect/>
          </a:stretch>
        </p:blipFill>
        <p:spPr>
          <a:xfrm>
            <a:off x="7380312" y="5229200"/>
            <a:ext cx="1296144" cy="1088285"/>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Τι είναι η Ασύγχρονη εκπαίδευση</a:t>
            </a:r>
            <a:endParaRPr lang="el-GR" dirty="0"/>
          </a:p>
        </p:txBody>
      </p:sp>
      <p:sp>
        <p:nvSpPr>
          <p:cNvPr id="3" name="2 - Θέση περιεχομένου"/>
          <p:cNvSpPr>
            <a:spLocks noGrp="1"/>
          </p:cNvSpPr>
          <p:nvPr>
            <p:ph sz="quarter" idx="1"/>
          </p:nvPr>
        </p:nvSpPr>
        <p:spPr>
          <a:xfrm>
            <a:off x="683568" y="1920240"/>
            <a:ext cx="7632848" cy="3524984"/>
          </a:xfrm>
        </p:spPr>
        <p:txBody>
          <a:bodyPr>
            <a:normAutofit lnSpcReduction="10000"/>
          </a:bodyPr>
          <a:lstStyle/>
          <a:p>
            <a:pPr algn="just">
              <a:buNone/>
            </a:pPr>
            <a:r>
              <a:rPr lang="en-US" dirty="0" smtClean="0">
                <a:latin typeface="+mj-lt"/>
              </a:rPr>
              <a:t>   </a:t>
            </a:r>
            <a:r>
              <a:rPr lang="el-GR" dirty="0" smtClean="0">
                <a:latin typeface="+mj-lt"/>
              </a:rPr>
              <a:t>Η </a:t>
            </a:r>
            <a:r>
              <a:rPr lang="el-GR" b="1" i="1" dirty="0" smtClean="0">
                <a:solidFill>
                  <a:schemeClr val="accent2"/>
                </a:solidFill>
                <a:latin typeface="+mj-lt"/>
              </a:rPr>
              <a:t>Ασύγχρονη Εκπαίδευση</a:t>
            </a:r>
            <a:r>
              <a:rPr lang="el-GR" dirty="0" smtClean="0">
                <a:solidFill>
                  <a:schemeClr val="accent2"/>
                </a:solidFill>
                <a:latin typeface="+mj-lt"/>
              </a:rPr>
              <a:t> </a:t>
            </a:r>
            <a:r>
              <a:rPr lang="el-GR" dirty="0" smtClean="0">
                <a:latin typeface="+mj-lt"/>
              </a:rPr>
              <a:t>είναι μια μέθοδος εκπαίδευσης που δεν απαιτεί την ταυτόχρονη συμμετοχή των μαθητών και των καθηγητών Φυσικής Αγωγής. Οι μαθητές βρίσκονται στον χώρο τους σε μια άλλη χρονική στιγμή, επιλέγοντας μόνοι τους ή με την βοήθεια των γονιών τους το προσωπικό τους εκπαιδευτικό χρονικό πλαίσιο για να υλοποιήσουν τις προτεινόμενες δράσεις.</a:t>
            </a:r>
          </a:p>
          <a:p>
            <a:endParaRPr lang="el-GR" dirty="0"/>
          </a:p>
        </p:txBody>
      </p:sp>
      <p:sp>
        <p:nvSpPr>
          <p:cNvPr id="6" name="5 - Θέση αριθμού διαφάνειας"/>
          <p:cNvSpPr>
            <a:spLocks noGrp="1"/>
          </p:cNvSpPr>
          <p:nvPr>
            <p:ph type="sldNum" sz="quarter" idx="12"/>
          </p:nvPr>
        </p:nvSpPr>
        <p:spPr/>
        <p:txBody>
          <a:bodyPr/>
          <a:lstStyle/>
          <a:p>
            <a:fld id="{A148F466-0101-4B06-8825-D153163BF46E}" type="slidenum">
              <a:rPr lang="el-GR" smtClean="0"/>
              <a:pPr/>
              <a:t>4</a:t>
            </a:fld>
            <a:endParaRPr lang="el-GR" dirty="0"/>
          </a:p>
        </p:txBody>
      </p:sp>
      <p:sp>
        <p:nvSpPr>
          <p:cNvPr id="7" name="4 - Θέση ημερομηνίας"/>
          <p:cNvSpPr>
            <a:spLocks noGrp="1"/>
          </p:cNvSpPr>
          <p:nvPr>
            <p:ph type="dt" sz="half" idx="10"/>
          </p:nvPr>
        </p:nvSpPr>
        <p:spPr>
          <a:xfrm>
            <a:off x="6400800" y="6356350"/>
            <a:ext cx="2289048" cy="365760"/>
          </a:xfrm>
        </p:spPr>
        <p:txBody>
          <a:bodyPr/>
          <a:lstStyle/>
          <a:p>
            <a:r>
              <a:rPr lang="el-GR" smtClean="0"/>
              <a:t>9/4/2020</a:t>
            </a:r>
            <a:endParaRPr lang="el-GR" dirty="0"/>
          </a:p>
        </p:txBody>
      </p:sp>
      <p:pic>
        <p:nvPicPr>
          <p:cNvPr id="4098" name="Picture 2"/>
          <p:cNvPicPr>
            <a:picLocks noChangeAspect="1" noChangeArrowheads="1"/>
          </p:cNvPicPr>
          <p:nvPr/>
        </p:nvPicPr>
        <p:blipFill>
          <a:blip r:embed="rId2" cstate="print"/>
          <a:srcRect/>
          <a:stretch>
            <a:fillRect/>
          </a:stretch>
        </p:blipFill>
        <p:spPr bwMode="auto">
          <a:xfrm>
            <a:off x="395536" y="5572125"/>
            <a:ext cx="2190750" cy="1285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 ΤΑΞΗ (Οδηγίες για τους γονείς)</a:t>
            </a:r>
            <a:endParaRPr lang="el-GR" dirty="0"/>
          </a:p>
        </p:txBody>
      </p:sp>
      <p:sp>
        <p:nvSpPr>
          <p:cNvPr id="3" name="2 - Θέση περιεχομένου"/>
          <p:cNvSpPr>
            <a:spLocks noGrp="1"/>
          </p:cNvSpPr>
          <p:nvPr>
            <p:ph sz="quarter" idx="1"/>
          </p:nvPr>
        </p:nvSpPr>
        <p:spPr>
          <a:xfrm>
            <a:off x="827584" y="1268760"/>
            <a:ext cx="7416824" cy="4680520"/>
          </a:xfrm>
        </p:spPr>
        <p:txBody>
          <a:bodyPr/>
          <a:lstStyle/>
          <a:p>
            <a:pPr>
              <a:buNone/>
            </a:pPr>
            <a:r>
              <a:rPr lang="el-GR" dirty="0" smtClean="0"/>
              <a:t>    </a:t>
            </a:r>
          </a:p>
          <a:p>
            <a:pPr algn="just">
              <a:buNone/>
            </a:pPr>
            <a:r>
              <a:rPr lang="el-GR" dirty="0" smtClean="0"/>
              <a:t>    </a:t>
            </a:r>
            <a:r>
              <a:rPr lang="el-GR" dirty="0" smtClean="0">
                <a:latin typeface="+mj-lt"/>
              </a:rPr>
              <a:t>Διαλέξτε έναν χώρο (το πιο μεγάλο δωμάτιο του σπιτιού ιδανικά) και απομακρύνετε τα επικίνδυνα αντικείμενα. Προτιμήστε ένα χώρο που να υπάρχει ξύλινο πάτωμα ή μοκέτα. Το παιδί σας άλλοτε θα μετακινείται στο χώρο και άλλοτε θα παραμένει στατικό. Η συνολική διάρκεια δεν θα υπερβεί τα 30 λεπτά. Δώστε του, αν το επιθυμείτε, εσείς τις οδηγίες ή αφήστε το να τις διαβάσει. </a:t>
            </a:r>
          </a:p>
          <a:p>
            <a:pPr>
              <a:buNone/>
            </a:pPr>
            <a:endParaRPr lang="el-GR" dirty="0"/>
          </a:p>
        </p:txBody>
      </p:sp>
      <p:sp>
        <p:nvSpPr>
          <p:cNvPr id="6" name="5 - Θέση αριθμού διαφάνειας"/>
          <p:cNvSpPr>
            <a:spLocks noGrp="1"/>
          </p:cNvSpPr>
          <p:nvPr>
            <p:ph type="sldNum" sz="quarter" idx="12"/>
          </p:nvPr>
        </p:nvSpPr>
        <p:spPr/>
        <p:txBody>
          <a:bodyPr/>
          <a:lstStyle/>
          <a:p>
            <a:fld id="{A148F466-0101-4B06-8825-D153163BF46E}" type="slidenum">
              <a:rPr lang="el-GR" smtClean="0"/>
              <a:pPr/>
              <a:t>5</a:t>
            </a:fld>
            <a:endParaRPr lang="el-GR" dirty="0"/>
          </a:p>
        </p:txBody>
      </p:sp>
      <p:sp>
        <p:nvSpPr>
          <p:cNvPr id="7" name="4 - Θέση ημερομηνίας"/>
          <p:cNvSpPr>
            <a:spLocks noGrp="1"/>
          </p:cNvSpPr>
          <p:nvPr>
            <p:ph type="dt" sz="half" idx="10"/>
          </p:nvPr>
        </p:nvSpPr>
        <p:spPr>
          <a:xfrm>
            <a:off x="6400800" y="6356350"/>
            <a:ext cx="2289048" cy="365760"/>
          </a:xfrm>
        </p:spPr>
        <p:txBody>
          <a:bodyPr/>
          <a:lstStyle/>
          <a:p>
            <a:r>
              <a:rPr lang="el-GR" smtClean="0"/>
              <a:t>9/4/2020</a:t>
            </a:r>
            <a:endParaRPr lang="el-GR" dirty="0"/>
          </a:p>
        </p:txBody>
      </p:sp>
      <p:pic>
        <p:nvPicPr>
          <p:cNvPr id="8" name="Picture 2"/>
          <p:cNvPicPr>
            <a:picLocks noChangeAspect="1" noChangeArrowheads="1"/>
          </p:cNvPicPr>
          <p:nvPr/>
        </p:nvPicPr>
        <p:blipFill>
          <a:blip r:embed="rId2" cstate="print"/>
          <a:srcRect/>
          <a:stretch>
            <a:fillRect/>
          </a:stretch>
        </p:blipFill>
        <p:spPr bwMode="auto">
          <a:xfrm>
            <a:off x="251520" y="5572125"/>
            <a:ext cx="2190750" cy="1285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 ΤΑΞΗ                                                              (1)</a:t>
            </a:r>
            <a:endParaRPr lang="el-GR" dirty="0"/>
          </a:p>
        </p:txBody>
      </p:sp>
      <p:sp>
        <p:nvSpPr>
          <p:cNvPr id="3" name="2 - Θέση περιεχομένου"/>
          <p:cNvSpPr>
            <a:spLocks noGrp="1"/>
          </p:cNvSpPr>
          <p:nvPr>
            <p:ph sz="quarter" idx="1"/>
          </p:nvPr>
        </p:nvSpPr>
        <p:spPr>
          <a:xfrm>
            <a:off x="827584" y="1268760"/>
            <a:ext cx="7200800" cy="4536504"/>
          </a:xfrm>
        </p:spPr>
        <p:txBody>
          <a:bodyPr>
            <a:normAutofit fontScale="77500" lnSpcReduction="20000"/>
          </a:bodyPr>
          <a:lstStyle/>
          <a:p>
            <a:pPr>
              <a:buNone/>
            </a:pPr>
            <a:r>
              <a:rPr lang="en-US" b="1" dirty="0" smtClean="0">
                <a:latin typeface="+mj-lt"/>
              </a:rPr>
              <a:t>   </a:t>
            </a:r>
            <a:r>
              <a:rPr lang="el-GR" b="1" dirty="0" smtClean="0">
                <a:latin typeface="+mj-lt"/>
              </a:rPr>
              <a:t>Θέμα: Κίνηση στο χώρο</a:t>
            </a:r>
          </a:p>
          <a:p>
            <a:pPr algn="just">
              <a:buNone/>
            </a:pPr>
            <a:r>
              <a:rPr lang="el-GR" dirty="0" smtClean="0"/>
              <a:t>    </a:t>
            </a:r>
          </a:p>
          <a:p>
            <a:pPr algn="just">
              <a:buNone/>
            </a:pPr>
            <a:r>
              <a:rPr lang="el-GR" dirty="0" smtClean="0">
                <a:latin typeface="+mj-lt"/>
              </a:rPr>
              <a:t>    Παιδιά είστε έτοιμοι για δράση; Εκτός του ελεύθερου χώρου που θα χρειαστείτε για να τρέξετε θα χρειαστεί να χρησιμοποιήσετε μερικά εμπόδια (π.χ. καρέκλα, τραπέζι, ένα σχοινάκι πιασμένο από δυο σταθερά σημεία). </a:t>
            </a:r>
          </a:p>
          <a:p>
            <a:pPr algn="just">
              <a:buNone/>
            </a:pPr>
            <a:endParaRPr lang="el-GR" dirty="0" smtClean="0">
              <a:latin typeface="+mj-lt"/>
            </a:endParaRPr>
          </a:p>
          <a:p>
            <a:pPr algn="just">
              <a:buNone/>
            </a:pPr>
            <a:r>
              <a:rPr lang="el-GR" dirty="0">
                <a:latin typeface="+mj-lt"/>
              </a:rPr>
              <a:t>	</a:t>
            </a:r>
            <a:r>
              <a:rPr lang="el-GR" dirty="0" smtClean="0">
                <a:latin typeface="+mj-lt"/>
              </a:rPr>
              <a:t>Τρέξτε όχι μόνο στα ελεύθερα σημεία του χώρου σας αλλά κατευθυνθείτε και περάστε κάτω από τα εμπόδια που φτιάξατε σαν φιδάκια (</a:t>
            </a:r>
            <a:r>
              <a:rPr lang="el-GR" dirty="0" err="1" smtClean="0">
                <a:latin typeface="+mj-lt"/>
              </a:rPr>
              <a:t>έρπειν</a:t>
            </a:r>
            <a:r>
              <a:rPr lang="el-GR" dirty="0" smtClean="0">
                <a:latin typeface="+mj-lt"/>
              </a:rPr>
              <a:t>). Κρατήστε αυτή τη δράση σας 3 λεπτά. Ξεκουραστείτε ένα λεπτό και ξεκινήστε για ακόμα ένα τρίλεπτο</a:t>
            </a:r>
          </a:p>
          <a:p>
            <a:pPr algn="just">
              <a:buNone/>
            </a:pPr>
            <a:r>
              <a:rPr lang="el-GR" dirty="0">
                <a:latin typeface="+mj-lt"/>
              </a:rPr>
              <a:t>	</a:t>
            </a:r>
            <a:endParaRPr lang="el-GR" dirty="0" smtClean="0">
              <a:latin typeface="+mj-lt"/>
            </a:endParaRPr>
          </a:p>
          <a:p>
            <a:pPr algn="just">
              <a:buNone/>
            </a:pPr>
            <a:r>
              <a:rPr lang="el-GR" dirty="0">
                <a:latin typeface="+mj-lt"/>
              </a:rPr>
              <a:t>	</a:t>
            </a:r>
            <a:r>
              <a:rPr lang="el-GR" dirty="0" smtClean="0">
                <a:latin typeface="+mj-lt"/>
              </a:rPr>
              <a:t> Τα καταφέρατε;</a:t>
            </a:r>
          </a:p>
          <a:p>
            <a:pPr algn="just">
              <a:buNone/>
            </a:pPr>
            <a:r>
              <a:rPr lang="el-GR" dirty="0" smtClean="0"/>
              <a:t>         </a:t>
            </a:r>
          </a:p>
          <a:p>
            <a:pPr>
              <a:buNone/>
            </a:pPr>
            <a:endParaRPr lang="el-GR" dirty="0"/>
          </a:p>
        </p:txBody>
      </p:sp>
      <p:sp>
        <p:nvSpPr>
          <p:cNvPr id="6" name="5 - Θέση αριθμού διαφάνειας"/>
          <p:cNvSpPr>
            <a:spLocks noGrp="1"/>
          </p:cNvSpPr>
          <p:nvPr>
            <p:ph type="sldNum" sz="quarter" idx="12"/>
          </p:nvPr>
        </p:nvSpPr>
        <p:spPr/>
        <p:txBody>
          <a:bodyPr/>
          <a:lstStyle/>
          <a:p>
            <a:fld id="{A148F466-0101-4B06-8825-D153163BF46E}" type="slidenum">
              <a:rPr lang="el-GR" smtClean="0"/>
              <a:pPr/>
              <a:t>6</a:t>
            </a:fld>
            <a:endParaRPr lang="el-GR" dirty="0"/>
          </a:p>
        </p:txBody>
      </p:sp>
      <p:sp>
        <p:nvSpPr>
          <p:cNvPr id="7" name="4 - Θέση ημερομηνίας"/>
          <p:cNvSpPr>
            <a:spLocks noGrp="1"/>
          </p:cNvSpPr>
          <p:nvPr>
            <p:ph type="dt" sz="half" idx="10"/>
          </p:nvPr>
        </p:nvSpPr>
        <p:spPr>
          <a:xfrm>
            <a:off x="6400800" y="6356350"/>
            <a:ext cx="2289048" cy="365760"/>
          </a:xfrm>
        </p:spPr>
        <p:txBody>
          <a:bodyPr/>
          <a:lstStyle/>
          <a:p>
            <a:r>
              <a:rPr lang="el-GR" smtClean="0"/>
              <a:t>9/4/2020</a:t>
            </a:r>
            <a:endParaRPr lang="el-GR" dirty="0"/>
          </a:p>
        </p:txBody>
      </p:sp>
      <p:pic>
        <p:nvPicPr>
          <p:cNvPr id="8" name="Picture 2"/>
          <p:cNvPicPr>
            <a:picLocks noChangeAspect="1" noChangeArrowheads="1"/>
          </p:cNvPicPr>
          <p:nvPr/>
        </p:nvPicPr>
        <p:blipFill>
          <a:blip r:embed="rId2" cstate="print"/>
          <a:srcRect/>
          <a:stretch>
            <a:fillRect/>
          </a:stretch>
        </p:blipFill>
        <p:spPr bwMode="auto">
          <a:xfrm>
            <a:off x="251520" y="5572125"/>
            <a:ext cx="2190750" cy="1285875"/>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a:stretch>
            <a:fillRect/>
          </a:stretch>
        </p:blipFill>
        <p:spPr bwMode="auto">
          <a:xfrm>
            <a:off x="5796136" y="4653136"/>
            <a:ext cx="2088232" cy="14748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 ΤΑΞΗ                                                              (2)</a:t>
            </a:r>
            <a:endParaRPr lang="el-GR" dirty="0"/>
          </a:p>
        </p:txBody>
      </p:sp>
      <p:sp>
        <p:nvSpPr>
          <p:cNvPr id="3" name="2 - Θέση περιεχομένου"/>
          <p:cNvSpPr>
            <a:spLocks noGrp="1"/>
          </p:cNvSpPr>
          <p:nvPr>
            <p:ph sz="quarter" idx="1"/>
          </p:nvPr>
        </p:nvSpPr>
        <p:spPr>
          <a:xfrm>
            <a:off x="323528" y="1268760"/>
            <a:ext cx="8229600" cy="5589240"/>
          </a:xfrm>
        </p:spPr>
        <p:txBody>
          <a:bodyPr>
            <a:normAutofit/>
          </a:bodyPr>
          <a:lstStyle/>
          <a:p>
            <a:pPr algn="just">
              <a:buNone/>
            </a:pPr>
            <a:r>
              <a:rPr lang="el-GR" dirty="0" smtClean="0">
                <a:latin typeface="+mj-lt"/>
              </a:rPr>
              <a:t>    </a:t>
            </a:r>
            <a:r>
              <a:rPr lang="el-GR" sz="1900" dirty="0" smtClean="0">
                <a:latin typeface="+mj-lt"/>
              </a:rPr>
              <a:t>Τώρα, και αφού  πάρετε μια μεγάλη ανάσα, θέλω να τρέξετε επί τόπου για 3 λεπτά. Κάθε φορά όμως που ακούτε ένα παλαμάκι από τον μπαμπά ή τη μαμά πρέπει να κάνετε ένα βαρελάκι (μια φορά δεξιά και μια αριστερά για να μην ζαλιστείτε. Ακολούθως συνεχίζετε το τρέξιμο επί τόπου έως να συμπληρωθούν τα 3 λεπτά της δράσης σας. Κουραστήκατε;;; Μην ξεχνάτε να πάρετε αέρα από την μύτη και να τον βγάλετε από το στόμα!! </a:t>
            </a:r>
          </a:p>
          <a:p>
            <a:pPr algn="just">
              <a:buNone/>
            </a:pPr>
            <a:endParaRPr lang="el-GR" sz="1900" dirty="0" smtClean="0">
              <a:latin typeface="+mj-lt"/>
            </a:endParaRPr>
          </a:p>
          <a:p>
            <a:pPr algn="just">
              <a:buNone/>
            </a:pPr>
            <a:r>
              <a:rPr lang="el-GR" sz="1900" dirty="0">
                <a:latin typeface="+mj-lt"/>
              </a:rPr>
              <a:t>	</a:t>
            </a:r>
            <a:endParaRPr lang="el-GR" sz="1900" dirty="0" smtClean="0">
              <a:latin typeface="+mj-lt"/>
            </a:endParaRPr>
          </a:p>
          <a:p>
            <a:pPr algn="just">
              <a:buNone/>
            </a:pPr>
            <a:r>
              <a:rPr lang="el-GR" sz="1900" dirty="0" smtClean="0">
                <a:latin typeface="+mj-lt"/>
              </a:rPr>
              <a:t>	Αν νιώθετε δυνατοί ετοιμαστείτε για άλλο ένα τρίλεπτο με τρέξιμο επί τόπου. Αποφασίστε μόνοι σας τώρα τι θα είναι αυτό που θα κάνετε κάθε φορά που ακούτε το παλαμάκι. </a:t>
            </a:r>
          </a:p>
          <a:p>
            <a:pPr algn="just">
              <a:buNone/>
            </a:pPr>
            <a:r>
              <a:rPr lang="el-GR" sz="1900" dirty="0" smtClean="0">
                <a:latin typeface="+mj-lt"/>
              </a:rPr>
              <a:t>     Ώρα να πάρετε αέρα από τη μύτη και να βγάλετε από το στόμα!!! </a:t>
            </a:r>
          </a:p>
          <a:p>
            <a:pPr algn="just">
              <a:buNone/>
            </a:pPr>
            <a:r>
              <a:rPr lang="el-GR" dirty="0" smtClean="0"/>
              <a:t>    </a:t>
            </a:r>
          </a:p>
          <a:p>
            <a:pPr algn="just">
              <a:buNone/>
            </a:pPr>
            <a:r>
              <a:rPr lang="el-GR" dirty="0" smtClean="0"/>
              <a:t>     </a:t>
            </a:r>
          </a:p>
          <a:p>
            <a:pPr algn="just">
              <a:buNone/>
            </a:pPr>
            <a:endParaRPr lang="el-GR" dirty="0"/>
          </a:p>
        </p:txBody>
      </p:sp>
      <p:sp>
        <p:nvSpPr>
          <p:cNvPr id="6" name="5 - Θέση αριθμού διαφάνειας"/>
          <p:cNvSpPr>
            <a:spLocks noGrp="1"/>
          </p:cNvSpPr>
          <p:nvPr>
            <p:ph type="sldNum" sz="quarter" idx="12"/>
          </p:nvPr>
        </p:nvSpPr>
        <p:spPr/>
        <p:txBody>
          <a:bodyPr/>
          <a:lstStyle/>
          <a:p>
            <a:fld id="{A148F466-0101-4B06-8825-D153163BF46E}" type="slidenum">
              <a:rPr lang="el-GR" smtClean="0"/>
              <a:pPr/>
              <a:t>7</a:t>
            </a:fld>
            <a:endParaRPr lang="el-GR" dirty="0"/>
          </a:p>
        </p:txBody>
      </p:sp>
      <p:sp>
        <p:nvSpPr>
          <p:cNvPr id="7" name="4 - Θέση ημερομηνίας"/>
          <p:cNvSpPr>
            <a:spLocks noGrp="1"/>
          </p:cNvSpPr>
          <p:nvPr>
            <p:ph type="dt" sz="half" idx="10"/>
          </p:nvPr>
        </p:nvSpPr>
        <p:spPr>
          <a:xfrm>
            <a:off x="6400800" y="6356350"/>
            <a:ext cx="2289048" cy="365760"/>
          </a:xfrm>
        </p:spPr>
        <p:txBody>
          <a:bodyPr/>
          <a:lstStyle/>
          <a:p>
            <a:r>
              <a:rPr lang="el-GR" smtClean="0"/>
              <a:t>9/4/2020</a:t>
            </a:r>
            <a:endParaRPr lang="el-GR" dirty="0"/>
          </a:p>
        </p:txBody>
      </p:sp>
      <p:pic>
        <p:nvPicPr>
          <p:cNvPr id="9" name="Picture 2"/>
          <p:cNvPicPr>
            <a:picLocks noChangeAspect="1" noChangeArrowheads="1"/>
          </p:cNvPicPr>
          <p:nvPr/>
        </p:nvPicPr>
        <p:blipFill>
          <a:blip r:embed="rId2" cstate="print"/>
          <a:srcRect/>
          <a:stretch>
            <a:fillRect/>
          </a:stretch>
        </p:blipFill>
        <p:spPr bwMode="auto">
          <a:xfrm>
            <a:off x="251520" y="5572125"/>
            <a:ext cx="2190750" cy="1285875"/>
          </a:xfrm>
          <a:prstGeom prst="rect">
            <a:avLst/>
          </a:prstGeom>
          <a:noFill/>
          <a:ln w="9525">
            <a:noFill/>
            <a:miter lim="800000"/>
            <a:headEnd/>
            <a:tailEnd/>
          </a:ln>
        </p:spPr>
      </p:pic>
      <p:pic>
        <p:nvPicPr>
          <p:cNvPr id="10" name="9 - Εικόνα" descr="Screenshot_2020-04-02 Capn Petes Home Activity Visual Packet pdf(6).png"/>
          <p:cNvPicPr>
            <a:picLocks noChangeAspect="1"/>
          </p:cNvPicPr>
          <p:nvPr/>
        </p:nvPicPr>
        <p:blipFill>
          <a:blip r:embed="rId3" cstate="print"/>
          <a:stretch>
            <a:fillRect/>
          </a:stretch>
        </p:blipFill>
        <p:spPr>
          <a:xfrm>
            <a:off x="7452320" y="2852937"/>
            <a:ext cx="1152128" cy="1152127"/>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 ΤΑΞΗ                                                              (3)</a:t>
            </a:r>
            <a:endParaRPr lang="el-GR" dirty="0"/>
          </a:p>
        </p:txBody>
      </p:sp>
      <p:sp>
        <p:nvSpPr>
          <p:cNvPr id="3" name="2 - Θέση περιεχομένου"/>
          <p:cNvSpPr>
            <a:spLocks noGrp="1"/>
          </p:cNvSpPr>
          <p:nvPr>
            <p:ph sz="quarter" idx="1"/>
          </p:nvPr>
        </p:nvSpPr>
        <p:spPr>
          <a:xfrm>
            <a:off x="323528" y="1268760"/>
            <a:ext cx="8229600" cy="5589240"/>
          </a:xfrm>
        </p:spPr>
        <p:txBody>
          <a:bodyPr>
            <a:normAutofit fontScale="85000" lnSpcReduction="10000"/>
          </a:bodyPr>
          <a:lstStyle/>
          <a:p>
            <a:pPr>
              <a:buNone/>
            </a:pPr>
            <a:r>
              <a:rPr lang="en-US" dirty="0" smtClean="0"/>
              <a:t>   </a:t>
            </a:r>
            <a:r>
              <a:rPr lang="el-GR" sz="2100" b="1" dirty="0" smtClean="0">
                <a:latin typeface="+mj-lt"/>
              </a:rPr>
              <a:t>Θέμα: Δύναμη άνω και κάτω άκρων</a:t>
            </a:r>
          </a:p>
          <a:p>
            <a:pPr>
              <a:buNone/>
            </a:pPr>
            <a:endParaRPr lang="el-GR" dirty="0" smtClean="0">
              <a:latin typeface="+mj-lt"/>
            </a:endParaRPr>
          </a:p>
          <a:p>
            <a:pPr algn="just">
              <a:buNone/>
            </a:pPr>
            <a:r>
              <a:rPr lang="el-GR" dirty="0" smtClean="0">
                <a:latin typeface="+mj-lt"/>
              </a:rPr>
              <a:t>    Βάλτε στη σειρά μερικά πλαστικά ποτήρια (να εφάπτονται) και ετοιμαστείτε για άλματα 10 άλματα δεξιά αριστερά και 10 πίσω εμπρός χωρίς να ακουμπήσετε κανένα ποτήρι. Θα καταφέρετε να κάνετε άλματα χωρίς καμία επαφή με τα ποτήρια;</a:t>
            </a:r>
          </a:p>
          <a:p>
            <a:pPr algn="just">
              <a:buNone/>
            </a:pPr>
            <a:r>
              <a:rPr lang="el-GR" dirty="0">
                <a:latin typeface="+mj-lt"/>
              </a:rPr>
              <a:t>	</a:t>
            </a:r>
            <a:r>
              <a:rPr lang="el-GR" dirty="0" smtClean="0">
                <a:latin typeface="+mj-lt"/>
              </a:rPr>
              <a:t>Πάρτε μια ανάσα και ξεκινήστε άλλο ένα σετ με άλματα δεξιά αριστερά και </a:t>
            </a:r>
            <a:r>
              <a:rPr lang="el-GR" dirty="0">
                <a:latin typeface="+mj-lt"/>
              </a:rPr>
              <a:t>π</a:t>
            </a:r>
            <a:r>
              <a:rPr lang="el-GR" dirty="0" smtClean="0">
                <a:latin typeface="+mj-lt"/>
              </a:rPr>
              <a:t>ίσω εμπρός</a:t>
            </a:r>
          </a:p>
          <a:p>
            <a:pPr algn="just">
              <a:buNone/>
            </a:pPr>
            <a:r>
              <a:rPr lang="el-GR" dirty="0" smtClean="0">
                <a:latin typeface="+mj-lt"/>
              </a:rPr>
              <a:t>    Η μαμά ή ο μπαμπάς έχουν τεντωμένο το χέρι ψηλά και εσείς προσπαθείτε να χτυπήσετε την παλάμη τους μια με το ένα και  μια με το άλλο χέρι κάνοντας δυνατά κάθετα άλματα. </a:t>
            </a:r>
          </a:p>
          <a:p>
            <a:pPr algn="just">
              <a:buNone/>
            </a:pPr>
            <a:r>
              <a:rPr lang="el-GR" dirty="0" smtClean="0">
                <a:latin typeface="+mj-lt"/>
              </a:rPr>
              <a:t>    Θα τα καταφέρετε 10 φορές με το ένα χέρι και 10 με το άλλο;                                                            </a:t>
            </a:r>
          </a:p>
          <a:p>
            <a:pPr algn="just">
              <a:buNone/>
            </a:pPr>
            <a:r>
              <a:rPr lang="el-GR" dirty="0" smtClean="0">
                <a:latin typeface="+mj-lt"/>
              </a:rPr>
              <a:t>                                                                                         </a:t>
            </a:r>
          </a:p>
          <a:p>
            <a:pPr algn="just">
              <a:buNone/>
            </a:pPr>
            <a:r>
              <a:rPr lang="el-GR" dirty="0" smtClean="0">
                <a:latin typeface="+mj-lt"/>
              </a:rPr>
              <a:t>        </a:t>
            </a:r>
          </a:p>
          <a:p>
            <a:pPr algn="just">
              <a:buNone/>
            </a:pPr>
            <a:r>
              <a:rPr lang="el-GR" dirty="0" smtClean="0">
                <a:latin typeface="+mj-lt"/>
              </a:rPr>
              <a:t>     </a:t>
            </a:r>
          </a:p>
          <a:p>
            <a:pPr>
              <a:buNone/>
            </a:pPr>
            <a:endParaRPr lang="el-GR" dirty="0"/>
          </a:p>
        </p:txBody>
      </p:sp>
      <p:sp>
        <p:nvSpPr>
          <p:cNvPr id="6" name="5 - Θέση αριθμού διαφάνειας"/>
          <p:cNvSpPr>
            <a:spLocks noGrp="1"/>
          </p:cNvSpPr>
          <p:nvPr>
            <p:ph type="sldNum" sz="quarter" idx="12"/>
          </p:nvPr>
        </p:nvSpPr>
        <p:spPr/>
        <p:txBody>
          <a:bodyPr/>
          <a:lstStyle/>
          <a:p>
            <a:fld id="{A148F466-0101-4B06-8825-D153163BF46E}" type="slidenum">
              <a:rPr lang="el-GR" smtClean="0"/>
              <a:pPr/>
              <a:t>8</a:t>
            </a:fld>
            <a:endParaRPr lang="el-GR" dirty="0"/>
          </a:p>
        </p:txBody>
      </p:sp>
      <p:sp>
        <p:nvSpPr>
          <p:cNvPr id="7" name="4 - Θέση ημερομηνίας"/>
          <p:cNvSpPr>
            <a:spLocks noGrp="1"/>
          </p:cNvSpPr>
          <p:nvPr>
            <p:ph type="dt" sz="half" idx="10"/>
          </p:nvPr>
        </p:nvSpPr>
        <p:spPr>
          <a:xfrm>
            <a:off x="6400800" y="6356350"/>
            <a:ext cx="2289048" cy="365760"/>
          </a:xfrm>
        </p:spPr>
        <p:txBody>
          <a:bodyPr/>
          <a:lstStyle/>
          <a:p>
            <a:r>
              <a:rPr lang="el-GR" smtClean="0"/>
              <a:t>9/4/2020</a:t>
            </a:r>
            <a:endParaRPr lang="el-GR" dirty="0"/>
          </a:p>
        </p:txBody>
      </p:sp>
      <p:pic>
        <p:nvPicPr>
          <p:cNvPr id="8" name="Picture 2"/>
          <p:cNvPicPr>
            <a:picLocks noChangeAspect="1" noChangeArrowheads="1"/>
          </p:cNvPicPr>
          <p:nvPr/>
        </p:nvPicPr>
        <p:blipFill>
          <a:blip r:embed="rId2" cstate="print"/>
          <a:srcRect/>
          <a:stretch>
            <a:fillRect/>
          </a:stretch>
        </p:blipFill>
        <p:spPr bwMode="auto">
          <a:xfrm>
            <a:off x="251520" y="5572125"/>
            <a:ext cx="2190750" cy="1285875"/>
          </a:xfrm>
          <a:prstGeom prst="rect">
            <a:avLst/>
          </a:prstGeom>
          <a:noFill/>
          <a:ln w="9525">
            <a:noFill/>
            <a:miter lim="800000"/>
            <a:headEnd/>
            <a:tailEnd/>
          </a:ln>
        </p:spPr>
      </p:pic>
      <p:pic>
        <p:nvPicPr>
          <p:cNvPr id="14" name="13 - Εικόνα" descr="Screenshot_2020-04-02 Capn Petes Home Activity Visual Packet pdf(10).png"/>
          <p:cNvPicPr>
            <a:picLocks noChangeAspect="1"/>
          </p:cNvPicPr>
          <p:nvPr/>
        </p:nvPicPr>
        <p:blipFill>
          <a:blip r:embed="rId3" cstate="print"/>
          <a:stretch>
            <a:fillRect/>
          </a:stretch>
        </p:blipFill>
        <p:spPr>
          <a:xfrm>
            <a:off x="6372200" y="5373217"/>
            <a:ext cx="2466667" cy="936104"/>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 ΤΑΞΗ                                                              (4)</a:t>
            </a:r>
            <a:endParaRPr lang="el-GR" dirty="0"/>
          </a:p>
        </p:txBody>
      </p:sp>
      <p:sp>
        <p:nvSpPr>
          <p:cNvPr id="3" name="2 - Θέση περιεχομένου"/>
          <p:cNvSpPr>
            <a:spLocks noGrp="1"/>
          </p:cNvSpPr>
          <p:nvPr>
            <p:ph sz="quarter" idx="1"/>
          </p:nvPr>
        </p:nvSpPr>
        <p:spPr>
          <a:xfrm>
            <a:off x="323528" y="1268760"/>
            <a:ext cx="8229600" cy="5040560"/>
          </a:xfrm>
        </p:spPr>
        <p:txBody>
          <a:bodyPr>
            <a:normAutofit fontScale="92500" lnSpcReduction="10000"/>
          </a:bodyPr>
          <a:lstStyle/>
          <a:p>
            <a:pPr algn="just">
              <a:buNone/>
            </a:pPr>
            <a:r>
              <a:rPr lang="el-GR" dirty="0" smtClean="0"/>
              <a:t>    </a:t>
            </a:r>
          </a:p>
          <a:p>
            <a:pPr algn="just">
              <a:buNone/>
            </a:pPr>
            <a:r>
              <a:rPr lang="el-GR" dirty="0" smtClean="0"/>
              <a:t>     </a:t>
            </a:r>
          </a:p>
          <a:p>
            <a:pPr algn="just">
              <a:buNone/>
            </a:pPr>
            <a:r>
              <a:rPr lang="el-GR" dirty="0" smtClean="0"/>
              <a:t>    </a:t>
            </a:r>
            <a:r>
              <a:rPr lang="el-GR" dirty="0" smtClean="0">
                <a:latin typeface="+mj-lt"/>
              </a:rPr>
              <a:t>Δεν πιστεύω να κουράστηκες;; </a:t>
            </a:r>
          </a:p>
          <a:p>
            <a:pPr algn="just">
              <a:buNone/>
            </a:pPr>
            <a:r>
              <a:rPr lang="el-GR" dirty="0" smtClean="0">
                <a:latin typeface="+mj-lt"/>
              </a:rPr>
              <a:t>    Τα πήγες πάρα πολύ καλά!!!</a:t>
            </a:r>
          </a:p>
          <a:p>
            <a:pPr algn="just">
              <a:buNone/>
            </a:pPr>
            <a:r>
              <a:rPr lang="el-GR" dirty="0" smtClean="0">
                <a:latin typeface="+mj-lt"/>
              </a:rPr>
              <a:t>    Μην ξεχάσεις τώρα που τελειώσαμε </a:t>
            </a:r>
            <a:r>
              <a:rPr lang="el-GR" b="1" i="1" dirty="0" smtClean="0">
                <a:latin typeface="+mj-lt"/>
              </a:rPr>
              <a:t>να πλύνεις πολύ καλά τα χέρια σου, να πιείς νερά και να φας φρούτα και λαχανικά. Θα ήθελα να επαναλάβεις το μάθημα άλλη μια φορά μέσα στην εβδομάδα. </a:t>
            </a:r>
          </a:p>
          <a:p>
            <a:pPr algn="just">
              <a:buNone/>
            </a:pPr>
            <a:r>
              <a:rPr lang="el-GR" b="1" i="1" dirty="0" smtClean="0">
                <a:latin typeface="+mj-lt"/>
              </a:rPr>
              <a:t>                                                                                          ΑΝΤΙΟ!!!!</a:t>
            </a:r>
          </a:p>
          <a:p>
            <a:pPr>
              <a:buNone/>
            </a:pPr>
            <a:endParaRPr lang="el-GR" dirty="0" smtClean="0"/>
          </a:p>
          <a:p>
            <a:pPr algn="just">
              <a:buNone/>
            </a:pPr>
            <a:r>
              <a:rPr lang="el-GR" dirty="0" smtClean="0"/>
              <a:t>        </a:t>
            </a:r>
          </a:p>
          <a:p>
            <a:pPr>
              <a:buNone/>
            </a:pPr>
            <a:r>
              <a:rPr lang="el-GR" dirty="0" smtClean="0"/>
              <a:t>     </a:t>
            </a:r>
          </a:p>
          <a:p>
            <a:pPr>
              <a:buNone/>
            </a:pPr>
            <a:endParaRPr lang="el-GR" dirty="0"/>
          </a:p>
        </p:txBody>
      </p:sp>
      <p:sp>
        <p:nvSpPr>
          <p:cNvPr id="6" name="5 - Θέση αριθμού διαφάνειας"/>
          <p:cNvSpPr>
            <a:spLocks noGrp="1"/>
          </p:cNvSpPr>
          <p:nvPr>
            <p:ph type="sldNum" sz="quarter" idx="12"/>
          </p:nvPr>
        </p:nvSpPr>
        <p:spPr/>
        <p:txBody>
          <a:bodyPr/>
          <a:lstStyle/>
          <a:p>
            <a:fld id="{A148F466-0101-4B06-8825-D153163BF46E}" type="slidenum">
              <a:rPr lang="el-GR" smtClean="0"/>
              <a:pPr/>
              <a:t>9</a:t>
            </a:fld>
            <a:endParaRPr lang="el-GR" dirty="0"/>
          </a:p>
        </p:txBody>
      </p:sp>
      <p:sp>
        <p:nvSpPr>
          <p:cNvPr id="7" name="4 - Θέση ημερομηνίας"/>
          <p:cNvSpPr>
            <a:spLocks noGrp="1"/>
          </p:cNvSpPr>
          <p:nvPr>
            <p:ph type="dt" sz="half" idx="10"/>
          </p:nvPr>
        </p:nvSpPr>
        <p:spPr>
          <a:xfrm>
            <a:off x="6400800" y="6356350"/>
            <a:ext cx="2289048" cy="365760"/>
          </a:xfrm>
        </p:spPr>
        <p:txBody>
          <a:bodyPr/>
          <a:lstStyle/>
          <a:p>
            <a:r>
              <a:rPr lang="el-GR" smtClean="0"/>
              <a:t>9/4/2020</a:t>
            </a:r>
            <a:endParaRPr lang="el-GR" dirty="0"/>
          </a:p>
        </p:txBody>
      </p:sp>
      <p:pic>
        <p:nvPicPr>
          <p:cNvPr id="8" name="Picture 2"/>
          <p:cNvPicPr>
            <a:picLocks noChangeAspect="1" noChangeArrowheads="1"/>
          </p:cNvPicPr>
          <p:nvPr/>
        </p:nvPicPr>
        <p:blipFill>
          <a:blip r:embed="rId2" cstate="print"/>
          <a:srcRect/>
          <a:stretch>
            <a:fillRect/>
          </a:stretch>
        </p:blipFill>
        <p:spPr bwMode="auto">
          <a:xfrm>
            <a:off x="251520" y="5572125"/>
            <a:ext cx="2190750" cy="1285875"/>
          </a:xfrm>
          <a:prstGeom prst="rect">
            <a:avLst/>
          </a:prstGeom>
          <a:noFill/>
          <a:ln w="9525">
            <a:noFill/>
            <a:miter lim="800000"/>
            <a:headEnd/>
            <a:tailEnd/>
          </a:ln>
        </p:spPr>
      </p:pic>
      <p:pic>
        <p:nvPicPr>
          <p:cNvPr id="10" name="9 - Εικόνα" descr="Screenshot_2020-04-02 Capn Petes Home Activity Visual Packet pdf(4).png"/>
          <p:cNvPicPr>
            <a:picLocks noChangeAspect="1"/>
          </p:cNvPicPr>
          <p:nvPr/>
        </p:nvPicPr>
        <p:blipFill>
          <a:blip r:embed="rId3" cstate="print"/>
          <a:stretch>
            <a:fillRect/>
          </a:stretch>
        </p:blipFill>
        <p:spPr>
          <a:xfrm>
            <a:off x="6660232" y="1268760"/>
            <a:ext cx="1828572" cy="1656184"/>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ίζες">
  <a:themeElements>
    <a:clrScheme name="Ρίζες">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Ρίζες">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Ρίζες">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3392</TotalTime>
  <Words>581</Words>
  <Application>Microsoft Office PowerPoint</Application>
  <PresentationFormat>Προβολή στην οθόνη (4:3)</PresentationFormat>
  <Paragraphs>122</Paragraphs>
  <Slides>12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12</vt:i4>
      </vt:variant>
    </vt:vector>
  </HeadingPairs>
  <TitlesOfParts>
    <vt:vector size="13" baseType="lpstr">
      <vt:lpstr>Ρίζες</vt:lpstr>
      <vt:lpstr>Φυσική Αγωγή για την Δ ΄ Δημοτικού</vt:lpstr>
      <vt:lpstr>Ευχετήριο μήνυμα</vt:lpstr>
      <vt:lpstr>Μήνυμα προς τους γονείς</vt:lpstr>
      <vt:lpstr>Τι είναι η Ασύγχρονη εκπαίδευση</vt:lpstr>
      <vt:lpstr>Δ΄ ΤΑΞΗ (Οδηγίες για τους γονείς)</vt:lpstr>
      <vt:lpstr>Δ΄ ΤΑΞΗ                                                              (1)</vt:lpstr>
      <vt:lpstr>Δ΄ ΤΑΞΗ                                                              (2)</vt:lpstr>
      <vt:lpstr>Δ΄ ΤΑΞΗ                                                              (3)</vt:lpstr>
      <vt:lpstr>Δ΄ ΤΑΞΗ                                                              (4)</vt:lpstr>
      <vt:lpstr>ΧΡΗΣΙΜΕΣ ΙΣΤΟΣΕΛΙΔΕΣ                                                              </vt:lpstr>
      <vt:lpstr>ΧΡΗΣΙΜΕΣ ΙΣΤΟΣΕΛΙΔΕΣ                                                              </vt:lpstr>
      <vt:lpstr>Διαφάνεια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133</cp:revision>
  <dcterms:created xsi:type="dcterms:W3CDTF">2020-03-19T17:35:29Z</dcterms:created>
  <dcterms:modified xsi:type="dcterms:W3CDTF">2020-04-09T08:05:19Z</dcterms:modified>
</cp:coreProperties>
</file>