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7" r:id="rId2"/>
    <p:sldId id="308" r:id="rId3"/>
    <p:sldId id="259" r:id="rId4"/>
    <p:sldId id="257" r:id="rId5"/>
    <p:sldId id="278" r:id="rId6"/>
    <p:sldId id="274" r:id="rId7"/>
    <p:sldId id="283" r:id="rId8"/>
    <p:sldId id="284" r:id="rId9"/>
    <p:sldId id="285" r:id="rId10"/>
    <p:sldId id="286" r:id="rId11"/>
    <p:sldId id="303" r:id="rId12"/>
    <p:sldId id="292" r:id="rId13"/>
    <p:sldId id="269" r:id="rId14"/>
    <p:sldId id="280" r:id="rId15"/>
    <p:sldId id="294"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9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A5224-38A5-4F6D-BCF3-2B5AF238F792}" type="datetimeFigureOut">
              <a:rPr lang="el-GR" smtClean="0"/>
              <a:pPr/>
              <a:t>9/4/2020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FD680-F014-4AD2-9893-2875B71232C7}" type="slidenum">
              <a:rPr lang="el-GR" smtClean="0"/>
              <a:pPr/>
              <a:t>‹#›</a:t>
            </a:fld>
            <a:endParaRPr lang="el-GR" dirty="0"/>
          </a:p>
        </p:txBody>
      </p:sp>
    </p:spTree>
    <p:extLst>
      <p:ext uri="{BB962C8B-B14F-4D97-AF65-F5344CB8AC3E}">
        <p14:creationId xmlns:p14="http://schemas.microsoft.com/office/powerpoint/2010/main" xmlns="" val="8359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r>
              <a:rPr lang="el-GR" smtClean="0"/>
              <a:t>9/4/2020</a:t>
            </a:r>
            <a:endParaRPr lang="el-GR" dirty="0"/>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dirty="0"/>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A148F466-0101-4B06-8825-D153163BF46E}" type="slidenum">
              <a:rPr lang="el-GR" smtClean="0"/>
              <a:pPr/>
              <a:t>‹#›</a:t>
            </a:fld>
            <a:endParaRPr lang="el-GR" dirty="0"/>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r>
              <a:rPr lang="el-GR" smtClean="0"/>
              <a:t>9/4/2020</a:t>
            </a:r>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r>
              <a:rPr lang="el-GR" smtClean="0"/>
              <a:t>9/4/2020</a:t>
            </a:r>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r>
              <a:rPr lang="el-GR" smtClean="0"/>
              <a:t>9/4/2020</a:t>
            </a:r>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r>
              <a:rPr lang="el-GR" smtClean="0"/>
              <a:t>9/4/2020</a:t>
            </a:r>
            <a:endParaRPr lang="el-GR" dirty="0"/>
          </a:p>
        </p:txBody>
      </p:sp>
      <p:sp>
        <p:nvSpPr>
          <p:cNvPr id="5" name="4 - Θέση υποσέλιδου"/>
          <p:cNvSpPr>
            <a:spLocks noGrp="1"/>
          </p:cNvSpPr>
          <p:nvPr>
            <p:ph type="ftr" sz="quarter" idx="11"/>
          </p:nvPr>
        </p:nvSpPr>
        <p:spPr>
          <a:xfrm>
            <a:off x="2898648" y="6355080"/>
            <a:ext cx="3474720" cy="365760"/>
          </a:xfrm>
        </p:spPr>
        <p:txBody>
          <a:bodyPr/>
          <a:lstStyle/>
          <a:p>
            <a:endParaRPr lang="el-GR" dirty="0"/>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A148F466-0101-4B06-8825-D153163BF46E}" type="slidenum">
              <a:rPr lang="el-GR" smtClean="0"/>
              <a:pPr/>
              <a:t>‹#›</a:t>
            </a:fld>
            <a:endParaRPr lang="el-GR" dirty="0"/>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r>
              <a:rPr lang="el-GR" smtClean="0"/>
              <a:t>9/4/2020</a:t>
            </a:r>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r>
              <a:rPr lang="el-GR" smtClean="0"/>
              <a:t>9/4/2020</a:t>
            </a:r>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r>
              <a:rPr lang="el-GR" smtClean="0"/>
              <a:t>9/4/2020</a:t>
            </a:r>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smtClean="0"/>
              <a:t>9/4/2020</a:t>
            </a:r>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t>9/4/2020</a:t>
            </a:r>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t>9/4/2020</a:t>
            </a:r>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l-GR" smtClean="0"/>
              <a:t>9/4/2020</a:t>
            </a:r>
            <a:endParaRPr lang="el-GR" dirty="0"/>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148F466-0101-4B06-8825-D153163BF46E}" type="slidenum">
              <a:rPr lang="el-GR" smtClean="0"/>
              <a:pPr/>
              <a:t>‹#›</a:t>
            </a:fld>
            <a:endParaRPr lang="el-GR" dirty="0"/>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6" Type="http://schemas.openxmlformats.org/officeDocument/2006/relationships/hyperlink" Target="https://e-swimming.weebly.com/" TargetMode="External"/><Relationship Id="rId5" Type="http://schemas.openxmlformats.org/officeDocument/2006/relationships/image" Target="../media/image19.png"/><Relationship Id="rId4" Type="http://schemas.openxmlformats.org/officeDocument/2006/relationships/hyperlink" Target="https://epaizovolley.weebly.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dirty="0" smtClean="0"/>
              <a:t>Φυσική Αγωγή για </a:t>
            </a:r>
            <a:r>
              <a:rPr lang="el-GR" sz="2800" smtClean="0"/>
              <a:t>την </a:t>
            </a:r>
            <a:r>
              <a:rPr lang="el-GR" sz="2800" smtClean="0"/>
              <a:t>Ε</a:t>
            </a:r>
            <a:r>
              <a:rPr lang="el-GR" sz="2800" smtClean="0"/>
              <a:t>΄ </a:t>
            </a:r>
            <a:r>
              <a:rPr lang="el-GR" sz="2800" dirty="0" smtClean="0"/>
              <a:t>Δημοτικού</a:t>
            </a:r>
            <a:endParaRPr lang="el-GR" sz="2800" dirty="0"/>
          </a:p>
        </p:txBody>
      </p:sp>
      <p:sp>
        <p:nvSpPr>
          <p:cNvPr id="4" name="3 - Θέση κειμένου"/>
          <p:cNvSpPr>
            <a:spLocks noGrp="1"/>
          </p:cNvSpPr>
          <p:nvPr>
            <p:ph type="body" sz="half" idx="2"/>
          </p:nvPr>
        </p:nvSpPr>
        <p:spPr/>
        <p:txBody>
          <a:bodyPr>
            <a:normAutofit/>
          </a:bodyPr>
          <a:lstStyle/>
          <a:p>
            <a:pPr algn="ctr"/>
            <a:r>
              <a:rPr lang="el-GR" sz="2000" dirty="0" smtClean="0">
                <a:latin typeface="+mj-lt"/>
              </a:rPr>
              <a:t>3</a:t>
            </a:r>
            <a:r>
              <a:rPr lang="el-GR" sz="2000" baseline="30000" dirty="0" smtClean="0">
                <a:latin typeface="+mj-lt"/>
              </a:rPr>
              <a:t>ο</a:t>
            </a:r>
            <a:r>
              <a:rPr lang="el-GR" sz="2000" dirty="0" smtClean="0">
                <a:latin typeface="+mj-lt"/>
              </a:rPr>
              <a:t> Δημοτικό Σχολείο Καματερού</a:t>
            </a:r>
          </a:p>
        </p:txBody>
      </p:sp>
      <p:sp>
        <p:nvSpPr>
          <p:cNvPr id="5" name="4 - Θέση ημερομηνίας"/>
          <p:cNvSpPr>
            <a:spLocks noGrp="1"/>
          </p:cNvSpPr>
          <p:nvPr>
            <p:ph type="dt" sz="half" idx="10"/>
          </p:nvPr>
        </p:nvSpPr>
        <p:spPr/>
        <p:txBody>
          <a:bodyPr/>
          <a:lstStyle/>
          <a:p>
            <a:r>
              <a:rPr lang="el-GR" smtClean="0"/>
              <a:t>9/4/2020</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a:t>
            </a:fld>
            <a:endParaRPr lang="el-GR" dirty="0"/>
          </a:p>
        </p:txBody>
      </p:sp>
      <p:sp>
        <p:nvSpPr>
          <p:cNvPr id="7" name="6 - TextBox"/>
          <p:cNvSpPr txBox="1"/>
          <p:nvPr/>
        </p:nvSpPr>
        <p:spPr>
          <a:xfrm>
            <a:off x="3059832" y="5517232"/>
            <a:ext cx="6084168" cy="707886"/>
          </a:xfrm>
          <a:prstGeom prst="rect">
            <a:avLst/>
          </a:prstGeom>
          <a:noFill/>
        </p:spPr>
        <p:txBody>
          <a:bodyPr wrap="square" rtlCol="0">
            <a:spAutoFit/>
          </a:bodyPr>
          <a:lstStyle/>
          <a:p>
            <a:pPr algn="ctr"/>
            <a:r>
              <a:rPr lang="el-GR" sz="2000" b="1" i="1" dirty="0" smtClean="0">
                <a:latin typeface="+mj-lt"/>
              </a:rPr>
              <a:t>Κοκκινάκου Θεοδώρα</a:t>
            </a:r>
          </a:p>
          <a:p>
            <a:pPr algn="ctr"/>
            <a:r>
              <a:rPr lang="el-GR" sz="2000" b="1" i="1" dirty="0" smtClean="0">
                <a:latin typeface="+mj-lt"/>
              </a:rPr>
              <a:t>Κ.Φ.Α.</a:t>
            </a:r>
            <a:endParaRPr lang="el-GR" sz="2000" b="1" i="1"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1919288" y="1862138"/>
            <a:ext cx="5305425"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(5)</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10</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923330"/>
          </a:xfrm>
          <a:prstGeom prst="rect">
            <a:avLst/>
          </a:prstGeom>
          <a:noFill/>
        </p:spPr>
        <p:txBody>
          <a:bodyPr wrap="square" rtlCol="0">
            <a:spAutoFit/>
          </a:bodyPr>
          <a:lstStyle/>
          <a:p>
            <a:r>
              <a:rPr lang="el-GR" dirty="0" smtClean="0">
                <a:latin typeface="+mj-lt"/>
              </a:rPr>
              <a:t>Κάντε «σανίδα» για 20΄΄. Πάρτε μια ανάσα για άλλη μια σανίδα 20΄΄</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754326"/>
          </a:xfrm>
          <a:prstGeom prst="rect">
            <a:avLst/>
          </a:prstGeom>
          <a:noFill/>
        </p:spPr>
        <p:txBody>
          <a:bodyPr wrap="square" rtlCol="0">
            <a:spAutoFit/>
          </a:bodyPr>
          <a:lstStyle/>
          <a:p>
            <a:r>
              <a:rPr lang="el-GR" dirty="0" smtClean="0">
                <a:latin typeface="+mj-lt"/>
              </a:rPr>
              <a:t>Κάντε 10 </a:t>
            </a:r>
            <a:r>
              <a:rPr lang="el-GR" dirty="0" err="1" smtClean="0">
                <a:latin typeface="+mj-lt"/>
              </a:rPr>
              <a:t>αλματάκια</a:t>
            </a:r>
            <a:r>
              <a:rPr lang="el-GR" dirty="0" smtClean="0">
                <a:latin typeface="+mj-lt"/>
              </a:rPr>
              <a:t> συνεχόμενα εμπρός και πίσω χρησιμοποιώντας ως σημάδι μια κόλλα χαρτί που έχετε αφήσει κάτω</a:t>
            </a:r>
            <a:endParaRPr lang="el-GR" dirty="0">
              <a:latin typeface="+mj-lt"/>
            </a:endParaRPr>
          </a:p>
        </p:txBody>
      </p:sp>
      <p:pic>
        <p:nvPicPr>
          <p:cNvPr id="7170" name="Picture 2"/>
          <p:cNvPicPr>
            <a:picLocks noChangeAspect="1" noChangeArrowheads="1"/>
          </p:cNvPicPr>
          <p:nvPr/>
        </p:nvPicPr>
        <p:blipFill>
          <a:blip r:embed="rId2" cstate="print"/>
          <a:srcRect/>
          <a:stretch>
            <a:fillRect/>
          </a:stretch>
        </p:blipFill>
        <p:spPr bwMode="auto">
          <a:xfrm>
            <a:off x="323528" y="2060848"/>
            <a:ext cx="2990850" cy="1438275"/>
          </a:xfrm>
          <a:prstGeom prst="rect">
            <a:avLst/>
          </a:prstGeom>
          <a:noFill/>
          <a:ln w="9525">
            <a:noFill/>
            <a:miter lim="800000"/>
            <a:headEnd/>
            <a:tailEnd/>
          </a:ln>
        </p:spPr>
      </p:pic>
      <p:pic>
        <p:nvPicPr>
          <p:cNvPr id="7171" name="Picture 3"/>
          <p:cNvPicPr>
            <a:picLocks noGrp="1" noChangeAspect="1" noChangeArrowheads="1"/>
          </p:cNvPicPr>
          <p:nvPr>
            <p:ph sz="quarter" idx="1"/>
          </p:nvPr>
        </p:nvPicPr>
        <p:blipFill>
          <a:blip r:embed="rId3" cstate="print"/>
          <a:srcRect/>
          <a:stretch>
            <a:fillRect/>
          </a:stretch>
        </p:blipFill>
        <p:spPr bwMode="auto">
          <a:xfrm>
            <a:off x="955674" y="3789040"/>
            <a:ext cx="1816125" cy="1895573"/>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11</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1477328"/>
          </a:xfrm>
          <a:prstGeom prst="rect">
            <a:avLst/>
          </a:prstGeom>
          <a:noFill/>
        </p:spPr>
        <p:txBody>
          <a:bodyPr wrap="square" rtlCol="0">
            <a:spAutoFit/>
          </a:bodyPr>
          <a:lstStyle/>
          <a:p>
            <a:pPr algn="just"/>
            <a:r>
              <a:rPr lang="el-GR" dirty="0" smtClean="0">
                <a:latin typeface="+mj-lt"/>
              </a:rPr>
              <a:t>Κάντε 10 προβολές στο δεξί πόδι και 10 στο αριστερό. Κάντε το αν θέλετε και με αλματάκι εναλλάξ. </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477328"/>
          </a:xfrm>
          <a:prstGeom prst="rect">
            <a:avLst/>
          </a:prstGeom>
          <a:noFill/>
        </p:spPr>
        <p:txBody>
          <a:bodyPr wrap="square" rtlCol="0">
            <a:spAutoFit/>
          </a:bodyPr>
          <a:lstStyle/>
          <a:p>
            <a:pPr algn="just"/>
            <a:r>
              <a:rPr lang="el-GR" dirty="0" smtClean="0">
                <a:latin typeface="+mj-lt"/>
              </a:rPr>
              <a:t>Κάντε 10 ψαλιδάκια. Μην ξεχνάτε να σηκώνεται λίγο από το έδαφος τα πόδια σας και να τα έχετε τεντωμένα!</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16"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8" name="17 - Εικόνα" descr="Screenshot_2020-04-02 Capn Petes Home Activity Visual Packet pdf(17).png"/>
          <p:cNvPicPr>
            <a:picLocks noChangeAspect="1"/>
          </p:cNvPicPr>
          <p:nvPr/>
        </p:nvPicPr>
        <p:blipFill>
          <a:blip r:embed="rId3" cstate="print"/>
          <a:stretch>
            <a:fillRect/>
          </a:stretch>
        </p:blipFill>
        <p:spPr>
          <a:xfrm>
            <a:off x="971600" y="1988840"/>
            <a:ext cx="1800200" cy="1728192"/>
          </a:xfrm>
          <a:prstGeom prst="rect">
            <a:avLst/>
          </a:prstGeom>
        </p:spPr>
      </p:pic>
      <p:pic>
        <p:nvPicPr>
          <p:cNvPr id="3074" name="Picture 2"/>
          <p:cNvPicPr>
            <a:picLocks noGrp="1" noChangeAspect="1" noChangeArrowheads="1"/>
          </p:cNvPicPr>
          <p:nvPr>
            <p:ph sz="quarter" idx="1"/>
          </p:nvPr>
        </p:nvPicPr>
        <p:blipFill>
          <a:blip r:embed="rId4" cstate="print"/>
          <a:srcRect/>
          <a:stretch>
            <a:fillRect/>
          </a:stretch>
        </p:blipFill>
        <p:spPr bwMode="auto">
          <a:xfrm>
            <a:off x="971550" y="4192312"/>
            <a:ext cx="1816100" cy="94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(7)</a:t>
            </a:r>
            <a:endParaRPr lang="el-GR" dirty="0"/>
          </a:p>
        </p:txBody>
      </p:sp>
      <p:sp>
        <p:nvSpPr>
          <p:cNvPr id="3" name="2 - Θέση περιεχομένου"/>
          <p:cNvSpPr>
            <a:spLocks noGrp="1"/>
          </p:cNvSpPr>
          <p:nvPr>
            <p:ph sz="quarter" idx="1"/>
          </p:nvPr>
        </p:nvSpPr>
        <p:spPr>
          <a:xfrm>
            <a:off x="899592" y="1268760"/>
            <a:ext cx="7128792"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8).png"/>
          <p:cNvPicPr>
            <a:picLocks noChangeAspect="1"/>
          </p:cNvPicPr>
          <p:nvPr/>
        </p:nvPicPr>
        <p:blipFill>
          <a:blip r:embed="rId3" cstate="print"/>
          <a:stretch>
            <a:fillRect/>
          </a:stretch>
        </p:blipFill>
        <p:spPr>
          <a:xfrm>
            <a:off x="6084168" y="1700808"/>
            <a:ext cx="2047619" cy="16285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13</a:t>
            </a:fld>
            <a:endParaRPr lang="el-GR" dirty="0"/>
          </a:p>
        </p:txBody>
      </p:sp>
      <p:sp>
        <p:nvSpPr>
          <p:cNvPr id="9" name="8 - TextBox">
            <a:hlinkClick r:id="rId2"/>
          </p:cNvPr>
          <p:cNvSpPr txBox="1"/>
          <p:nvPr/>
        </p:nvSpPr>
        <p:spPr>
          <a:xfrm>
            <a:off x="539552" y="1700809"/>
            <a:ext cx="6984776" cy="3600986"/>
          </a:xfrm>
          <a:prstGeom prst="rect">
            <a:avLst/>
          </a:prstGeom>
          <a:noFill/>
        </p:spPr>
        <p:txBody>
          <a:bodyPr wrap="square" rtlCol="0">
            <a:spAutoFit/>
          </a:bodyPr>
          <a:lstStyle/>
          <a:p>
            <a:r>
              <a:rPr lang="el-GR" sz="2400" dirty="0" smtClean="0">
                <a:latin typeface="+mj-lt"/>
              </a:rPr>
              <a:t>Βιβλίο μαθητή (Ε &amp; ΣΤ τάξη)</a:t>
            </a:r>
          </a:p>
          <a:p>
            <a:r>
              <a:rPr lang="en-US" sz="2400" dirty="0" smtClean="0">
                <a:latin typeface="+mj-lt"/>
                <a:hlinkClick r:id="rId2"/>
              </a:rPr>
              <a:t>http://ebooks.edu.gr/modules/ebook/show.php/DSDIM-G100/156/1110,4046/</a:t>
            </a:r>
            <a:endParaRPr lang="el-GR" sz="2400" dirty="0" smtClean="0">
              <a:latin typeface="+mj-lt"/>
            </a:endParaRPr>
          </a:p>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8"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10" name="Picture 2"/>
          <p:cNvPicPr>
            <a:picLocks noChangeAspect="1" noChangeArrowheads="1"/>
          </p:cNvPicPr>
          <p:nvPr/>
        </p:nvPicPr>
        <p:blipFill>
          <a:blip r:embed="rId3"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14</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0" name="Picture 2"/>
          <p:cNvPicPr>
            <a:picLocks noChangeAspect="1" noChangeArrowheads="1"/>
          </p:cNvPicPr>
          <p:nvPr/>
        </p:nvPicPr>
        <p:blipFill>
          <a:blip r:embed="rId3" cstate="print"/>
          <a:srcRect/>
          <a:stretch>
            <a:fillRect/>
          </a:stretch>
        </p:blipFill>
        <p:spPr bwMode="auto">
          <a:xfrm>
            <a:off x="1547664" y="1484784"/>
            <a:ext cx="5724128" cy="1347217"/>
          </a:xfrm>
          <a:prstGeom prst="rect">
            <a:avLst/>
          </a:prstGeom>
          <a:noFill/>
          <a:ln w="9525">
            <a:noFill/>
            <a:miter lim="800000"/>
            <a:headEnd/>
            <a:tailEnd/>
          </a:ln>
        </p:spPr>
      </p:pic>
      <p:sp>
        <p:nvSpPr>
          <p:cNvPr id="10" name="9 - TextBox">
            <a:hlinkClick r:id="rId4"/>
          </p:cNvPr>
          <p:cNvSpPr txBox="1"/>
          <p:nvPr/>
        </p:nvSpPr>
        <p:spPr>
          <a:xfrm>
            <a:off x="1475656" y="2780928"/>
            <a:ext cx="6120680" cy="369332"/>
          </a:xfrm>
          <a:prstGeom prst="rect">
            <a:avLst/>
          </a:prstGeom>
          <a:noFill/>
        </p:spPr>
        <p:txBody>
          <a:bodyPr wrap="square" rtlCol="0">
            <a:spAutoFit/>
          </a:bodyPr>
          <a:lstStyle/>
          <a:p>
            <a:pPr algn="ctr"/>
            <a:r>
              <a:rPr lang="en-US" dirty="0" smtClean="0">
                <a:latin typeface="+mj-lt"/>
                <a:hlinkClick r:id="rId4"/>
              </a:rPr>
              <a:t>https://epaizovolley.weebly.com/</a:t>
            </a:r>
            <a:endParaRPr lang="el-GR" dirty="0">
              <a:latin typeface="+mj-lt"/>
            </a:endParaRPr>
          </a:p>
        </p:txBody>
      </p:sp>
      <p:pic>
        <p:nvPicPr>
          <p:cNvPr id="7" name="Picture 2"/>
          <p:cNvPicPr>
            <a:picLocks noChangeAspect="1" noChangeArrowheads="1"/>
          </p:cNvPicPr>
          <p:nvPr/>
        </p:nvPicPr>
        <p:blipFill>
          <a:blip r:embed="rId5" cstate="print"/>
          <a:srcRect/>
          <a:stretch>
            <a:fillRect/>
          </a:stretch>
        </p:blipFill>
        <p:spPr bwMode="auto">
          <a:xfrm>
            <a:off x="3131840" y="3284984"/>
            <a:ext cx="2990850" cy="1276350"/>
          </a:xfrm>
          <a:prstGeom prst="rect">
            <a:avLst/>
          </a:prstGeom>
          <a:noFill/>
          <a:ln w="9525">
            <a:noFill/>
            <a:miter lim="800000"/>
            <a:headEnd/>
            <a:tailEnd/>
          </a:ln>
        </p:spPr>
      </p:pic>
      <p:sp>
        <p:nvSpPr>
          <p:cNvPr id="11" name="10 - Ορθογώνιο"/>
          <p:cNvSpPr/>
          <p:nvPr/>
        </p:nvSpPr>
        <p:spPr>
          <a:xfrm>
            <a:off x="3059832" y="4725144"/>
            <a:ext cx="3149901" cy="369332"/>
          </a:xfrm>
          <a:prstGeom prst="rect">
            <a:avLst/>
          </a:prstGeom>
        </p:spPr>
        <p:txBody>
          <a:bodyPr wrap="none">
            <a:spAutoFit/>
          </a:bodyPr>
          <a:lstStyle/>
          <a:p>
            <a:r>
              <a:rPr lang="en-US" dirty="0" smtClean="0">
                <a:hlinkClick r:id="rId6"/>
              </a:rPr>
              <a:t>https://e-swimming.weebly.com/</a:t>
            </a:r>
            <a:endParaRPr lang="el-GR" dirty="0"/>
          </a:p>
        </p:txBody>
      </p:sp>
      <p:sp>
        <p:nvSpPr>
          <p:cNvPr id="12"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13" name="Picture 2"/>
          <p:cNvPicPr>
            <a:picLocks noChangeAspect="1" noChangeArrowheads="1"/>
          </p:cNvPicPr>
          <p:nvPr/>
        </p:nvPicPr>
        <p:blipFill>
          <a:blip r:embed="rId7"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15</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1" name="Picture 3"/>
          <p:cNvPicPr>
            <a:picLocks noChangeAspect="1" noChangeArrowheads="1"/>
          </p:cNvPicPr>
          <p:nvPr/>
        </p:nvPicPr>
        <p:blipFill>
          <a:blip r:embed="rId3" cstate="print"/>
          <a:srcRect/>
          <a:stretch>
            <a:fillRect/>
          </a:stretch>
        </p:blipFill>
        <p:spPr bwMode="auto">
          <a:xfrm>
            <a:off x="3275856" y="2132856"/>
            <a:ext cx="2600325" cy="2524125"/>
          </a:xfrm>
          <a:prstGeom prst="rect">
            <a:avLst/>
          </a:prstGeom>
          <a:noFill/>
          <a:ln w="9525">
            <a:noFill/>
            <a:miter lim="800000"/>
            <a:headEnd/>
            <a:tailEnd/>
          </a:ln>
        </p:spPr>
      </p:pic>
      <p:sp>
        <p:nvSpPr>
          <p:cNvPr id="7"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8"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Ευχετήριο μήνυμα</a:t>
            </a:r>
            <a:endParaRPr lang="el-GR" dirty="0"/>
          </a:p>
        </p:txBody>
      </p:sp>
      <p:sp>
        <p:nvSpPr>
          <p:cNvPr id="3" name="2 - Θέση περιεχομένου"/>
          <p:cNvSpPr>
            <a:spLocks noGrp="1"/>
          </p:cNvSpPr>
          <p:nvPr>
            <p:ph sz="quarter" idx="1"/>
          </p:nvPr>
        </p:nvSpPr>
        <p:spPr>
          <a:xfrm>
            <a:off x="683568" y="1920240"/>
            <a:ext cx="7632848" cy="3524984"/>
          </a:xfrm>
        </p:spPr>
        <p:txBody>
          <a:bodyPr>
            <a:normAutofit/>
          </a:bodyPr>
          <a:lstStyle/>
          <a:p>
            <a:pPr algn="just">
              <a:buNone/>
            </a:pPr>
            <a:r>
              <a:rPr lang="en-US" dirty="0" smtClean="0">
                <a:latin typeface="+mj-lt"/>
              </a:rPr>
              <a:t>   </a:t>
            </a:r>
            <a:endParaRPr lang="el-GR" dirty="0" smtClean="0">
              <a:latin typeface="+mj-lt"/>
            </a:endParaRPr>
          </a:p>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
        <p:nvSpPr>
          <p:cNvPr id="8" name="7 - TextBox"/>
          <p:cNvSpPr txBox="1"/>
          <p:nvPr/>
        </p:nvSpPr>
        <p:spPr>
          <a:xfrm>
            <a:off x="683568" y="1412776"/>
            <a:ext cx="7488832" cy="5632311"/>
          </a:xfrm>
          <a:prstGeom prst="rect">
            <a:avLst/>
          </a:prstGeom>
          <a:noFill/>
        </p:spPr>
        <p:txBody>
          <a:bodyPr wrap="square" rtlCol="0">
            <a:spAutoFit/>
          </a:bodyPr>
          <a:lstStyle/>
          <a:p>
            <a:endParaRPr lang="el-GR" dirty="0" smtClean="0"/>
          </a:p>
          <a:p>
            <a:endParaRPr lang="el-GR" dirty="0" smtClean="0"/>
          </a:p>
          <a:p>
            <a:endParaRPr lang="el-GR" dirty="0" smtClean="0"/>
          </a:p>
          <a:p>
            <a:r>
              <a:rPr lang="el-GR" sz="2400" dirty="0" smtClean="0">
                <a:latin typeface="+mj-lt"/>
              </a:rPr>
              <a:t>Στην πρωτόγνωρη για όλους συνθήκη που αντιμετωπίζουμε, θέλω από καρδιάς να σας ευχηθώ: Καλό Πάσχα!</a:t>
            </a:r>
          </a:p>
          <a:p>
            <a:r>
              <a:rPr lang="el-GR" sz="2400" dirty="0" smtClean="0">
                <a:latin typeface="+mj-lt"/>
              </a:rPr>
              <a:t>Μακάρι η Ανάσταση του Κυρίου να είναι μια ευκαιρία επιστροφής στην αλληλεγγύη και την ελπίδα.</a:t>
            </a:r>
          </a:p>
          <a:p>
            <a:r>
              <a:rPr lang="el-GR" sz="2400" dirty="0" smtClean="0">
                <a:latin typeface="+mj-lt"/>
              </a:rPr>
              <a:t>Υγεία και δύναμη σε όλους!</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Μήνυμα προς τους γονείς</a:t>
            </a:r>
            <a:endParaRPr lang="el-GR" dirty="0"/>
          </a:p>
        </p:txBody>
      </p:sp>
      <p:sp>
        <p:nvSpPr>
          <p:cNvPr id="3" name="2 - Θέση περιεχομένου"/>
          <p:cNvSpPr>
            <a:spLocks noGrp="1"/>
          </p:cNvSpPr>
          <p:nvPr>
            <p:ph sz="quarter" idx="1"/>
          </p:nvPr>
        </p:nvSpPr>
        <p:spPr>
          <a:xfrm>
            <a:off x="611560" y="1124744"/>
            <a:ext cx="7941568" cy="4392488"/>
          </a:xfrm>
        </p:spPr>
        <p:txBody>
          <a:bodyPr>
            <a:normAutofit fontScale="92500" lnSpcReduction="20000"/>
          </a:bodyPr>
          <a:lstStyle/>
          <a:p>
            <a:pPr>
              <a:buNone/>
            </a:pPr>
            <a:r>
              <a:rPr lang="en-US" dirty="0" smtClean="0">
                <a:latin typeface="+mj-lt"/>
              </a:rPr>
              <a:t>   </a:t>
            </a:r>
          </a:p>
          <a:p>
            <a:pPr>
              <a:buNone/>
            </a:pPr>
            <a:r>
              <a:rPr lang="en-US" dirty="0" smtClean="0">
                <a:latin typeface="+mj-lt"/>
              </a:rPr>
              <a:t>   </a:t>
            </a:r>
            <a:r>
              <a:rPr lang="el-GR" dirty="0" smtClean="0">
                <a:latin typeface="+mj-lt"/>
              </a:rPr>
              <a:t>Αγαπητοί γονείς,</a:t>
            </a:r>
          </a:p>
          <a:p>
            <a:pPr>
              <a:buNone/>
            </a:pPr>
            <a:r>
              <a:rPr lang="el-GR" dirty="0" smtClean="0">
                <a:latin typeface="+mj-lt"/>
              </a:rPr>
              <a:t> </a:t>
            </a:r>
          </a:p>
          <a:p>
            <a:pPr algn="just">
              <a:buNone/>
            </a:pPr>
            <a:r>
              <a:rPr lang="el-GR" dirty="0" smtClean="0">
                <a:latin typeface="+mj-lt"/>
              </a:rPr>
              <a:t>    η συμβολή σας στην υλοποίηση της παρούσας δράσης είναι σημαντική. Παρακαλούμε να εξασφαλίσετε ένα χώρο κατάλληλα εξοπλισμένο και ασφαλή. Οι οδηγίες για την πραγματοποίηση των διδακτικών δράσεων είναι απλές και εύκολα κατανοητές. Αν μπορείτε να συνδυάσετε τις δράσεις με την αγαπημένη τους μουσική θα ήταν ιδανικά.</a:t>
            </a:r>
          </a:p>
          <a:p>
            <a:pPr>
              <a:buNone/>
            </a:pPr>
            <a:endParaRPr lang="el-GR" dirty="0" smtClean="0"/>
          </a:p>
          <a:p>
            <a:pPr algn="r">
              <a:buNone/>
            </a:pPr>
            <a:r>
              <a:rPr lang="el-GR" dirty="0" smtClean="0"/>
              <a:t>    </a:t>
            </a:r>
            <a:r>
              <a:rPr lang="el-GR" dirty="0" smtClean="0">
                <a:latin typeface="+mj-lt"/>
              </a:rPr>
              <a:t>Σας ευχαριστούμε για την συνεργασία. </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3075" name="Picture 3"/>
          <p:cNvPicPr>
            <a:picLocks noChangeAspect="1" noChangeArrowheads="1"/>
          </p:cNvPicPr>
          <p:nvPr/>
        </p:nvPicPr>
        <p:blipFill>
          <a:blip r:embed="rId2" cstate="print"/>
          <a:srcRect/>
          <a:stretch>
            <a:fillRect/>
          </a:stretch>
        </p:blipFill>
        <p:spPr bwMode="auto">
          <a:xfrm>
            <a:off x="323528" y="5572125"/>
            <a:ext cx="2190750" cy="1285875"/>
          </a:xfrm>
          <a:prstGeom prst="rect">
            <a:avLst/>
          </a:prstGeom>
          <a:noFill/>
          <a:ln w="9525">
            <a:noFill/>
            <a:miter lim="800000"/>
            <a:headEnd/>
            <a:tailEnd/>
          </a:ln>
        </p:spPr>
      </p:pic>
      <p:pic>
        <p:nvPicPr>
          <p:cNvPr id="8" name="7 - Εικόνα" descr="Screenshot_2020-04-02 Capn Petes Home Activity Visual Packet pdf(5).png"/>
          <p:cNvPicPr>
            <a:picLocks noChangeAspect="1"/>
          </p:cNvPicPr>
          <p:nvPr/>
        </p:nvPicPr>
        <p:blipFill>
          <a:blip r:embed="rId3" cstate="print"/>
          <a:stretch>
            <a:fillRect/>
          </a:stretch>
        </p:blipFill>
        <p:spPr>
          <a:xfrm>
            <a:off x="7380312" y="5229200"/>
            <a:ext cx="1296144" cy="10882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Ασύγχρονη εκπαίδευση</a:t>
            </a:r>
            <a:endParaRPr lang="el-GR" dirty="0"/>
          </a:p>
        </p:txBody>
      </p:sp>
      <p:sp>
        <p:nvSpPr>
          <p:cNvPr id="3" name="2 - Θέση περιεχομένου"/>
          <p:cNvSpPr>
            <a:spLocks noGrp="1"/>
          </p:cNvSpPr>
          <p:nvPr>
            <p:ph sz="quarter" idx="1"/>
          </p:nvPr>
        </p:nvSpPr>
        <p:spPr>
          <a:xfrm>
            <a:off x="683568" y="1920240"/>
            <a:ext cx="7632848" cy="3524984"/>
          </a:xfrm>
        </p:spPr>
        <p:txBody>
          <a:bodyPr>
            <a:normAutofit lnSpcReduction="10000"/>
          </a:bodyPr>
          <a:lstStyle/>
          <a:p>
            <a:pPr algn="just">
              <a:buNone/>
            </a:pPr>
            <a:r>
              <a:rPr lang="en-US" dirty="0" smtClean="0">
                <a:latin typeface="+mj-lt"/>
              </a:rPr>
              <a:t>   </a:t>
            </a:r>
            <a:r>
              <a:rPr lang="el-GR" dirty="0" smtClean="0">
                <a:latin typeface="+mj-lt"/>
              </a:rPr>
              <a:t>Η </a:t>
            </a:r>
            <a:r>
              <a:rPr lang="el-GR" b="1" i="1" dirty="0" smtClean="0">
                <a:solidFill>
                  <a:schemeClr val="accent2"/>
                </a:solidFill>
                <a:latin typeface="+mj-lt"/>
              </a:rPr>
              <a:t>Ασύγχρονη Εκπαίδευση</a:t>
            </a:r>
            <a:r>
              <a:rPr lang="el-GR" dirty="0" smtClean="0">
                <a:solidFill>
                  <a:schemeClr val="accent2"/>
                </a:solidFill>
                <a:latin typeface="+mj-lt"/>
              </a:rPr>
              <a:t> </a:t>
            </a:r>
            <a:r>
              <a:rPr lang="el-GR" dirty="0" smtClean="0">
                <a:latin typeface="+mj-lt"/>
              </a:rPr>
              <a:t>είναι μια μέθοδος εκπαίδευσης που δεν απαιτεί την ταυτόχρονη συμμετοχή των μαθητών και των καθηγητών Φυσικής Αγωγής. Οι μαθητές βρίσκονται στον χώρο τους σε μια άλλη χρονική στιγμή, επιλέγοντας μόνοι τους ή με την βοήθεια των γονιών τους το προσωπικό τους εκπαιδευτικό χρονικό πλαίσιο για να υλοποιήσουν τις προτεινόμενες δράσεις.</a:t>
            </a:r>
          </a:p>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(Οδηγίες για τους γονείς)</a:t>
            </a:r>
            <a:endParaRPr lang="el-GR" dirty="0"/>
          </a:p>
        </p:txBody>
      </p:sp>
      <p:sp>
        <p:nvSpPr>
          <p:cNvPr id="3" name="2 - Θέση περιεχομένου"/>
          <p:cNvSpPr>
            <a:spLocks noGrp="1"/>
          </p:cNvSpPr>
          <p:nvPr>
            <p:ph sz="quarter" idx="1"/>
          </p:nvPr>
        </p:nvSpPr>
        <p:spPr>
          <a:xfrm>
            <a:off x="827584" y="1268760"/>
            <a:ext cx="7488832" cy="4392488"/>
          </a:xfrm>
        </p:spPr>
        <p:txBody>
          <a:bodyPr>
            <a:normAutofit lnSpcReduction="10000"/>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6</a:t>
            </a:fld>
            <a:endParaRPr lang="el-GR" dirty="0"/>
          </a:p>
        </p:txBody>
      </p:sp>
      <p:pic>
        <p:nvPicPr>
          <p:cNvPr id="3076" name="Picture 4"/>
          <p:cNvPicPr>
            <a:picLocks noChangeAspect="1" noChangeArrowheads="1"/>
          </p:cNvPicPr>
          <p:nvPr/>
        </p:nvPicPr>
        <p:blipFill>
          <a:blip r:embed="rId2" cstate="print"/>
          <a:srcRect/>
          <a:stretch>
            <a:fillRect/>
          </a:stretch>
        </p:blipFill>
        <p:spPr bwMode="auto">
          <a:xfrm>
            <a:off x="395536" y="2132856"/>
            <a:ext cx="2016224" cy="1512168"/>
          </a:xfrm>
          <a:prstGeom prst="rect">
            <a:avLst/>
          </a:prstGeom>
          <a:noFill/>
          <a:ln w="9525">
            <a:noFill/>
            <a:miter lim="800000"/>
            <a:headEnd/>
            <a:tailEnd/>
          </a:ln>
        </p:spPr>
      </p:pic>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132856"/>
            <a:ext cx="3600400" cy="4247317"/>
          </a:xfrm>
          <a:prstGeom prst="rect">
            <a:avLst/>
          </a:prstGeom>
          <a:noFill/>
        </p:spPr>
        <p:txBody>
          <a:bodyPr wrap="square" rtlCol="0">
            <a:spAutoFit/>
          </a:bodyPr>
          <a:lstStyle/>
          <a:p>
            <a:r>
              <a:rPr lang="el-GR" dirty="0" smtClean="0">
                <a:latin typeface="+mj-lt"/>
              </a:rPr>
              <a:t>Οργάνωσε τον χώρο του σπιτιού ώστε να μπορείς να τρέξεις συνεχόμενα επί 5 λεπτά. </a:t>
            </a:r>
          </a:p>
          <a:p>
            <a:endParaRPr lang="el-GR" dirty="0">
              <a:latin typeface="+mj-lt"/>
            </a:endParaRPr>
          </a:p>
          <a:p>
            <a:r>
              <a:rPr lang="el-GR" dirty="0" smtClean="0">
                <a:latin typeface="+mj-lt"/>
              </a:rPr>
              <a:t>Μπράβο σου, πάρε τις  πρώτες σου ανάσες</a:t>
            </a:r>
          </a:p>
          <a:p>
            <a:endParaRPr lang="el-GR" dirty="0" smtClean="0">
              <a:latin typeface="+mj-lt"/>
            </a:endParaRPr>
          </a:p>
          <a:p>
            <a:r>
              <a:rPr lang="el-GR" dirty="0" smtClean="0">
                <a:latin typeface="+mj-lt"/>
              </a:rPr>
              <a:t>Στη συνέχεια, φτιάξε εντός της διαδρομής μικρά εμπόδια (π.χ. καρέκλες) που θα τα περνάς από κάτω (</a:t>
            </a:r>
            <a:r>
              <a:rPr lang="el-GR" dirty="0" err="1" smtClean="0">
                <a:latin typeface="+mj-lt"/>
              </a:rPr>
              <a:t>έρπειν</a:t>
            </a:r>
            <a:r>
              <a:rPr lang="el-GR" dirty="0" smtClean="0">
                <a:latin typeface="+mj-lt"/>
              </a:rPr>
              <a:t>) κάθε φορά που φτάνεις μπροστά τους. Κράτησε 5 ακόμη  λεπτά άσκησης. Μπράβο σου!!</a:t>
            </a:r>
          </a:p>
          <a:p>
            <a:endParaRPr lang="el-GR" dirty="0">
              <a:latin typeface="+mj-lt"/>
            </a:endParaRP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sp>
        <p:nvSpPr>
          <p:cNvPr id="14" name="13 - Οδοντωτό δεξιό βέλος"/>
          <p:cNvSpPr/>
          <p:nvPr/>
        </p:nvSpPr>
        <p:spPr>
          <a:xfrm>
            <a:off x="2699792" y="486916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027" name="Picture 3"/>
          <p:cNvPicPr>
            <a:picLocks noChangeAspect="1" noChangeArrowheads="1"/>
          </p:cNvPicPr>
          <p:nvPr/>
        </p:nvPicPr>
        <p:blipFill>
          <a:blip r:embed="rId3" cstate="print"/>
          <a:srcRect/>
          <a:stretch>
            <a:fillRect/>
          </a:stretch>
        </p:blipFill>
        <p:spPr bwMode="auto">
          <a:xfrm>
            <a:off x="683568" y="4221088"/>
            <a:ext cx="1728192" cy="1251198"/>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7</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καθίσματα </a:t>
            </a:r>
            <a:endParaRPr lang="el-GR" dirty="0">
              <a:latin typeface="+mj-lt"/>
            </a:endParaRPr>
          </a:p>
        </p:txBody>
      </p:sp>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κοιλιακούς </a:t>
            </a:r>
            <a:endParaRPr lang="el-GR"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683568" y="1844823"/>
            <a:ext cx="2279526" cy="2016225"/>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3" cstate="print"/>
          <a:srcRect/>
          <a:stretch>
            <a:fillRect/>
          </a:stretch>
        </p:blipFill>
        <p:spPr bwMode="auto">
          <a:xfrm>
            <a:off x="1259632" y="4221088"/>
            <a:ext cx="2114378" cy="1333500"/>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8</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772816"/>
            <a:ext cx="2736304" cy="2308324"/>
          </a:xfrm>
          <a:prstGeom prst="rect">
            <a:avLst/>
          </a:prstGeom>
          <a:noFill/>
        </p:spPr>
        <p:txBody>
          <a:bodyPr wrap="square" rtlCol="0">
            <a:spAutoFit/>
          </a:bodyPr>
          <a:lstStyle/>
          <a:p>
            <a:r>
              <a:rPr lang="el-GR" dirty="0" smtClean="0">
                <a:latin typeface="+mj-lt"/>
              </a:rPr>
              <a:t>Κάνε 2 σετ από 10 κάθετα δυνατά </a:t>
            </a:r>
            <a:r>
              <a:rPr lang="el-GR" dirty="0" err="1" smtClean="0">
                <a:latin typeface="+mj-lt"/>
              </a:rPr>
              <a:t>αλματάκια</a:t>
            </a:r>
            <a:r>
              <a:rPr lang="el-GR" dirty="0" smtClean="0">
                <a:latin typeface="+mj-lt"/>
              </a:rPr>
              <a:t>. Ακολούθως φτιάξε ένα μικρό εμπόδιο με πλαστικά ποτηράκια και κάνε δυο σετ από 10 άλματα περνώντας πλάγια!</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369332"/>
          </a:xfrm>
          <a:prstGeom prst="rect">
            <a:avLst/>
          </a:prstGeom>
          <a:noFill/>
        </p:spPr>
        <p:txBody>
          <a:bodyPr wrap="square" rtlCol="0">
            <a:spAutoFit/>
          </a:bodyPr>
          <a:lstStyle/>
          <a:p>
            <a:r>
              <a:rPr lang="el-GR" dirty="0" smtClean="0">
                <a:latin typeface="+mj-lt"/>
              </a:rPr>
              <a:t>Κάνε 30΄΄ γόνατα ψηλά </a:t>
            </a:r>
            <a:endParaRPr lang="el-GR" dirty="0">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467545" y="1700809"/>
            <a:ext cx="2088232" cy="1944216"/>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3" cstate="print"/>
          <a:srcRect/>
          <a:stretch>
            <a:fillRect/>
          </a:stretch>
        </p:blipFill>
        <p:spPr bwMode="auto">
          <a:xfrm>
            <a:off x="827584" y="3861048"/>
            <a:ext cx="1533499" cy="1944215"/>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9</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923330"/>
          </a:xfrm>
          <a:prstGeom prst="rect">
            <a:avLst/>
          </a:prstGeom>
          <a:noFill/>
        </p:spPr>
        <p:txBody>
          <a:bodyPr wrap="square" rtlCol="0">
            <a:spAutoFit/>
          </a:bodyPr>
          <a:lstStyle/>
          <a:p>
            <a:r>
              <a:rPr lang="el-GR" dirty="0" smtClean="0">
                <a:latin typeface="+mj-lt"/>
              </a:rPr>
              <a:t>Κάνε «πεταλούδα» μετρώντας αργά μέχρι το 15</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διάταση στο κάθε σου πόδι </a:t>
            </a:r>
            <a:r>
              <a:rPr lang="el-GR" dirty="0" smtClean="0"/>
              <a:t>μετρώντας αργά μέχρι το 15</a:t>
            </a:r>
            <a:endParaRPr lang="el-GR" dirty="0">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611560" y="1700808"/>
            <a:ext cx="2145035" cy="1800200"/>
          </a:xfrm>
          <a:prstGeom prst="rect">
            <a:avLst/>
          </a:prstGeom>
          <a:noFill/>
          <a:ln w="9525">
            <a:noFill/>
            <a:miter lim="800000"/>
            <a:headEnd/>
            <a:tailEnd/>
          </a:ln>
        </p:spPr>
      </p:pic>
      <p:pic>
        <p:nvPicPr>
          <p:cNvPr id="6147" name="Picture 3"/>
          <p:cNvPicPr>
            <a:picLocks noGrp="1" noChangeAspect="1" noChangeArrowheads="1"/>
          </p:cNvPicPr>
          <p:nvPr>
            <p:ph sz="quarter" idx="1"/>
          </p:nvPr>
        </p:nvPicPr>
        <p:blipFill>
          <a:blip r:embed="rId3" cstate="print"/>
          <a:srcRect/>
          <a:stretch>
            <a:fillRect/>
          </a:stretch>
        </p:blipFill>
        <p:spPr bwMode="auto">
          <a:xfrm>
            <a:off x="955189" y="3860800"/>
            <a:ext cx="1456571" cy="1656432"/>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l-GR" smtClean="0"/>
              <a:t>9/4/2020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3392</TotalTime>
  <Words>638</Words>
  <Application>Microsoft Office PowerPoint</Application>
  <PresentationFormat>Προβολή στην οθόνη (4:3)</PresentationFormat>
  <Paragraphs>125</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Ρίζες</vt:lpstr>
      <vt:lpstr>Φυσική Αγωγή για την Ε΄ Δημοτικού</vt:lpstr>
      <vt:lpstr>Ευχετήριο μήνυμα</vt:lpstr>
      <vt:lpstr>Μήνυμα προς τους γονείς</vt:lpstr>
      <vt:lpstr>Τι είναι η Ασύγχρονη εκπαίδευση</vt:lpstr>
      <vt:lpstr>Ε΄ ΤΑΞΗ (Οδηγίες για τους γονείς)</vt:lpstr>
      <vt:lpstr>Ε΄ ΤΑΞΗ                                                              (1)</vt:lpstr>
      <vt:lpstr>Ε΄ ΤΑΞΗ                                                              (2)</vt:lpstr>
      <vt:lpstr>Ε΄ ΤΑΞΗ                                                              (3)</vt:lpstr>
      <vt:lpstr>Ε΄ ΤΑΞΗ                                                              (4)</vt:lpstr>
      <vt:lpstr>Ε΄ ΤΑΞΗ                                                              (5)</vt:lpstr>
      <vt:lpstr>Ε΄ ΤΑΞΗ                                                              (6)</vt:lpstr>
      <vt:lpstr>Ε΄ ΤΑΞΗ                                                              (7)</vt:lpstr>
      <vt:lpstr>ΧΡΗΣΙΜΕΣ ΙΣΤΟΣΕΛΙΔΕΣ                                                              </vt:lpstr>
      <vt:lpstr>ΧΡΗΣΙΜΕΣ ΙΣΤΟΣΕΛΙΔΕΣ                                                              </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134</cp:revision>
  <dcterms:created xsi:type="dcterms:W3CDTF">2020-03-19T17:35:29Z</dcterms:created>
  <dcterms:modified xsi:type="dcterms:W3CDTF">2020-04-09T14:33:14Z</dcterms:modified>
</cp:coreProperties>
</file>