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91" d="100"/>
          <a:sy n="91" d="100"/>
        </p:scale>
        <p:origin x="2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40199-96EC-4656-A261-B2361696D126}"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78E9B7AF-11E0-44D1-86CB-7526BA053E67}">
      <dgm:prSet phldrT="[Text]"/>
      <dgm:spPr/>
      <dgm:t>
        <a:bodyPr/>
        <a:lstStyle/>
        <a:p>
          <a:r>
            <a:rPr lang="el-GR" dirty="0"/>
            <a:t>ΕΚΣΥΓΧΡΟΝΙΣΤΙΚΟ ΕΡΓΟ ΤΡΙΚΟΥΠΗ</a:t>
          </a:r>
          <a:endParaRPr lang="en-US" dirty="0"/>
        </a:p>
      </dgm:t>
    </dgm:pt>
    <dgm:pt modelId="{97E5366E-CC90-4E7E-9466-E2AD2B4FE15E}" type="parTrans" cxnId="{D1AB825D-2581-4E1E-815E-5819213B37D4}">
      <dgm:prSet/>
      <dgm:spPr/>
      <dgm:t>
        <a:bodyPr/>
        <a:lstStyle/>
        <a:p>
          <a:endParaRPr lang="en-US"/>
        </a:p>
      </dgm:t>
    </dgm:pt>
    <dgm:pt modelId="{496E6264-49C0-4DC6-951E-EDD2175B645E}" type="sibTrans" cxnId="{D1AB825D-2581-4E1E-815E-5819213B37D4}">
      <dgm:prSet/>
      <dgm:spPr/>
      <dgm:t>
        <a:bodyPr/>
        <a:lstStyle/>
        <a:p>
          <a:endParaRPr lang="en-US"/>
        </a:p>
      </dgm:t>
    </dgm:pt>
    <dgm:pt modelId="{7FD1CDF3-5ED0-40D9-B116-7BC38D347003}">
      <dgm:prSet phldrT="[Text]"/>
      <dgm:spPr/>
      <dgm:t>
        <a:bodyPr/>
        <a:lstStyle/>
        <a:p>
          <a:r>
            <a:rPr lang="el-GR" b="0" i="0" dirty="0"/>
            <a:t>κατασκευή μεγάλων έργων υποδομής </a:t>
          </a:r>
          <a:endParaRPr lang="en-US" dirty="0"/>
        </a:p>
      </dgm:t>
    </dgm:pt>
    <dgm:pt modelId="{D24A67D7-69A0-4EB7-96C0-6487DABF8EAD}" type="parTrans" cxnId="{1DBE2A0F-F77C-46FE-980D-3883ABFB92AA}">
      <dgm:prSet/>
      <dgm:spPr/>
      <dgm:t>
        <a:bodyPr/>
        <a:lstStyle/>
        <a:p>
          <a:endParaRPr lang="en-US"/>
        </a:p>
      </dgm:t>
    </dgm:pt>
    <dgm:pt modelId="{65881795-9EA4-4357-AC85-BD2FB24EAE66}" type="sibTrans" cxnId="{1DBE2A0F-F77C-46FE-980D-3883ABFB92AA}">
      <dgm:prSet/>
      <dgm:spPr/>
      <dgm:t>
        <a:bodyPr/>
        <a:lstStyle/>
        <a:p>
          <a:endParaRPr lang="en-US"/>
        </a:p>
      </dgm:t>
    </dgm:pt>
    <dgm:pt modelId="{AA227012-A060-4466-AFFF-0C874C85EC63}">
      <dgm:prSet phldrT="[Text]"/>
      <dgm:spPr/>
      <dgm:t>
        <a:bodyPr/>
        <a:lstStyle/>
        <a:p>
          <a:r>
            <a:rPr lang="el-GR" b="0" i="0" dirty="0"/>
            <a:t>η ανασυγκρότηση των ενόπλων δυνάμεων</a:t>
          </a:r>
          <a:endParaRPr lang="en-US" dirty="0"/>
        </a:p>
      </dgm:t>
    </dgm:pt>
    <dgm:pt modelId="{4CEF465E-066B-4576-9D03-6061C10FE0A1}" type="parTrans" cxnId="{C93FD16E-2213-4BDE-96D6-9B3CB156F9E0}">
      <dgm:prSet/>
      <dgm:spPr/>
      <dgm:t>
        <a:bodyPr/>
        <a:lstStyle/>
        <a:p>
          <a:endParaRPr lang="en-US"/>
        </a:p>
      </dgm:t>
    </dgm:pt>
    <dgm:pt modelId="{9C32DAA8-A8F3-4B17-9CB5-511E7E388A0B}" type="sibTrans" cxnId="{C93FD16E-2213-4BDE-96D6-9B3CB156F9E0}">
      <dgm:prSet/>
      <dgm:spPr/>
      <dgm:t>
        <a:bodyPr/>
        <a:lstStyle/>
        <a:p>
          <a:endParaRPr lang="en-US"/>
        </a:p>
      </dgm:t>
    </dgm:pt>
    <dgm:pt modelId="{7C9FCA0C-8C95-41BE-9B47-2DD82CD16A2C}">
      <dgm:prSet phldrT="[Text]"/>
      <dgm:spPr/>
      <dgm:t>
        <a:bodyPr/>
        <a:lstStyle/>
        <a:p>
          <a:r>
            <a:rPr lang="el-GR" b="0" i="0" dirty="0"/>
            <a:t>η εξυγίανση της δημόσιας διοίκησης μέσω της θέσπισης αντικειμενικών κριτηρίων πρόσληψης</a:t>
          </a:r>
          <a:endParaRPr lang="en-US" dirty="0"/>
        </a:p>
      </dgm:t>
    </dgm:pt>
    <dgm:pt modelId="{69237D4E-2BB0-47C4-A5F3-6265E45D079F}" type="parTrans" cxnId="{2A8A2FBD-057E-4B02-9244-0FDB28250205}">
      <dgm:prSet/>
      <dgm:spPr/>
      <dgm:t>
        <a:bodyPr/>
        <a:lstStyle/>
        <a:p>
          <a:endParaRPr lang="en-US"/>
        </a:p>
      </dgm:t>
    </dgm:pt>
    <dgm:pt modelId="{C9993B0B-A125-4324-9EA1-1C1775105F4D}" type="sibTrans" cxnId="{2A8A2FBD-057E-4B02-9244-0FDB28250205}">
      <dgm:prSet/>
      <dgm:spPr/>
      <dgm:t>
        <a:bodyPr/>
        <a:lstStyle/>
        <a:p>
          <a:endParaRPr lang="en-US"/>
        </a:p>
      </dgm:t>
    </dgm:pt>
    <dgm:pt modelId="{E2712DEA-7889-4674-A722-E894D5DC4634}">
      <dgm:prSet phldrT="[Text]"/>
      <dgm:spPr/>
      <dgm:t>
        <a:bodyPr/>
        <a:lstStyle/>
        <a:p>
          <a:r>
            <a:rPr lang="el-GR" b="0" i="0" dirty="0"/>
            <a:t>ειρηνική συμβίωση με την Οθωμανική αυτοκρατορία</a:t>
          </a:r>
          <a:endParaRPr lang="en-US" dirty="0"/>
        </a:p>
      </dgm:t>
    </dgm:pt>
    <dgm:pt modelId="{411AEFCB-6994-4B2E-9DBC-E3373CCDD3B2}" type="parTrans" cxnId="{C1D98F44-E5AF-44AE-8C01-B3400FC67FE4}">
      <dgm:prSet/>
      <dgm:spPr/>
      <dgm:t>
        <a:bodyPr/>
        <a:lstStyle/>
        <a:p>
          <a:endParaRPr lang="en-US"/>
        </a:p>
      </dgm:t>
    </dgm:pt>
    <dgm:pt modelId="{2C1B074E-3E66-4406-B840-291993311828}" type="sibTrans" cxnId="{C1D98F44-E5AF-44AE-8C01-B3400FC67FE4}">
      <dgm:prSet/>
      <dgm:spPr/>
      <dgm:t>
        <a:bodyPr/>
        <a:lstStyle/>
        <a:p>
          <a:endParaRPr lang="en-US"/>
        </a:p>
      </dgm:t>
    </dgm:pt>
    <dgm:pt modelId="{85CECFC5-8331-40F1-AD55-F5D28529096F}" type="pres">
      <dgm:prSet presAssocID="{4BD40199-96EC-4656-A261-B2361696D126}" presName="layout" presStyleCnt="0">
        <dgm:presLayoutVars>
          <dgm:chMax/>
          <dgm:chPref/>
          <dgm:dir/>
          <dgm:resizeHandles/>
        </dgm:presLayoutVars>
      </dgm:prSet>
      <dgm:spPr/>
    </dgm:pt>
    <dgm:pt modelId="{39B87040-97CF-4E5B-A5BC-13EDC37E3679}" type="pres">
      <dgm:prSet presAssocID="{78E9B7AF-11E0-44D1-86CB-7526BA053E67}" presName="root" presStyleCnt="0">
        <dgm:presLayoutVars>
          <dgm:chMax/>
          <dgm:chPref/>
        </dgm:presLayoutVars>
      </dgm:prSet>
      <dgm:spPr/>
    </dgm:pt>
    <dgm:pt modelId="{50118F51-D6C0-4ABD-AF12-6F334E4D921C}" type="pres">
      <dgm:prSet presAssocID="{78E9B7AF-11E0-44D1-86CB-7526BA053E67}" presName="rootComposite" presStyleCnt="0">
        <dgm:presLayoutVars/>
      </dgm:prSet>
      <dgm:spPr/>
    </dgm:pt>
    <dgm:pt modelId="{D3F1D164-406A-4AB2-9551-8EA905E66956}" type="pres">
      <dgm:prSet presAssocID="{78E9B7AF-11E0-44D1-86CB-7526BA053E67}" presName="ParentAccent" presStyleLbl="alignNode1" presStyleIdx="0" presStyleCnt="1"/>
      <dgm:spPr/>
    </dgm:pt>
    <dgm:pt modelId="{70D24391-96F7-470F-A7D1-D314264251A3}" type="pres">
      <dgm:prSet presAssocID="{78E9B7AF-11E0-44D1-86CB-7526BA053E67}" presName="ParentSmallAccent" presStyleLbl="fgAcc1" presStyleIdx="0" presStyleCnt="1"/>
      <dgm:spPr/>
    </dgm:pt>
    <dgm:pt modelId="{909EE87F-40D8-45FB-9EBB-B489238891C5}" type="pres">
      <dgm:prSet presAssocID="{78E9B7AF-11E0-44D1-86CB-7526BA053E67}" presName="Parent" presStyleLbl="revTx" presStyleIdx="0" presStyleCnt="5">
        <dgm:presLayoutVars>
          <dgm:chMax/>
          <dgm:chPref val="4"/>
          <dgm:bulletEnabled val="1"/>
        </dgm:presLayoutVars>
      </dgm:prSet>
      <dgm:spPr/>
    </dgm:pt>
    <dgm:pt modelId="{FE0F662C-0DE0-4004-A979-52FE015C76D0}" type="pres">
      <dgm:prSet presAssocID="{78E9B7AF-11E0-44D1-86CB-7526BA053E67}" presName="childShape" presStyleCnt="0">
        <dgm:presLayoutVars>
          <dgm:chMax val="0"/>
          <dgm:chPref val="0"/>
        </dgm:presLayoutVars>
      </dgm:prSet>
      <dgm:spPr/>
    </dgm:pt>
    <dgm:pt modelId="{C2D764C0-DD4C-4111-90F3-9220193061CB}" type="pres">
      <dgm:prSet presAssocID="{7FD1CDF3-5ED0-40D9-B116-7BC38D347003}" presName="childComposite" presStyleCnt="0">
        <dgm:presLayoutVars>
          <dgm:chMax val="0"/>
          <dgm:chPref val="0"/>
        </dgm:presLayoutVars>
      </dgm:prSet>
      <dgm:spPr/>
    </dgm:pt>
    <dgm:pt modelId="{870F431B-8093-4668-BF8C-4C00F053C902}" type="pres">
      <dgm:prSet presAssocID="{7FD1CDF3-5ED0-40D9-B116-7BC38D347003}" presName="ChildAccent" presStyleLbl="solidFgAcc1" presStyleIdx="0" presStyleCnt="4"/>
      <dgm:spPr/>
    </dgm:pt>
    <dgm:pt modelId="{9CE9F92A-4E9D-4654-8BC3-68DC7F7E35A6}" type="pres">
      <dgm:prSet presAssocID="{7FD1CDF3-5ED0-40D9-B116-7BC38D347003}" presName="Child" presStyleLbl="revTx" presStyleIdx="1" presStyleCnt="5">
        <dgm:presLayoutVars>
          <dgm:chMax val="0"/>
          <dgm:chPref val="0"/>
          <dgm:bulletEnabled val="1"/>
        </dgm:presLayoutVars>
      </dgm:prSet>
      <dgm:spPr/>
    </dgm:pt>
    <dgm:pt modelId="{B4524D26-BE9F-4799-A0AE-04893DADF57F}" type="pres">
      <dgm:prSet presAssocID="{AA227012-A060-4466-AFFF-0C874C85EC63}" presName="childComposite" presStyleCnt="0">
        <dgm:presLayoutVars>
          <dgm:chMax val="0"/>
          <dgm:chPref val="0"/>
        </dgm:presLayoutVars>
      </dgm:prSet>
      <dgm:spPr/>
    </dgm:pt>
    <dgm:pt modelId="{8D0066EA-89F0-4D09-8EDF-356CECE8619C}" type="pres">
      <dgm:prSet presAssocID="{AA227012-A060-4466-AFFF-0C874C85EC63}" presName="ChildAccent" presStyleLbl="solidFgAcc1" presStyleIdx="1" presStyleCnt="4"/>
      <dgm:spPr/>
    </dgm:pt>
    <dgm:pt modelId="{D62F441B-939E-45A2-AC94-3D6702A0A552}" type="pres">
      <dgm:prSet presAssocID="{AA227012-A060-4466-AFFF-0C874C85EC63}" presName="Child" presStyleLbl="revTx" presStyleIdx="2" presStyleCnt="5">
        <dgm:presLayoutVars>
          <dgm:chMax val="0"/>
          <dgm:chPref val="0"/>
          <dgm:bulletEnabled val="1"/>
        </dgm:presLayoutVars>
      </dgm:prSet>
      <dgm:spPr/>
    </dgm:pt>
    <dgm:pt modelId="{6EC67BBA-8C4A-412A-A944-214CDBEDF2D0}" type="pres">
      <dgm:prSet presAssocID="{7C9FCA0C-8C95-41BE-9B47-2DD82CD16A2C}" presName="childComposite" presStyleCnt="0">
        <dgm:presLayoutVars>
          <dgm:chMax val="0"/>
          <dgm:chPref val="0"/>
        </dgm:presLayoutVars>
      </dgm:prSet>
      <dgm:spPr/>
    </dgm:pt>
    <dgm:pt modelId="{2E3AF006-1405-41D7-9FFA-625162095EF0}" type="pres">
      <dgm:prSet presAssocID="{7C9FCA0C-8C95-41BE-9B47-2DD82CD16A2C}" presName="ChildAccent" presStyleLbl="solidFgAcc1" presStyleIdx="2" presStyleCnt="4"/>
      <dgm:spPr/>
    </dgm:pt>
    <dgm:pt modelId="{E092D051-5C42-43F6-BF68-1CF651ABEEB1}" type="pres">
      <dgm:prSet presAssocID="{7C9FCA0C-8C95-41BE-9B47-2DD82CD16A2C}" presName="Child" presStyleLbl="revTx" presStyleIdx="3" presStyleCnt="5">
        <dgm:presLayoutVars>
          <dgm:chMax val="0"/>
          <dgm:chPref val="0"/>
          <dgm:bulletEnabled val="1"/>
        </dgm:presLayoutVars>
      </dgm:prSet>
      <dgm:spPr/>
    </dgm:pt>
    <dgm:pt modelId="{E74610A5-BEE8-47E0-87DE-DA0C69F1BD32}" type="pres">
      <dgm:prSet presAssocID="{E2712DEA-7889-4674-A722-E894D5DC4634}" presName="childComposite" presStyleCnt="0">
        <dgm:presLayoutVars>
          <dgm:chMax val="0"/>
          <dgm:chPref val="0"/>
        </dgm:presLayoutVars>
      </dgm:prSet>
      <dgm:spPr/>
    </dgm:pt>
    <dgm:pt modelId="{4343C0F2-9464-4FD7-8226-3891465AE577}" type="pres">
      <dgm:prSet presAssocID="{E2712DEA-7889-4674-A722-E894D5DC4634}" presName="ChildAccent" presStyleLbl="solidFgAcc1" presStyleIdx="3" presStyleCnt="4"/>
      <dgm:spPr/>
    </dgm:pt>
    <dgm:pt modelId="{D89D96D2-14B7-44D7-8525-25633DFE3094}" type="pres">
      <dgm:prSet presAssocID="{E2712DEA-7889-4674-A722-E894D5DC4634}" presName="Child" presStyleLbl="revTx" presStyleIdx="4" presStyleCnt="5">
        <dgm:presLayoutVars>
          <dgm:chMax val="0"/>
          <dgm:chPref val="0"/>
          <dgm:bulletEnabled val="1"/>
        </dgm:presLayoutVars>
      </dgm:prSet>
      <dgm:spPr/>
    </dgm:pt>
  </dgm:ptLst>
  <dgm:cxnLst>
    <dgm:cxn modelId="{1DBE2A0F-F77C-46FE-980D-3883ABFB92AA}" srcId="{78E9B7AF-11E0-44D1-86CB-7526BA053E67}" destId="{7FD1CDF3-5ED0-40D9-B116-7BC38D347003}" srcOrd="0" destOrd="0" parTransId="{D24A67D7-69A0-4EB7-96C0-6487DABF8EAD}" sibTransId="{65881795-9EA4-4357-AC85-BD2FB24EAE66}"/>
    <dgm:cxn modelId="{E7694929-013E-4941-9776-349B2A895047}" type="presOf" srcId="{7FD1CDF3-5ED0-40D9-B116-7BC38D347003}" destId="{9CE9F92A-4E9D-4654-8BC3-68DC7F7E35A6}" srcOrd="0" destOrd="0" presId="urn:microsoft.com/office/officeart/2008/layout/SquareAccentList"/>
    <dgm:cxn modelId="{D1AB825D-2581-4E1E-815E-5819213B37D4}" srcId="{4BD40199-96EC-4656-A261-B2361696D126}" destId="{78E9B7AF-11E0-44D1-86CB-7526BA053E67}" srcOrd="0" destOrd="0" parTransId="{97E5366E-CC90-4E7E-9466-E2AD2B4FE15E}" sibTransId="{496E6264-49C0-4DC6-951E-EDD2175B645E}"/>
    <dgm:cxn modelId="{C1D98F44-E5AF-44AE-8C01-B3400FC67FE4}" srcId="{78E9B7AF-11E0-44D1-86CB-7526BA053E67}" destId="{E2712DEA-7889-4674-A722-E894D5DC4634}" srcOrd="3" destOrd="0" parTransId="{411AEFCB-6994-4B2E-9DBC-E3373CCDD3B2}" sibTransId="{2C1B074E-3E66-4406-B840-291993311828}"/>
    <dgm:cxn modelId="{C93FD16E-2213-4BDE-96D6-9B3CB156F9E0}" srcId="{78E9B7AF-11E0-44D1-86CB-7526BA053E67}" destId="{AA227012-A060-4466-AFFF-0C874C85EC63}" srcOrd="1" destOrd="0" parTransId="{4CEF465E-066B-4576-9D03-6061C10FE0A1}" sibTransId="{9C32DAA8-A8F3-4B17-9CB5-511E7E388A0B}"/>
    <dgm:cxn modelId="{9728EE5A-6950-475D-A034-B7C3DD0636F2}" type="presOf" srcId="{7C9FCA0C-8C95-41BE-9B47-2DD82CD16A2C}" destId="{E092D051-5C42-43F6-BF68-1CF651ABEEB1}" srcOrd="0" destOrd="0" presId="urn:microsoft.com/office/officeart/2008/layout/SquareAccentList"/>
    <dgm:cxn modelId="{9724BE91-027B-441D-BBD3-E22B76C45666}" type="presOf" srcId="{E2712DEA-7889-4674-A722-E894D5DC4634}" destId="{D89D96D2-14B7-44D7-8525-25633DFE3094}" srcOrd="0" destOrd="0" presId="urn:microsoft.com/office/officeart/2008/layout/SquareAccentList"/>
    <dgm:cxn modelId="{CDC338A5-1B9C-4894-A96E-059FE5D839C7}" type="presOf" srcId="{4BD40199-96EC-4656-A261-B2361696D126}" destId="{85CECFC5-8331-40F1-AD55-F5D28529096F}" srcOrd="0" destOrd="0" presId="urn:microsoft.com/office/officeart/2008/layout/SquareAccentList"/>
    <dgm:cxn modelId="{2A8A2FBD-057E-4B02-9244-0FDB28250205}" srcId="{78E9B7AF-11E0-44D1-86CB-7526BA053E67}" destId="{7C9FCA0C-8C95-41BE-9B47-2DD82CD16A2C}" srcOrd="2" destOrd="0" parTransId="{69237D4E-2BB0-47C4-A5F3-6265E45D079F}" sibTransId="{C9993B0B-A125-4324-9EA1-1C1775105F4D}"/>
    <dgm:cxn modelId="{5FD5E6E1-DD06-46A1-BE8C-783E9A2AACC2}" type="presOf" srcId="{AA227012-A060-4466-AFFF-0C874C85EC63}" destId="{D62F441B-939E-45A2-AC94-3D6702A0A552}" srcOrd="0" destOrd="0" presId="urn:microsoft.com/office/officeart/2008/layout/SquareAccentList"/>
    <dgm:cxn modelId="{ED8323F5-CC8C-4DA5-B490-33D8F3C46442}" type="presOf" srcId="{78E9B7AF-11E0-44D1-86CB-7526BA053E67}" destId="{909EE87F-40D8-45FB-9EBB-B489238891C5}" srcOrd="0" destOrd="0" presId="urn:microsoft.com/office/officeart/2008/layout/SquareAccentList"/>
    <dgm:cxn modelId="{379301D0-E331-4AB4-881E-125E840AA289}" type="presParOf" srcId="{85CECFC5-8331-40F1-AD55-F5D28529096F}" destId="{39B87040-97CF-4E5B-A5BC-13EDC37E3679}" srcOrd="0" destOrd="0" presId="urn:microsoft.com/office/officeart/2008/layout/SquareAccentList"/>
    <dgm:cxn modelId="{168D3C9B-ADCF-49D0-AB47-DE154B843A76}" type="presParOf" srcId="{39B87040-97CF-4E5B-A5BC-13EDC37E3679}" destId="{50118F51-D6C0-4ABD-AF12-6F334E4D921C}" srcOrd="0" destOrd="0" presId="urn:microsoft.com/office/officeart/2008/layout/SquareAccentList"/>
    <dgm:cxn modelId="{C83BC881-7B48-412C-8FBE-BABB2CCF608F}" type="presParOf" srcId="{50118F51-D6C0-4ABD-AF12-6F334E4D921C}" destId="{D3F1D164-406A-4AB2-9551-8EA905E66956}" srcOrd="0" destOrd="0" presId="urn:microsoft.com/office/officeart/2008/layout/SquareAccentList"/>
    <dgm:cxn modelId="{D0DAE5BB-0F87-4515-BE8F-9935D5D81EA4}" type="presParOf" srcId="{50118F51-D6C0-4ABD-AF12-6F334E4D921C}" destId="{70D24391-96F7-470F-A7D1-D314264251A3}" srcOrd="1" destOrd="0" presId="urn:microsoft.com/office/officeart/2008/layout/SquareAccentList"/>
    <dgm:cxn modelId="{C2E4A051-D5F9-4114-8A1E-0C1B9737978F}" type="presParOf" srcId="{50118F51-D6C0-4ABD-AF12-6F334E4D921C}" destId="{909EE87F-40D8-45FB-9EBB-B489238891C5}" srcOrd="2" destOrd="0" presId="urn:microsoft.com/office/officeart/2008/layout/SquareAccentList"/>
    <dgm:cxn modelId="{1B06FC6C-81B7-49B6-9BAF-FBFAEE66DFB5}" type="presParOf" srcId="{39B87040-97CF-4E5B-A5BC-13EDC37E3679}" destId="{FE0F662C-0DE0-4004-A979-52FE015C76D0}" srcOrd="1" destOrd="0" presId="urn:microsoft.com/office/officeart/2008/layout/SquareAccentList"/>
    <dgm:cxn modelId="{3B2C6158-46DD-4F68-AE50-C78F3873CCF4}" type="presParOf" srcId="{FE0F662C-0DE0-4004-A979-52FE015C76D0}" destId="{C2D764C0-DD4C-4111-90F3-9220193061CB}" srcOrd="0" destOrd="0" presId="urn:microsoft.com/office/officeart/2008/layout/SquareAccentList"/>
    <dgm:cxn modelId="{6810863A-20F6-4951-BB30-6DADB11AA98E}" type="presParOf" srcId="{C2D764C0-DD4C-4111-90F3-9220193061CB}" destId="{870F431B-8093-4668-BF8C-4C00F053C902}" srcOrd="0" destOrd="0" presId="urn:microsoft.com/office/officeart/2008/layout/SquareAccentList"/>
    <dgm:cxn modelId="{F6372EAD-D412-4494-AA3A-CFCB60FF408F}" type="presParOf" srcId="{C2D764C0-DD4C-4111-90F3-9220193061CB}" destId="{9CE9F92A-4E9D-4654-8BC3-68DC7F7E35A6}" srcOrd="1" destOrd="0" presId="urn:microsoft.com/office/officeart/2008/layout/SquareAccentList"/>
    <dgm:cxn modelId="{6EA216DA-2CD3-40D8-9C64-93E9BBF65503}" type="presParOf" srcId="{FE0F662C-0DE0-4004-A979-52FE015C76D0}" destId="{B4524D26-BE9F-4799-A0AE-04893DADF57F}" srcOrd="1" destOrd="0" presId="urn:microsoft.com/office/officeart/2008/layout/SquareAccentList"/>
    <dgm:cxn modelId="{81A315E7-8D67-47E2-8872-B1C40BFE9262}" type="presParOf" srcId="{B4524D26-BE9F-4799-A0AE-04893DADF57F}" destId="{8D0066EA-89F0-4D09-8EDF-356CECE8619C}" srcOrd="0" destOrd="0" presId="urn:microsoft.com/office/officeart/2008/layout/SquareAccentList"/>
    <dgm:cxn modelId="{14CB4F75-98BC-482E-8322-301772D9CB4F}" type="presParOf" srcId="{B4524D26-BE9F-4799-A0AE-04893DADF57F}" destId="{D62F441B-939E-45A2-AC94-3D6702A0A552}" srcOrd="1" destOrd="0" presId="urn:microsoft.com/office/officeart/2008/layout/SquareAccentList"/>
    <dgm:cxn modelId="{DAA388E7-0185-495B-AE27-B9AFBD254CCF}" type="presParOf" srcId="{FE0F662C-0DE0-4004-A979-52FE015C76D0}" destId="{6EC67BBA-8C4A-412A-A944-214CDBEDF2D0}" srcOrd="2" destOrd="0" presId="urn:microsoft.com/office/officeart/2008/layout/SquareAccentList"/>
    <dgm:cxn modelId="{5BBA7439-A510-4569-8178-890EBEA672FA}" type="presParOf" srcId="{6EC67BBA-8C4A-412A-A944-214CDBEDF2D0}" destId="{2E3AF006-1405-41D7-9FFA-625162095EF0}" srcOrd="0" destOrd="0" presId="urn:microsoft.com/office/officeart/2008/layout/SquareAccentList"/>
    <dgm:cxn modelId="{2F2C2B9A-04AC-4155-91EF-6D1C833BEB0D}" type="presParOf" srcId="{6EC67BBA-8C4A-412A-A944-214CDBEDF2D0}" destId="{E092D051-5C42-43F6-BF68-1CF651ABEEB1}" srcOrd="1" destOrd="0" presId="urn:microsoft.com/office/officeart/2008/layout/SquareAccentList"/>
    <dgm:cxn modelId="{82113C8C-CA3E-40C9-8AFE-0D76F8F3D8C5}" type="presParOf" srcId="{FE0F662C-0DE0-4004-A979-52FE015C76D0}" destId="{E74610A5-BEE8-47E0-87DE-DA0C69F1BD32}" srcOrd="3" destOrd="0" presId="urn:microsoft.com/office/officeart/2008/layout/SquareAccentList"/>
    <dgm:cxn modelId="{3978506E-9992-4D24-8464-32A174CB81B7}" type="presParOf" srcId="{E74610A5-BEE8-47E0-87DE-DA0C69F1BD32}" destId="{4343C0F2-9464-4FD7-8226-3891465AE577}" srcOrd="0" destOrd="0" presId="urn:microsoft.com/office/officeart/2008/layout/SquareAccentList"/>
    <dgm:cxn modelId="{6590C319-9E98-49B2-B128-43514E2AEC05}" type="presParOf" srcId="{E74610A5-BEE8-47E0-87DE-DA0C69F1BD32}" destId="{D89D96D2-14B7-44D7-8525-25633DFE3094}"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1D164-406A-4AB2-9551-8EA905E66956}">
      <dsp:nvSpPr>
        <dsp:cNvPr id="0" name=""/>
        <dsp:cNvSpPr/>
      </dsp:nvSpPr>
      <dsp:spPr>
        <a:xfrm>
          <a:off x="1457005" y="875288"/>
          <a:ext cx="4141544" cy="487240"/>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D24391-96F7-470F-A7D1-D314264251A3}">
      <dsp:nvSpPr>
        <dsp:cNvPr id="0" name=""/>
        <dsp:cNvSpPr/>
      </dsp:nvSpPr>
      <dsp:spPr>
        <a:xfrm>
          <a:off x="1457005" y="1058276"/>
          <a:ext cx="304252" cy="304252"/>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9EE87F-40D8-45FB-9EBB-B489238891C5}">
      <dsp:nvSpPr>
        <dsp:cNvPr id="0" name=""/>
        <dsp:cNvSpPr/>
      </dsp:nvSpPr>
      <dsp:spPr>
        <a:xfrm>
          <a:off x="1457005" y="0"/>
          <a:ext cx="4141544" cy="87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l-GR" sz="2800" kern="1200" dirty="0"/>
            <a:t>ΕΚΣΥΓΧΡΟΝΙΣΤΙΚΟ ΕΡΓΟ ΤΡΙΚΟΥΠΗ</a:t>
          </a:r>
          <a:endParaRPr lang="en-US" sz="2800" kern="1200" dirty="0"/>
        </a:p>
      </dsp:txBody>
      <dsp:txXfrm>
        <a:off x="1457005" y="0"/>
        <a:ext cx="4141544" cy="875288"/>
      </dsp:txXfrm>
    </dsp:sp>
    <dsp:sp modelId="{870F431B-8093-4668-BF8C-4C00F053C902}">
      <dsp:nvSpPr>
        <dsp:cNvPr id="0" name=""/>
        <dsp:cNvSpPr/>
      </dsp:nvSpPr>
      <dsp:spPr>
        <a:xfrm>
          <a:off x="1457005" y="1767480"/>
          <a:ext cx="304245" cy="304245"/>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E9F92A-4E9D-4654-8BC3-68DC7F7E35A6}">
      <dsp:nvSpPr>
        <dsp:cNvPr id="0" name=""/>
        <dsp:cNvSpPr/>
      </dsp:nvSpPr>
      <dsp:spPr>
        <a:xfrm>
          <a:off x="1746913" y="1565005"/>
          <a:ext cx="3851636" cy="709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l-GR" sz="1400" b="0" i="0" kern="1200" dirty="0"/>
            <a:t>κατασκευή μεγάλων έργων υποδομής </a:t>
          </a:r>
          <a:endParaRPr lang="en-US" sz="1400" kern="1200" dirty="0"/>
        </a:p>
      </dsp:txBody>
      <dsp:txXfrm>
        <a:off x="1746913" y="1565005"/>
        <a:ext cx="3851636" cy="709196"/>
      </dsp:txXfrm>
    </dsp:sp>
    <dsp:sp modelId="{8D0066EA-89F0-4D09-8EDF-356CECE8619C}">
      <dsp:nvSpPr>
        <dsp:cNvPr id="0" name=""/>
        <dsp:cNvSpPr/>
      </dsp:nvSpPr>
      <dsp:spPr>
        <a:xfrm>
          <a:off x="1457005" y="2476677"/>
          <a:ext cx="304245" cy="304245"/>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2F441B-939E-45A2-AC94-3D6702A0A552}">
      <dsp:nvSpPr>
        <dsp:cNvPr id="0" name=""/>
        <dsp:cNvSpPr/>
      </dsp:nvSpPr>
      <dsp:spPr>
        <a:xfrm>
          <a:off x="1746913" y="2274201"/>
          <a:ext cx="3851636" cy="709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l-GR" sz="1400" b="0" i="0" kern="1200" dirty="0"/>
            <a:t>η ανασυγκρότηση των ενόπλων δυνάμεων</a:t>
          </a:r>
          <a:endParaRPr lang="en-US" sz="1400" kern="1200" dirty="0"/>
        </a:p>
      </dsp:txBody>
      <dsp:txXfrm>
        <a:off x="1746913" y="2274201"/>
        <a:ext cx="3851636" cy="709196"/>
      </dsp:txXfrm>
    </dsp:sp>
    <dsp:sp modelId="{2E3AF006-1405-41D7-9FFA-625162095EF0}">
      <dsp:nvSpPr>
        <dsp:cNvPr id="0" name=""/>
        <dsp:cNvSpPr/>
      </dsp:nvSpPr>
      <dsp:spPr>
        <a:xfrm>
          <a:off x="1457005" y="3185873"/>
          <a:ext cx="304245" cy="304245"/>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92D051-5C42-43F6-BF68-1CF651ABEEB1}">
      <dsp:nvSpPr>
        <dsp:cNvPr id="0" name=""/>
        <dsp:cNvSpPr/>
      </dsp:nvSpPr>
      <dsp:spPr>
        <a:xfrm>
          <a:off x="1746913" y="2983398"/>
          <a:ext cx="3851636" cy="709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l-GR" sz="1400" b="0" i="0" kern="1200" dirty="0"/>
            <a:t>η εξυγίανση της δημόσιας διοίκησης μέσω της θέσπισης αντικειμενικών κριτηρίων πρόσληψης</a:t>
          </a:r>
          <a:endParaRPr lang="en-US" sz="1400" kern="1200" dirty="0"/>
        </a:p>
      </dsp:txBody>
      <dsp:txXfrm>
        <a:off x="1746913" y="2983398"/>
        <a:ext cx="3851636" cy="709196"/>
      </dsp:txXfrm>
    </dsp:sp>
    <dsp:sp modelId="{4343C0F2-9464-4FD7-8226-3891465AE577}">
      <dsp:nvSpPr>
        <dsp:cNvPr id="0" name=""/>
        <dsp:cNvSpPr/>
      </dsp:nvSpPr>
      <dsp:spPr>
        <a:xfrm>
          <a:off x="1457005" y="3895070"/>
          <a:ext cx="304245" cy="304245"/>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9D96D2-14B7-44D7-8525-25633DFE3094}">
      <dsp:nvSpPr>
        <dsp:cNvPr id="0" name=""/>
        <dsp:cNvSpPr/>
      </dsp:nvSpPr>
      <dsp:spPr>
        <a:xfrm>
          <a:off x="1746913" y="3692594"/>
          <a:ext cx="3851636" cy="709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l-GR" sz="1400" b="0" i="0" kern="1200" dirty="0"/>
            <a:t>ειρηνική συμβίωση με την Οθωμανική αυτοκρατορία</a:t>
          </a:r>
          <a:endParaRPr lang="en-US" sz="1400" kern="1200" dirty="0"/>
        </a:p>
      </dsp:txBody>
      <dsp:txXfrm>
        <a:off x="1746913" y="3692594"/>
        <a:ext cx="3851636" cy="709196"/>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5/27/2024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5/27/2024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5/27/2024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5/27/2024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5/27/2024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el.wikipedia.org/wiki/%CE%94%CE%B9%CF%80%CE%BB%CF%89%CE%BC%CE%AC%CF%84%CE%B7%CF%82" TargetMode="External"/><Relationship Id="rId7" Type="http://schemas.openxmlformats.org/officeDocument/2006/relationships/hyperlink" Target="https://el.wikipedia.org/wiki/%CE%94%CF%85%CF%83%CF%84%CF%85%CF%87%CF%8E%CF%82_%CE%B5%CF%80%CF%84%CF%89%CF%87%CE%B5%CF%8D%CF%83%CE%B1%CE%BC%CE%B5%CE%BD" TargetMode="External"/><Relationship Id="rId2" Type="http://schemas.openxmlformats.org/officeDocument/2006/relationships/hyperlink" Target="https://el.wikipedia.org/wiki/%CE%88%CE%BB%CE%BB%CE%B7%CE%BD%CE%B5%CF%82" TargetMode="External"/><Relationship Id="rId1" Type="http://schemas.openxmlformats.org/officeDocument/2006/relationships/slideLayout" Target="../slideLayouts/slideLayout2.xml"/><Relationship Id="rId6" Type="http://schemas.openxmlformats.org/officeDocument/2006/relationships/hyperlink" Target="https://el.wikipedia.org/wiki/%CE%95%CE%BB%CE%BB%CE%AC%CE%B4%CE%B1" TargetMode="External"/><Relationship Id="rId5" Type="http://schemas.openxmlformats.org/officeDocument/2006/relationships/hyperlink" Target="https://el.wikipedia.org/wiki/%CE%A0%CF%81%CF%89%CE%B8%CF%85%CF%80%CE%BF%CF%85%CF%81%CE%B3%CF%8C%CF%82_%CF%84%CE%B7%CF%82_%CE%95%CE%BB%CE%BB%CE%B7%CE%BD%CE%B9%CE%BA%CE%AE%CF%82_%CE%94%CE%B7%CE%BC%CE%BF%CE%BA%CF%81%CE%B1%CF%84%CE%AF%CE%B1%CF%82" TargetMode="External"/><Relationship Id="rId4" Type="http://schemas.openxmlformats.org/officeDocument/2006/relationships/hyperlink" Target="https://el.wikipedia.org/wiki/%CE%A0%CE%BF%CE%BB%CE%B9%CF%84%CE%B9%CE%BA%CF%8C%CF%8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CE%A7%CE%B1%CF%81%CE%AF%CE%BB%CE%B1%CE%BF%CF%82_%CE%A4%CF%81%CE%B9%CE%BA%CE%BF%CF%8D%CF%80%CE%B7%CF%82" TargetMode="External"/><Relationship Id="rId2" Type="http://schemas.openxmlformats.org/officeDocument/2006/relationships/hyperlink" Target="https://el.wikipedia.org/wiki/1875" TargetMode="External"/><Relationship Id="rId1" Type="http://schemas.openxmlformats.org/officeDocument/2006/relationships/slideLayout" Target="../slideLayouts/slideLayout2.xml"/><Relationship Id="rId6" Type="http://schemas.openxmlformats.org/officeDocument/2006/relationships/hyperlink" Target="https://el.wikipedia.org/wiki/%CE%9A%CF%85%CE%B2%CE%AD%CF%81%CE%BD%CE%B7%CF%83%CE%B7" TargetMode="External"/><Relationship Id="rId5" Type="http://schemas.openxmlformats.org/officeDocument/2006/relationships/hyperlink" Target="https://el.wikipedia.org/wiki/%CE%91%CF%80%CF%8C%CE%BB%CF%85%CF%84%CE%B7_%CE%BC%CE%BF%CE%BD%CE%B1%CF%81%CF%87%CE%AF%CE%B1" TargetMode="External"/><Relationship Id="rId4" Type="http://schemas.openxmlformats.org/officeDocument/2006/relationships/hyperlink" Target="https://el.wikipedia.org/wiki/%CE%93%CE%B5%CF%8E%CF%81%CE%B3%CE%B9%CE%BF%CF%82_%CE%91%CE%84_%CF%84%CE%B7%CF%82_%CE%95%CE%BB%CE%BB%CE%AC%CE%B4%CE%B1%CF%8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2"/>
            <a:ext cx="10993549" cy="1475013"/>
          </a:xfrm>
        </p:spPr>
        <p:txBody>
          <a:bodyPr/>
          <a:lstStyle/>
          <a:p>
            <a:r>
              <a:rPr lang="el-GR" dirty="0"/>
              <a:t>ΑΠΟ ΤΗΝ εξωση του οθωνα εως το κινημα στο Γουδι</a:t>
            </a:r>
            <a:endParaRPr lang="en-US" dirty="0"/>
          </a:p>
        </p:txBody>
      </p:sp>
      <p:sp>
        <p:nvSpPr>
          <p:cNvPr id="3" name="Subtitle 2"/>
          <p:cNvSpPr>
            <a:spLocks noGrp="1"/>
          </p:cNvSpPr>
          <p:nvPr>
            <p:ph type="subTitle" idx="1"/>
          </p:nvPr>
        </p:nvSpPr>
        <p:spPr/>
        <p:txBody>
          <a:bodyPr>
            <a:noAutofit/>
          </a:bodyPr>
          <a:lstStyle/>
          <a:p>
            <a:r>
              <a:rPr lang="el-GR" sz="1800" b="1" dirty="0"/>
              <a:t>Απο το 1862 εωσ 1904 : ΒΑΣΙΚΟΙ ΣΤΑΘΜΟΙ  ΣΤΗΝ ΠΟΛΙΤΙΚΗ ΖΩΗ ΤΗΣ ΕΛΛΑΔΑΣ ΣΤΙΣ ΠΡΩΤΕΣ ΔΕΚΑΕΤΙΕΣ ΤΟΥ ΝΕΟΣΥΣΤΑΤΟΥ ΕΛΛΗΝΙΚΟΥ ΚΡΑΤΟΥΣ</a:t>
            </a:r>
            <a:endParaRPr lang="en-US" sz="1800" b="1" dirty="0"/>
          </a:p>
        </p:txBody>
      </p:sp>
      <p:pic>
        <p:nvPicPr>
          <p:cNvPr id="4" name="Picture 3"/>
          <p:cNvPicPr>
            <a:picLocks noChangeAspect="1"/>
          </p:cNvPicPr>
          <p:nvPr/>
        </p:nvPicPr>
        <p:blipFill>
          <a:blip r:embed="rId2"/>
          <a:stretch>
            <a:fillRect/>
          </a:stretch>
        </p:blipFill>
        <p:spPr>
          <a:xfrm>
            <a:off x="445725" y="3085766"/>
            <a:ext cx="4961653" cy="3281167"/>
          </a:xfrm>
          <a:prstGeom prst="rect">
            <a:avLst/>
          </a:prstGeom>
        </p:spPr>
      </p:pic>
      <p:pic>
        <p:nvPicPr>
          <p:cNvPr id="1026" name="Picture 2" descr="Σαν σήμερα το 1893 ο Χαρίλαος Τρικούπης δηλώνει στη Βουλή: «Δυστυχώς  επτωχεύσαμε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847" y="3085766"/>
            <a:ext cx="6310492" cy="3281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344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Φωτογραφικο υλικο</a:t>
            </a:r>
            <a:endParaRPr lang="en-US" dirty="0"/>
          </a:p>
        </p:txBody>
      </p:sp>
      <p:sp>
        <p:nvSpPr>
          <p:cNvPr id="5" name="Text Placeholder 4"/>
          <p:cNvSpPr>
            <a:spLocks noGrp="1"/>
          </p:cNvSpPr>
          <p:nvPr>
            <p:ph type="body" idx="1"/>
          </p:nvPr>
        </p:nvSpPr>
        <p:spPr/>
        <p:txBody>
          <a:bodyPr/>
          <a:lstStyle/>
          <a:p>
            <a:r>
              <a:rPr lang="el-GR" dirty="0"/>
              <a:t>Το σπίτι του Χαρίλαου Τρικούπη</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99791" y="2804265"/>
            <a:ext cx="3888298" cy="2935287"/>
          </a:xfrm>
        </p:spPr>
      </p:pic>
      <p:sp>
        <p:nvSpPr>
          <p:cNvPr id="7" name="Text Placeholder 6"/>
          <p:cNvSpPr>
            <a:spLocks noGrp="1"/>
          </p:cNvSpPr>
          <p:nvPr>
            <p:ph type="body" sz="quarter" idx="3"/>
          </p:nvPr>
        </p:nvSpPr>
        <p:spPr/>
        <p:txBody>
          <a:bodyPr/>
          <a:lstStyle/>
          <a:p>
            <a:r>
              <a:rPr lang="el-GR" dirty="0"/>
              <a:t>Ο Χαρίλαος Τρικούπης στη Βουλή</a:t>
            </a:r>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96001" y="2970919"/>
            <a:ext cx="5373425" cy="2935287"/>
          </a:xfrm>
        </p:spPr>
      </p:pic>
    </p:spTree>
    <p:extLst>
      <p:ext uri="{BB962C8B-B14F-4D97-AF65-F5344CB8AC3E}">
        <p14:creationId xmlns:p14="http://schemas.microsoft.com/office/powerpoint/2010/main" val="3953244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uble Wave 6"/>
          <p:cNvSpPr/>
          <p:nvPr/>
        </p:nvSpPr>
        <p:spPr>
          <a:xfrm>
            <a:off x="835379" y="976489"/>
            <a:ext cx="6705602" cy="3431822"/>
          </a:xfrm>
          <a:prstGeom prst="double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sz="3600" dirty="0">
                <a:solidFill>
                  <a:schemeClr val="tx1"/>
                </a:solidFill>
              </a:rPr>
              <a:t>ΕΥΧΑΡΙΣΤΟΥΜΕ ΠΟΛΥ!!</a:t>
            </a:r>
            <a:endParaRPr lang="en-US" sz="3600" dirty="0">
              <a:solidFill>
                <a:schemeClr val="tx1"/>
              </a:solidFill>
            </a:endParaRPr>
          </a:p>
        </p:txBody>
      </p:sp>
      <p:sp>
        <p:nvSpPr>
          <p:cNvPr id="9" name="Oval 8"/>
          <p:cNvSpPr/>
          <p:nvPr/>
        </p:nvSpPr>
        <p:spPr>
          <a:xfrm>
            <a:off x="7055555" y="3911600"/>
            <a:ext cx="4831644" cy="2946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l-GR" dirty="0"/>
              <a:t>Η ΟΜΑΔΑ ΜΑΣ</a:t>
            </a:r>
          </a:p>
          <a:p>
            <a:endParaRPr lang="el-GR" dirty="0"/>
          </a:p>
          <a:p>
            <a:r>
              <a:rPr lang="el-GR" dirty="0"/>
              <a:t>Γιασμίν Χασσανεϊν</a:t>
            </a:r>
            <a:endParaRPr lang="en-US" dirty="0"/>
          </a:p>
          <a:p>
            <a:r>
              <a:rPr lang="el-GR" dirty="0"/>
              <a:t>Δημητρα Πετροπούλου</a:t>
            </a:r>
            <a:endParaRPr lang="en-US" dirty="0"/>
          </a:p>
          <a:p>
            <a:r>
              <a:rPr lang="el-GR" dirty="0"/>
              <a:t>Γιώργος Μπίζερ</a:t>
            </a:r>
            <a:endParaRPr lang="en-US" dirty="0"/>
          </a:p>
          <a:p>
            <a:r>
              <a:rPr lang="el-GR" dirty="0"/>
              <a:t>Κατερίνα Στελλάκη</a:t>
            </a:r>
            <a:endParaRPr lang="en-US" dirty="0"/>
          </a:p>
        </p:txBody>
      </p:sp>
    </p:spTree>
    <p:extLst>
      <p:ext uri="{BB962C8B-B14F-4D97-AF65-F5344CB8AC3E}">
        <p14:creationId xmlns:p14="http://schemas.microsoft.com/office/powerpoint/2010/main" val="294055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ΑΦΙΞΗ ΤΟΥ </a:t>
            </a:r>
            <a:r>
              <a:rPr lang="el-GR"/>
              <a:t>ΝΕΟΥ ΒΑΣΙΛΙΑ - Ο ΓΕΩΡΓΙΟΣ </a:t>
            </a:r>
            <a:r>
              <a:rPr lang="el-GR" dirty="0"/>
              <a:t>Α΄ και η ενσωματωση των επτανησων</a:t>
            </a:r>
            <a:endParaRPr lang="en-US" dirty="0"/>
          </a:p>
        </p:txBody>
      </p:sp>
      <p:sp>
        <p:nvSpPr>
          <p:cNvPr id="3" name="Content Placeholder 2"/>
          <p:cNvSpPr>
            <a:spLocks noGrp="1"/>
          </p:cNvSpPr>
          <p:nvPr>
            <p:ph idx="1"/>
          </p:nvPr>
        </p:nvSpPr>
        <p:spPr>
          <a:xfrm>
            <a:off x="581192" y="2259520"/>
            <a:ext cx="5898630" cy="3463948"/>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l-GR" sz="2000" dirty="0">
                <a:solidFill>
                  <a:schemeClr val="tx1"/>
                </a:solidFill>
                <a:latin typeface="Century Gothic" panose="020B0502020202020204" pitchFamily="34" charset="0"/>
              </a:rPr>
              <a:t>Μετά την έξωση του Όθωνα , βασιλιάς των Ελλήνων έγινε ο 18χρονος Δανός πρίγκιπας Γουλιέλμο-Γεώργιο Γκλύξμπουργκ με το όνομα Γεώργιος.Ταυτόχρονα η Αγγλία πρόσφερε στον βασιλιά τα Επτάνησα καθώς ήταν πιεσμένη απο τους αγώνες των ριζοσπαστών Επτανησίων που αξίωναν ένωση με την Ελλάδα.Η επίσημη ενσωμάτωση τους στο ελληνικό κράτος έγινε το 1864.</a:t>
            </a:r>
            <a:endParaRPr lang="en-US" sz="2000" dirty="0">
              <a:solidFill>
                <a:schemeClr val="tx1"/>
              </a:solidFill>
              <a:latin typeface="Century Gothic" panose="020B0502020202020204" pitchFamily="34" charset="0"/>
            </a:endParaRPr>
          </a:p>
        </p:txBody>
      </p:sp>
      <p:pic>
        <p:nvPicPr>
          <p:cNvPr id="2050" name="Picture 2" descr="Ένωση Επτανήσων με την Ελλάδα - Historical Qu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711" y="2259520"/>
            <a:ext cx="3443111" cy="358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74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συνταγμα του 1864</a:t>
            </a:r>
            <a:endParaRPr lang="en-US" dirty="0"/>
          </a:p>
        </p:txBody>
      </p:sp>
      <p:sp>
        <p:nvSpPr>
          <p:cNvPr id="3" name="Content Placeholder 2"/>
          <p:cNvSpPr>
            <a:spLocks noGrp="1"/>
          </p:cNvSpPr>
          <p:nvPr>
            <p:ph idx="1"/>
          </p:nvPr>
        </p:nvSpPr>
        <p:spPr>
          <a:xfrm>
            <a:off x="260071" y="1943430"/>
            <a:ext cx="5011840" cy="2256038"/>
          </a:xfrm>
        </p:spPr>
        <p:txBody>
          <a:bodyPr>
            <a:normAutofit/>
          </a:bodyPr>
          <a:lstStyle/>
          <a:p>
            <a:r>
              <a:rPr lang="el-GR" dirty="0"/>
              <a:t>Όταν ο Γεώργιος έφτασε στην Ελλάδα είχε ήδη γίνει Εθνοσυνέλευση για την ψήφιση του συντάγματος.Το νέο σύνταγμα αναγνώριζε </a:t>
            </a:r>
            <a:r>
              <a:rPr lang="el-GR" dirty="0">
                <a:ln>
                  <a:solidFill>
                    <a:schemeClr val="accent2"/>
                  </a:solidFill>
                </a:ln>
              </a:rPr>
              <a:t>τον λαό ως κυρίαρχο παράγοντα του πολιτεύματος,ο βασιλιάς ήταν ανώτατος άρχοντας της πολιτείας και το πολίτευμα ήταν βασιλευόμενη δημοκρατία</a:t>
            </a:r>
            <a:r>
              <a:rPr lang="el-GR" dirty="0"/>
              <a:t>.</a:t>
            </a:r>
          </a:p>
        </p:txBody>
      </p:sp>
      <p:sp>
        <p:nvSpPr>
          <p:cNvPr id="4" name="Oval 3"/>
          <p:cNvSpPr/>
          <p:nvPr/>
        </p:nvSpPr>
        <p:spPr>
          <a:xfrm>
            <a:off x="5429956" y="1943429"/>
            <a:ext cx="6384052" cy="3397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q"/>
            </a:pPr>
            <a:r>
              <a:rPr lang="el-GR" dirty="0"/>
              <a:t>Η νομοθετική εξουσία ασκούνταν απο την Βουλή και τον Βασιλιά.</a:t>
            </a:r>
          </a:p>
          <a:p>
            <a:pPr marL="285750" indent="-285750" algn="ctr">
              <a:buFont typeface="Wingdings" panose="05000000000000000000" pitchFamily="2" charset="2"/>
              <a:buChar char="q"/>
            </a:pPr>
            <a:r>
              <a:rPr lang="el-GR" dirty="0"/>
              <a:t> Η Γερουσία καταργήθηκε.</a:t>
            </a:r>
          </a:p>
          <a:p>
            <a:pPr marL="285750" indent="-285750" algn="ctr">
              <a:buFont typeface="Wingdings" panose="05000000000000000000" pitchFamily="2" charset="2"/>
              <a:buChar char="q"/>
            </a:pPr>
            <a:r>
              <a:rPr lang="el-GR" dirty="0"/>
              <a:t> Η εκτελεστική εξουσία ασκούταν απο τον βασιλιά με την συνεργασία υπουργών που διόριζε αυτός.</a:t>
            </a:r>
          </a:p>
          <a:p>
            <a:pPr marL="285750" indent="-285750" algn="ctr">
              <a:buFont typeface="Wingdings" panose="05000000000000000000" pitchFamily="2" charset="2"/>
              <a:buChar char="q"/>
            </a:pPr>
            <a:r>
              <a:rPr lang="el-GR" dirty="0"/>
              <a:t>Η δικαστική εξουσία είναι ανεξάρτητη.</a:t>
            </a:r>
            <a:endParaRPr lang="en-US" dirty="0"/>
          </a:p>
          <a:p>
            <a:pPr marL="285750" indent="-285750" algn="ctr">
              <a:buFont typeface="Wingdings" panose="05000000000000000000" pitchFamily="2" charset="2"/>
              <a:buChar char="q"/>
            </a:pPr>
            <a:r>
              <a:rPr lang="el-GR" dirty="0"/>
              <a:t>Δικαίωμα ψήφου είχαν οι άνδρες 21ετων.</a:t>
            </a:r>
            <a:endParaRPr lang="en-US" dirty="0"/>
          </a:p>
        </p:txBody>
      </p:sp>
      <p:pic>
        <p:nvPicPr>
          <p:cNvPr id="5" name="Picture 4"/>
          <p:cNvPicPr>
            <a:picLocks noChangeAspect="1"/>
          </p:cNvPicPr>
          <p:nvPr/>
        </p:nvPicPr>
        <p:blipFill>
          <a:blip r:embed="rId2"/>
          <a:stretch>
            <a:fillRect/>
          </a:stretch>
        </p:blipFill>
        <p:spPr>
          <a:xfrm>
            <a:off x="109362" y="4426942"/>
            <a:ext cx="5806016" cy="20964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381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ΕσωτερικΕς πολιτικΕς εξελΙξεις: ο ΚΟΥΜΟΥΝΔΟΥΡΟΣ ΚΑΙ Ο ΠΡΟΒΛΗΜΑΤΙΚΟΣ ΚΟΙΝΟΒΟΥΛΕΥΤΙΣΜΟΣ</a:t>
            </a:r>
            <a:endParaRPr lang="en-US" dirty="0"/>
          </a:p>
        </p:txBody>
      </p:sp>
      <p:sp>
        <p:nvSpPr>
          <p:cNvPr id="3" name="Content Placeholder 2"/>
          <p:cNvSpPr>
            <a:spLocks noGrp="1"/>
          </p:cNvSpPr>
          <p:nvPr>
            <p:ph idx="1"/>
          </p:nvPr>
        </p:nvSpPr>
        <p:spPr>
          <a:xfrm>
            <a:off x="581192" y="2878666"/>
            <a:ext cx="5401919" cy="2980133"/>
          </a:xfrm>
        </p:spPr>
        <p:txBody>
          <a:bodyPr>
            <a:noAutofit/>
          </a:bodyPr>
          <a:lstStyle/>
          <a:p>
            <a:r>
              <a:rPr lang="el-GR" dirty="0">
                <a:latin typeface="Century Gothic" panose="020B0502020202020204" pitchFamily="34" charset="0"/>
              </a:rPr>
              <a:t>Ο Αλέξανδρος Κουμουνδούρος ήταν ο πολιτικός που δέσποσε την περίοδο 1864-1881 ως πρωθυπουργός προχώρησε σε διανομή των εθνικών γαιών και επιδίωξε την διερεύνηση των ελληνικών συνόρων.Ο Γεώργιος ηταν αντίθετος με αρκετές απο τις επιλογές του κυρίως στην εξωτερική πολιτική . Ο Κουμουνδούρος έστειλε ελληνικό στρατό για την ενίσχυση της κρητικής επανάστασης των ετών 1866-1869. </a:t>
            </a:r>
          </a:p>
          <a:p>
            <a:r>
              <a:rPr lang="el-GR" dirty="0">
                <a:latin typeface="Century Gothic" panose="020B0502020202020204" pitchFamily="34" charset="0"/>
              </a:rPr>
              <a:t>Γενικότερα ο κοινοβουλευτισμός λειτουργούσε με προβλήματα,  οι δημόσιοι υπάλληλοι δεν ήταν μόνιμοι , πολίτες πίεζαν τους βουλευτές για να εξασφαλίσουν κάποιο διορισμό στο δημόσιο, δεν υπήρχαν συγκροτημένα κόμματα. </a:t>
            </a:r>
            <a:endParaRPr lang="en-US" dirty="0">
              <a:latin typeface="Century Gothic" panose="020B0502020202020204" pitchFamily="34" charset="0"/>
            </a:endParaRPr>
          </a:p>
        </p:txBody>
      </p:sp>
      <p:pic>
        <p:nvPicPr>
          <p:cNvPr id="3074" name="Picture 2" descr="Αλέξανδρος Κουμουνδούρος - Βιογραφία - Σαν Σήμερα .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867" y="2244020"/>
            <a:ext cx="4781030" cy="333269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06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ΧΑΡΙΛΑΟΣ  ΤΡΙΚΟΥΠΗΣ</a:t>
            </a:r>
            <a:endParaRPr lang="en-US" dirty="0"/>
          </a:p>
        </p:txBody>
      </p:sp>
      <p:sp>
        <p:nvSpPr>
          <p:cNvPr id="3" name="Content Placeholder 2"/>
          <p:cNvSpPr>
            <a:spLocks noGrp="1"/>
          </p:cNvSpPr>
          <p:nvPr>
            <p:ph idx="1"/>
          </p:nvPr>
        </p:nvSpPr>
        <p:spPr>
          <a:xfrm>
            <a:off x="79022" y="2180496"/>
            <a:ext cx="5881511" cy="3678303"/>
          </a:xfrm>
        </p:spPr>
        <p:txBody>
          <a:bodyPr>
            <a:normAutofit lnSpcReduction="10000"/>
          </a:bodyPr>
          <a:lstStyle/>
          <a:p>
            <a:pPr algn="ctr"/>
            <a:r>
              <a:rPr lang="el-GR" dirty="0">
                <a:latin typeface="Century Gothic" panose="020B0502020202020204" pitchFamily="34" charset="0"/>
              </a:rPr>
              <a:t>Ο </a:t>
            </a:r>
            <a:r>
              <a:rPr lang="el-GR" b="1" dirty="0">
                <a:latin typeface="Century Gothic" panose="020B0502020202020204" pitchFamily="34" charset="0"/>
              </a:rPr>
              <a:t>Χαρίλαος Τρικούπης</a:t>
            </a:r>
            <a:r>
              <a:rPr lang="el-GR" dirty="0">
                <a:latin typeface="Century Gothic" panose="020B0502020202020204" pitchFamily="34" charset="0"/>
              </a:rPr>
              <a:t> (11 Ιουλίου 1832 - 30 Μαρτίου 1896) ήταν </a:t>
            </a:r>
            <a:r>
              <a:rPr lang="el-GR" dirty="0">
                <a:latin typeface="Century Gothic" panose="020B0502020202020204" pitchFamily="34" charset="0"/>
                <a:hlinkClick r:id="rId2" tooltip="Έλληνες"/>
              </a:rPr>
              <a:t>Έλληνας</a:t>
            </a:r>
            <a:r>
              <a:rPr lang="el-GR" dirty="0">
                <a:latin typeface="Century Gothic" panose="020B0502020202020204" pitchFamily="34" charset="0"/>
              </a:rPr>
              <a:t> </a:t>
            </a:r>
            <a:r>
              <a:rPr lang="el-GR" dirty="0">
                <a:latin typeface="Century Gothic" panose="020B0502020202020204" pitchFamily="34" charset="0"/>
                <a:hlinkClick r:id="rId3" tooltip="Διπλωμάτης"/>
              </a:rPr>
              <a:t>διπλωμάτης</a:t>
            </a:r>
            <a:r>
              <a:rPr lang="el-GR" dirty="0">
                <a:latin typeface="Century Gothic" panose="020B0502020202020204" pitchFamily="34" charset="0"/>
              </a:rPr>
              <a:t>, </a:t>
            </a:r>
            <a:r>
              <a:rPr lang="el-GR" dirty="0">
                <a:latin typeface="Century Gothic" panose="020B0502020202020204" pitchFamily="34" charset="0"/>
                <a:hlinkClick r:id="rId4" tooltip="Πολιτικός"/>
              </a:rPr>
              <a:t>πολιτικός</a:t>
            </a:r>
            <a:r>
              <a:rPr lang="el-GR" dirty="0">
                <a:latin typeface="Century Gothic" panose="020B0502020202020204" pitchFamily="34" charset="0"/>
              </a:rPr>
              <a:t> και </a:t>
            </a:r>
            <a:r>
              <a:rPr lang="el-GR" dirty="0">
                <a:latin typeface="Century Gothic" panose="020B0502020202020204" pitchFamily="34" charset="0"/>
                <a:hlinkClick r:id="rId5" tooltip="Πρωθυπουργός της Ελληνικής Δημοκρατίας"/>
              </a:rPr>
              <a:t>πρωθυ-πουργός</a:t>
            </a:r>
            <a:r>
              <a:rPr lang="el-GR" dirty="0">
                <a:latin typeface="Century Gothic" panose="020B0502020202020204" pitchFamily="34" charset="0"/>
              </a:rPr>
              <a:t>. Ο Τρικούπης κυριάρχησε στην πολιτική σκηνή της </a:t>
            </a:r>
            <a:r>
              <a:rPr lang="el-GR" dirty="0">
                <a:latin typeface="Century Gothic" panose="020B0502020202020204" pitchFamily="34" charset="0"/>
                <a:hlinkClick r:id="rId6" tooltip="Ελλάδα"/>
              </a:rPr>
              <a:t>Ελλάδας</a:t>
            </a:r>
            <a:r>
              <a:rPr lang="el-GR" dirty="0">
                <a:latin typeface="Century Gothic" panose="020B0502020202020204" pitchFamily="34" charset="0"/>
              </a:rPr>
              <a:t> επί 19 χρόνια, από το 1875 έως το 1894, παίρνοντας τη θέση του πρωθυπουργού επτά συνολικά φορές και κυβέρνησε τη χώρα για σχεδόν 10 χρόνια από τα 20 αυτής της περιόδου. Στην τελευταία του κυβέρνηση δεν μπόρεσε να αντεπεξέλθει στις οικονομικές υποχρεώσεις που είχε δημιουργήσει έναντι των ξένων δανειστών με συνέπεια να επέλθει η πτώχευση της Ελλάδας με την ιστορική φράση του </a:t>
            </a:r>
            <a:r>
              <a:rPr lang="el-GR" i="1" dirty="0">
                <a:latin typeface="Century Gothic" panose="020B0502020202020204" pitchFamily="34" charset="0"/>
              </a:rPr>
              <a:t>«</a:t>
            </a:r>
            <a:r>
              <a:rPr lang="el-GR" i="1" dirty="0">
                <a:latin typeface="Century Gothic" panose="020B0502020202020204" pitchFamily="34" charset="0"/>
                <a:hlinkClick r:id="rId7" tooltip="Δυστυχώς επτωχεύσαμεν"/>
              </a:rPr>
              <a:t>δυστυχώς επτωχεύσαμεν</a:t>
            </a:r>
            <a:r>
              <a:rPr lang="el-GR" i="1" dirty="0">
                <a:latin typeface="Century Gothic" panose="020B0502020202020204" pitchFamily="34" charset="0"/>
              </a:rPr>
              <a:t>»</a:t>
            </a:r>
            <a:r>
              <a:rPr lang="el-GR" dirty="0">
                <a:latin typeface="Century Gothic" panose="020B0502020202020204" pitchFamily="34" charset="0"/>
              </a:rPr>
              <a:t>.</a:t>
            </a:r>
            <a:endParaRPr lang="en-US" dirty="0">
              <a:latin typeface="Century Gothic" panose="020B0502020202020204" pitchFamily="34" charset="0"/>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1828844"/>
            <a:ext cx="5700889" cy="4718711"/>
          </a:xfrm>
          <a:prstGeom prst="ellipse">
            <a:avLst/>
          </a:prstGeom>
          <a:ln>
            <a:noFill/>
          </a:ln>
          <a:effectLst>
            <a:softEdge rad="112500"/>
          </a:effectLst>
        </p:spPr>
      </p:pic>
    </p:spTree>
    <p:extLst>
      <p:ext uri="{BB962C8B-B14F-4D97-AF65-F5344CB8AC3E}">
        <p14:creationId xmlns:p14="http://schemas.microsoft.com/office/powerpoint/2010/main" val="2947864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ΑΡΧΗ ΤΗΣ ΔΕΔΗΛΩΜΕΝΗΣ</a:t>
            </a:r>
            <a:endParaRPr lang="en-US" dirty="0"/>
          </a:p>
        </p:txBody>
      </p:sp>
      <p:sp>
        <p:nvSpPr>
          <p:cNvPr id="3" name="Content Placeholder 2"/>
          <p:cNvSpPr>
            <a:spLocks noGrp="1"/>
          </p:cNvSpPr>
          <p:nvPr>
            <p:ph idx="1"/>
          </p:nvPr>
        </p:nvSpPr>
        <p:spPr>
          <a:xfrm>
            <a:off x="6016979" y="2384804"/>
            <a:ext cx="5672851" cy="3021329"/>
          </a:xfrm>
        </p:spPr>
        <p:style>
          <a:lnRef idx="3">
            <a:schemeClr val="lt1"/>
          </a:lnRef>
          <a:fillRef idx="1">
            <a:schemeClr val="accent5"/>
          </a:fillRef>
          <a:effectRef idx="1">
            <a:schemeClr val="accent5"/>
          </a:effectRef>
          <a:fontRef idx="minor">
            <a:schemeClr val="lt1"/>
          </a:fontRef>
        </p:style>
        <p:txBody>
          <a:bodyPr>
            <a:normAutofit fontScale="92500" lnSpcReduction="10000"/>
          </a:bodyPr>
          <a:lstStyle/>
          <a:p>
            <a:r>
              <a:rPr lang="el-GR" b="1" dirty="0">
                <a:solidFill>
                  <a:schemeClr val="tx1"/>
                </a:solidFill>
              </a:rPr>
              <a:t>Στην Ελλάδα η αρχή της δεδηλωμένης καθιερώθηκε άτυπα το </a:t>
            </a:r>
            <a:r>
              <a:rPr lang="el-GR" b="1" dirty="0">
                <a:solidFill>
                  <a:schemeClr val="tx1"/>
                </a:solidFill>
                <a:hlinkClick r:id="rId2" tooltip="1875"/>
              </a:rPr>
              <a:t>1875</a:t>
            </a:r>
            <a:r>
              <a:rPr lang="el-GR" b="1" dirty="0">
                <a:solidFill>
                  <a:schemeClr val="tx1"/>
                </a:solidFill>
              </a:rPr>
              <a:t>. Από το 1870 και μετά, είχε τεθεί αρκετές φορές ο προβληματισμός σημαντικού αριθμού βουλευτών για τον διορισμό κυβερνήσεων μειοψηφίας. Καθοριστική παρέμβαση ήταν άρθρο του </a:t>
            </a:r>
            <a:r>
              <a:rPr lang="el-GR" b="1" dirty="0">
                <a:solidFill>
                  <a:schemeClr val="tx1"/>
                </a:solidFill>
                <a:hlinkClick r:id="rId3" tooltip="Χαρίλαος Τρικούπης"/>
              </a:rPr>
              <a:t>Χαριλάου Τρικούπη</a:t>
            </a:r>
            <a:r>
              <a:rPr lang="el-GR" b="1" dirty="0">
                <a:solidFill>
                  <a:schemeClr val="tx1"/>
                </a:solidFill>
              </a:rPr>
              <a:t> στην εφημερίδα </a:t>
            </a:r>
            <a:r>
              <a:rPr lang="el-GR" b="1" i="1" dirty="0">
                <a:solidFill>
                  <a:schemeClr val="tx1"/>
                </a:solidFill>
              </a:rPr>
              <a:t>Καιροί</a:t>
            </a:r>
            <a:r>
              <a:rPr lang="el-GR" b="1" dirty="0">
                <a:solidFill>
                  <a:schemeClr val="tx1"/>
                </a:solidFill>
              </a:rPr>
              <a:t> της 29ης Ιουνίου 1874 με τον τίτλο «Τίς πταίει», στο οποίο κατηγορούσε τον βασιλιά </a:t>
            </a:r>
            <a:r>
              <a:rPr lang="el-GR" b="1" dirty="0">
                <a:solidFill>
                  <a:schemeClr val="tx1"/>
                </a:solidFill>
                <a:hlinkClick r:id="rId4" tooltip="Γεώργιος Α΄ της Ελλάδας"/>
              </a:rPr>
              <a:t>Γεώργιο Α'</a:t>
            </a:r>
            <a:r>
              <a:rPr lang="el-GR" b="1" dirty="0">
                <a:solidFill>
                  <a:schemeClr val="tx1"/>
                </a:solidFill>
              </a:rPr>
              <a:t> ότι εφάρμοζε καθεστώς </a:t>
            </a:r>
            <a:r>
              <a:rPr lang="el-GR" b="1" dirty="0">
                <a:solidFill>
                  <a:schemeClr val="tx1"/>
                </a:solidFill>
                <a:hlinkClick r:id="rId5" tooltip="Απόλυτη μοναρχία"/>
              </a:rPr>
              <a:t>απόλυτης μοναρχίας</a:t>
            </a:r>
            <a:r>
              <a:rPr lang="el-GR" b="1" dirty="0">
                <a:solidFill>
                  <a:schemeClr val="tx1"/>
                </a:solidFill>
              </a:rPr>
              <a:t>, επειδή διόριζε κατά βούληση πρωθυπουργούς από τα κόμματα της μειοψηφίας χωρίς να λαβαίνει υπόψη του τα αποτελέσματα των εκάστοτε βουλευτικών εκλογών.</a:t>
            </a:r>
            <a:endParaRPr lang="en-US" b="1" dirty="0">
              <a:solidFill>
                <a:schemeClr val="tx1"/>
              </a:solidFill>
            </a:endParaRPr>
          </a:p>
        </p:txBody>
      </p:sp>
      <p:sp>
        <p:nvSpPr>
          <p:cNvPr id="4" name="Oval Callout 3"/>
          <p:cNvSpPr/>
          <p:nvPr/>
        </p:nvSpPr>
        <p:spPr>
          <a:xfrm>
            <a:off x="135466" y="1968360"/>
            <a:ext cx="5486399" cy="38542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6">
                    <a:lumMod val="60000"/>
                    <a:lumOff val="40000"/>
                  </a:schemeClr>
                </a:solidFill>
              </a:rPr>
              <a:t>ΑΡΧΗ ΤΗΣ ΔΕΔΗΛΩΜΕΝΗΣ</a:t>
            </a:r>
          </a:p>
          <a:p>
            <a:pPr algn="ctr"/>
            <a:r>
              <a:rPr lang="el-GR" dirty="0">
                <a:solidFill>
                  <a:schemeClr val="tx1"/>
                </a:solidFill>
              </a:rPr>
              <a:t>Η κυβέρνηση οφείλει να έχει τη δεδηλωμένη εμπιστοσύνη της απόλυτης πλειοψηφίας των βουλευτών. Με τον τρόπο αυτό εξασφαλίζεται η δημοκρατική νομιμοποίηση της </a:t>
            </a:r>
            <a:r>
              <a:rPr lang="el-GR" dirty="0">
                <a:solidFill>
                  <a:schemeClr val="tx1"/>
                </a:solidFill>
                <a:hlinkClick r:id="rId6" tooltip="Κυβέρνηση"/>
              </a:rPr>
              <a:t>κυβέρνησης</a:t>
            </a:r>
            <a:r>
              <a:rPr lang="el-GR" dirty="0">
                <a:solidFill>
                  <a:schemeClr val="tx1"/>
                </a:solidFill>
              </a:rPr>
              <a:t>, η οποία συνήθως, σε αντίθεση με το Κοινοβούλιο, δεν εκλέγεται απευθείας από τον λαό, αλλά διορίζεται από τον ανώτατο άρχοντα της χώρας.</a:t>
            </a:r>
            <a:endParaRPr lang="en-US" dirty="0">
              <a:solidFill>
                <a:schemeClr val="tx1"/>
              </a:solidFill>
            </a:endParaRPr>
          </a:p>
        </p:txBody>
      </p:sp>
    </p:spTree>
    <p:extLst>
      <p:ext uri="{BB962C8B-B14F-4D97-AF65-F5344CB8AC3E}">
        <p14:creationId xmlns:p14="http://schemas.microsoft.com/office/powerpoint/2010/main" val="373412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ΧΑΡΙΛΑΟΣ ΤΡΙΚΟΥΠΗΣ: ΤΙΣ ΠΤΑΙΕΙ-ΑΡΧΗ ΤΗΣ ΔΕΔΗΛΩΜΕΝΗΣ</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9912" y="2294114"/>
            <a:ext cx="5396088" cy="36782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0863" y="1987951"/>
            <a:ext cx="2979678" cy="4493764"/>
          </a:xfrm>
          <a:prstGeom prst="rect">
            <a:avLst/>
          </a:prstGeom>
        </p:spPr>
      </p:pic>
    </p:spTree>
    <p:extLst>
      <p:ext uri="{BB962C8B-B14F-4D97-AF65-F5344CB8AC3E}">
        <p14:creationId xmlns:p14="http://schemas.microsoft.com/office/powerpoint/2010/main" val="53978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πρΟγραμμα του ΧαρΙλαου ΤρικοΥπη</a:t>
            </a:r>
            <a:endParaRPr lang="en-US" dirty="0"/>
          </a:p>
        </p:txBody>
      </p:sp>
      <p:sp>
        <p:nvSpPr>
          <p:cNvPr id="3" name="Content Placeholder 2"/>
          <p:cNvSpPr>
            <a:spLocks noGrp="1"/>
          </p:cNvSpPr>
          <p:nvPr>
            <p:ph idx="1"/>
          </p:nvPr>
        </p:nvSpPr>
        <p:spPr>
          <a:xfrm>
            <a:off x="756357" y="1871134"/>
            <a:ext cx="7382258" cy="578556"/>
          </a:xfrm>
        </p:spPr>
        <p:style>
          <a:lnRef idx="1">
            <a:schemeClr val="accent5"/>
          </a:lnRef>
          <a:fillRef idx="2">
            <a:schemeClr val="accent5"/>
          </a:fillRef>
          <a:effectRef idx="1">
            <a:schemeClr val="accent5"/>
          </a:effectRef>
          <a:fontRef idx="minor">
            <a:schemeClr val="dk1"/>
          </a:fontRef>
        </p:style>
        <p:txBody>
          <a:bodyPr/>
          <a:lstStyle/>
          <a:p>
            <a:r>
              <a:rPr lang="el-GR" dirty="0"/>
              <a:t>Στόχος του Τρικούπη :Κράτος σύγχρονο και οικονομικά ανεπτυγμένο.                                  </a:t>
            </a:r>
            <a:endParaRPr lang="en-US" dirty="0"/>
          </a:p>
        </p:txBody>
      </p:sp>
      <p:graphicFrame>
        <p:nvGraphicFramePr>
          <p:cNvPr id="5" name="Diagram 4"/>
          <p:cNvGraphicFramePr/>
          <p:nvPr>
            <p:extLst>
              <p:ext uri="{D42A27DB-BD31-4B8C-83A1-F6EECF244321}">
                <p14:modId xmlns:p14="http://schemas.microsoft.com/office/powerpoint/2010/main" val="3983999736"/>
              </p:ext>
            </p:extLst>
          </p:nvPr>
        </p:nvGraphicFramePr>
        <p:xfrm>
          <a:off x="857956" y="2449690"/>
          <a:ext cx="7055555" cy="4408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9814" y="1871134"/>
            <a:ext cx="2530059" cy="4862689"/>
          </a:xfrm>
          <a:prstGeom prst="rect">
            <a:avLst/>
          </a:prstGeom>
        </p:spPr>
      </p:pic>
    </p:spTree>
    <p:extLst>
      <p:ext uri="{BB962C8B-B14F-4D97-AF65-F5344CB8AC3E}">
        <p14:creationId xmlns:p14="http://schemas.microsoft.com/office/powerpoint/2010/main" val="991440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τελοσ του χαριλαου τρικουπη</a:t>
            </a:r>
            <a:endParaRPr lang="en-US" dirty="0"/>
          </a:p>
        </p:txBody>
      </p:sp>
      <p:pic>
        <p:nvPicPr>
          <p:cNvPr id="5122" name="Picture 2" descr="Η κηδεία του Χαρίλαου Τρικούπη.... Αθήνα, 11 Απριλίου 1896. Εθνικό Ιστορικό  Αρχείο. Η νεκρική πομπή διέρχεται την οδό Πανεπιστη… | Old photos, Athens,  Paris skyl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7996" y="2215091"/>
            <a:ext cx="5713115" cy="40728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843" y="2000602"/>
            <a:ext cx="3065647" cy="4743191"/>
          </a:xfrm>
          <a:prstGeom prst="rect">
            <a:avLst/>
          </a:prstGeom>
        </p:spPr>
      </p:pic>
    </p:spTree>
    <p:extLst>
      <p:ext uri="{BB962C8B-B14F-4D97-AF65-F5344CB8AC3E}">
        <p14:creationId xmlns:p14="http://schemas.microsoft.com/office/powerpoint/2010/main" val="131414310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Dividend</Template>
  <TotalTime>111</TotalTime>
  <Words>618</Words>
  <Application>Microsoft Office PowerPoint</Application>
  <PresentationFormat>Ευρεία οθόνη</PresentationFormat>
  <Paragraphs>39</Paragraphs>
  <Slides>11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Century Gothic</vt:lpstr>
      <vt:lpstr>Gill Sans MT</vt:lpstr>
      <vt:lpstr>Wingdings</vt:lpstr>
      <vt:lpstr>Wingdings 2</vt:lpstr>
      <vt:lpstr>Dividend</vt:lpstr>
      <vt:lpstr>ΑΠΟ ΤΗΝ εξωση του οθωνα εως το κινημα στο Γουδι</vt:lpstr>
      <vt:lpstr>Η ΑΦΙΞΗ ΤΟΥ ΝΕΟΥ ΒΑΣΙΛΙΑ - Ο ΓΕΩΡΓΙΟΣ Α΄ και η ενσωματωση των επτανησων</vt:lpstr>
      <vt:lpstr>Το συνταγμα του 1864</vt:lpstr>
      <vt:lpstr>ΕσωτερικΕς πολιτικΕς εξελΙξεις: ο ΚΟΥΜΟΥΝΔΟΥΡΟΣ ΚΑΙ Ο ΠΡΟΒΛΗΜΑΤΙΚΟΣ ΚΟΙΝΟΒΟΥΛΕΥΤΙΣΜΟΣ</vt:lpstr>
      <vt:lpstr>ΧΑΡΙΛΑΟΣ  ΤΡΙΚΟΥΠΗΣ</vt:lpstr>
      <vt:lpstr>Η ΑΡΧΗ ΤΗΣ ΔΕΔΗΛΩΜΕΝΗΣ</vt:lpstr>
      <vt:lpstr>ΧΑΡΙΛΑΟΣ ΤΡΙΚΟΥΠΗΣ: ΤΙΣ ΠΤΑΙΕΙ-ΑΡΧΗ ΤΗΣ ΔΕΔΗΛΩΜΕΝΗΣ</vt:lpstr>
      <vt:lpstr>Το πρΟγραμμα του ΧαρΙλαου ΤρικοΥπη</vt:lpstr>
      <vt:lpstr>Το τελοσ του χαριλαου τρικουπη</vt:lpstr>
      <vt:lpstr>Φωτογραφικο υλικο</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 ΤΗΝ εξωση του οθωνα εως το κινημα στο Γουδι</dc:title>
  <dc:creator>Microsoft account</dc:creator>
  <cp:lastModifiedBy>Αρτεμις</cp:lastModifiedBy>
  <cp:revision>11</cp:revision>
  <dcterms:created xsi:type="dcterms:W3CDTF">2024-04-23T18:52:27Z</dcterms:created>
  <dcterms:modified xsi:type="dcterms:W3CDTF">2024-05-27T17:31:17Z</dcterms:modified>
</cp:coreProperties>
</file>