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3" r:id="rId2"/>
    <p:sldId id="259" r:id="rId3"/>
    <p:sldId id="264" r:id="rId4"/>
    <p:sldId id="261" r:id="rId5"/>
    <p:sldId id="265" r:id="rId6"/>
    <p:sldId id="262" r:id="rId7"/>
    <p:sldId id="305" r:id="rId8"/>
    <p:sldId id="267" r:id="rId9"/>
    <p:sldId id="268" r:id="rId10"/>
    <p:sldId id="306" r:id="rId11"/>
    <p:sldId id="275" r:id="rId12"/>
    <p:sldId id="269" r:id="rId13"/>
    <p:sldId id="307" r:id="rId14"/>
    <p:sldId id="274" r:id="rId15"/>
    <p:sldId id="292" r:id="rId16"/>
    <p:sldId id="308" r:id="rId17"/>
    <p:sldId id="299" r:id="rId18"/>
    <p:sldId id="270" r:id="rId19"/>
    <p:sldId id="304" r:id="rId20"/>
    <p:sldId id="276" r:id="rId21"/>
    <p:sldId id="300" r:id="rId22"/>
    <p:sldId id="309" r:id="rId23"/>
    <p:sldId id="291" r:id="rId24"/>
    <p:sldId id="301" r:id="rId25"/>
    <p:sldId id="310" r:id="rId26"/>
    <p:sldId id="296" r:id="rId27"/>
    <p:sldId id="280" r:id="rId28"/>
    <p:sldId id="311" r:id="rId29"/>
    <p:sldId id="285" r:id="rId30"/>
    <p:sldId id="302" r:id="rId31"/>
    <p:sldId id="312" r:id="rId32"/>
    <p:sldId id="294" r:id="rId33"/>
    <p:sldId id="281" r:id="rId34"/>
    <p:sldId id="313" r:id="rId35"/>
    <p:sldId id="289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446" autoAdjust="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A9693-ABB7-4AEC-84E8-0B50DCD3EDD7}" type="datetimeFigureOut">
              <a:rPr lang="el-GR" smtClean="0"/>
              <a:t>7/2/2019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065A5-89D2-49EF-8C98-C81557EA5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92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065A5-89D2-49EF-8C98-C81557EA5FC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86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065A5-89D2-49EF-8C98-C81557EA5FC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32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065A5-89D2-49EF-8C98-C81557EA5FC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06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A36C9-78F5-470E-A976-B25F01E14989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065A5-89D2-49EF-8C98-C81557EA5FC6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453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BACE-3254-4E35-932A-2C59183EFDFB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59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BC36-AB18-40DD-8F05-68AA602093C5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90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C303-0D8C-41AC-88CF-1C25A2B8B898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5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E04B-57A2-421D-841A-ADB342B4D1D7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47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928D-E187-4DD9-9898-4102CD5C502B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20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2ED-632F-47F2-A365-6711ED5BA1D9}" type="datetime1">
              <a:rPr lang="el-GR" smtClean="0"/>
              <a:t>7/2/2019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79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F4A0-6C87-4518-959B-E86FAD52E709}" type="datetime1">
              <a:rPr lang="el-GR" smtClean="0"/>
              <a:t>7/2/2019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60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19B3-5AAB-4DA4-B71B-6803A41644DC}" type="datetime1">
              <a:rPr lang="el-GR" smtClean="0"/>
              <a:t>7/2/2019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96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DD3D-4650-4E0B-A688-305C922964C9}" type="datetime1">
              <a:rPr lang="el-GR" smtClean="0"/>
              <a:t>7/2/2019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33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5477-4BF6-494A-8446-BCA11E8C6E20}" type="datetime1">
              <a:rPr lang="el-GR" smtClean="0"/>
              <a:t>7/2/2019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17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3922-F388-4A3A-BC41-050B14EEA363}" type="datetime1">
              <a:rPr lang="el-GR" smtClean="0"/>
              <a:t>7/2/2019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36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EAE8-E3FA-452D-80DA-9E281E6AFC3E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A5D1-4DD8-433B-92ED-F5C5A42F85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2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3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30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9.jpg"/><Relationship Id="rId7" Type="http://schemas.openxmlformats.org/officeDocument/2006/relationships/slide" Target="slide3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3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5.jpeg"/><Relationship Id="rId4" Type="http://schemas.openxmlformats.org/officeDocument/2006/relationships/image" Target="../media/image24.jp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08119"/>
            <a:ext cx="2681758" cy="36170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" y="3560437"/>
            <a:ext cx="3081126" cy="3264769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140641" y="332656"/>
            <a:ext cx="3888432" cy="2304256"/>
          </a:xfrm>
          <a:prstGeom prst="wedgeEllipseCallout">
            <a:avLst>
              <a:gd name="adj1" fmla="val -5471"/>
              <a:gd name="adj2" fmla="val 87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Γεια σας παιδιά! Είμαι ο Πάστρας, ο </a:t>
            </a:r>
            <a:r>
              <a:rPr lang="el-GR" sz="2400" dirty="0" err="1" smtClean="0"/>
              <a:t>Καθαρούλης</a:t>
            </a:r>
            <a:endParaRPr lang="el-GR" sz="2400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283968" y="188640"/>
            <a:ext cx="4697982" cy="2448272"/>
          </a:xfrm>
          <a:prstGeom prst="wedgeEllipseCallout">
            <a:avLst>
              <a:gd name="adj1" fmla="val 13808"/>
              <a:gd name="adj2" fmla="val 80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Κι εγώ ο Λίγδας ο  </a:t>
            </a:r>
            <a:r>
              <a:rPr lang="el-GR" sz="2400" dirty="0" err="1" smtClean="0"/>
              <a:t>Βρομερούλης</a:t>
            </a:r>
            <a:r>
              <a:rPr lang="el-GR" sz="2400" dirty="0" smtClean="0"/>
              <a:t>. Μαζί μας θα μάθετε πολλά. Όμως διαβάστε προσεκτικά τον παρακάτω </a:t>
            </a:r>
            <a:r>
              <a:rPr lang="el-GR" sz="2400" b="1" dirty="0" smtClean="0">
                <a:solidFill>
                  <a:srgbClr val="FF00FF"/>
                </a:solidFill>
              </a:rPr>
              <a:t>Κ</a:t>
            </a:r>
            <a:r>
              <a:rPr lang="el-GR" sz="2400" b="1" dirty="0" smtClean="0">
                <a:solidFill>
                  <a:srgbClr val="92D050"/>
                </a:solidFill>
              </a:rPr>
              <a:t>ε</a:t>
            </a:r>
            <a:r>
              <a:rPr lang="el-GR" sz="2400" b="1" dirty="0" smtClean="0">
                <a:solidFill>
                  <a:srgbClr val="FF00FF"/>
                </a:solidFill>
              </a:rPr>
              <a:t>ρ</a:t>
            </a:r>
            <a:r>
              <a:rPr lang="el-GR" sz="2400" b="1" dirty="0" smtClean="0">
                <a:solidFill>
                  <a:srgbClr val="92D050"/>
                </a:solidFill>
              </a:rPr>
              <a:t>α</a:t>
            </a:r>
            <a:r>
              <a:rPr lang="el-GR" sz="2400" b="1" dirty="0" smtClean="0">
                <a:solidFill>
                  <a:srgbClr val="FF00FF"/>
                </a:solidFill>
              </a:rPr>
              <a:t>υ</a:t>
            </a:r>
            <a:r>
              <a:rPr lang="el-GR" sz="2400" b="1" dirty="0" smtClean="0">
                <a:solidFill>
                  <a:srgbClr val="92D050"/>
                </a:solidFill>
              </a:rPr>
              <a:t>ν</a:t>
            </a:r>
            <a:r>
              <a:rPr lang="el-GR" sz="2400" b="1" dirty="0" smtClean="0">
                <a:solidFill>
                  <a:srgbClr val="FF00FF"/>
                </a:solidFill>
              </a:rPr>
              <a:t>ό!!!</a:t>
            </a:r>
            <a:endParaRPr lang="el-GR" sz="2400" b="1" dirty="0">
              <a:solidFill>
                <a:srgbClr val="FF00FF"/>
              </a:solidFill>
            </a:endParaRPr>
          </a:p>
        </p:txBody>
      </p:sp>
      <p:sp>
        <p:nvSpPr>
          <p:cNvPr id="7" name="Έκρηξη 2 6"/>
          <p:cNvSpPr/>
          <p:nvPr/>
        </p:nvSpPr>
        <p:spPr>
          <a:xfrm>
            <a:off x="2789946" y="2291505"/>
            <a:ext cx="3789150" cy="3873817"/>
          </a:xfrm>
          <a:prstGeom prst="irregularSeal2">
            <a:avLst/>
          </a:prstGeom>
          <a:solidFill>
            <a:srgbClr val="92D05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</a:rPr>
              <a:t>ΠΡΟΣΟΧΗ!!!!!!!!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ΣΤΙΣ ΔΙΑΦΑΝΕΙΕΣ ΠΟΥ ΑΚΟΛΟΥΘΟΥΝ ΕΠΕΛΕΞΕ ΚΑΘΕ ΦΟΡΑ </a:t>
            </a:r>
            <a:r>
              <a:rPr lang="el-GR" sz="1200" b="1" dirty="0" smtClean="0">
                <a:solidFill>
                  <a:srgbClr val="FF0000"/>
                </a:solidFill>
              </a:rPr>
              <a:t>ΜΙΑ ΑΠΟ ΤΙΣ ΔΥΟ </a:t>
            </a:r>
            <a:r>
              <a:rPr lang="el-GR" sz="1200" b="1" dirty="0" smtClean="0">
                <a:solidFill>
                  <a:schemeClr val="bg1"/>
                </a:solidFill>
              </a:rPr>
              <a:t>ΕΝΑΛΛΑΚΤΙΚΕΣ ΑΠΑΝΤΗΣΕΙΣ ΓΙΑ ΝΑ ΣΥΝΕΧΙΣΕΙΣ.</a:t>
            </a:r>
          </a:p>
          <a:p>
            <a:pPr algn="ctr"/>
            <a:r>
              <a:rPr lang="el-GR" sz="1200" b="1" dirty="0" smtClean="0">
                <a:solidFill>
                  <a:srgbClr val="FF00FF"/>
                </a:solidFill>
              </a:rPr>
              <a:t>ΚΑΛΗ ΔΙΑΣΚΕΔΑΣΗ!!!</a:t>
            </a:r>
            <a:endParaRPr lang="el-GR" sz="1200" b="1" dirty="0">
              <a:solidFill>
                <a:srgbClr val="FF00FF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96" y="5872706"/>
            <a:ext cx="762000" cy="9525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47" y="6133914"/>
            <a:ext cx="695325" cy="800100"/>
          </a:xfrm>
          <a:prstGeom prst="rect">
            <a:avLst/>
          </a:prstGeom>
        </p:spPr>
      </p:pic>
      <p:sp>
        <p:nvSpPr>
          <p:cNvPr id="9" name="Δεξιό βέλος 8"/>
          <p:cNvSpPr/>
          <p:nvPr/>
        </p:nvSpPr>
        <p:spPr>
          <a:xfrm>
            <a:off x="3563888" y="6209928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7" action="ppaction://hlinksldjump"/>
              </a:rPr>
              <a:t>ΣΥΝΕΧΕΙΑ</a:t>
            </a:r>
            <a:endParaRPr lang="el-GR" sz="2400" b="1" dirty="0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>
          <a:xfrm>
            <a:off x="32722" y="6077"/>
            <a:ext cx="2895600" cy="365125"/>
          </a:xfrm>
        </p:spPr>
        <p:txBody>
          <a:bodyPr/>
          <a:lstStyle/>
          <a:p>
            <a:r>
              <a:rPr lang="el-GR" dirty="0" err="1" smtClean="0"/>
              <a:t>Δημιουργία:Παπαδοπούλου</a:t>
            </a:r>
            <a:r>
              <a:rPr lang="el-GR" dirty="0" smtClean="0"/>
              <a:t> Άννα ΠΕ 70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94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2681758" cy="3617087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1259632" y="1340768"/>
            <a:ext cx="4265934" cy="2304256"/>
          </a:xfrm>
          <a:prstGeom prst="wedgeEllipseCallout">
            <a:avLst>
              <a:gd name="adj1" fmla="val 49244"/>
              <a:gd name="adj2" fmla="val 58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ΟΥΠΣ!!!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ΛΥΠΑΜΑΙ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ΛΑΘΟΣ</a:t>
            </a:r>
          </a:p>
          <a:p>
            <a:pPr algn="ctr"/>
            <a:r>
              <a:rPr lang="el-GR" sz="2400" b="1" dirty="0" smtClean="0">
                <a:solidFill>
                  <a:srgbClr val="FFC000"/>
                </a:solidFill>
              </a:rPr>
              <a:t>ΠΡΟΣΠΑΘΗΣΕ ΠΑΛΙ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4" name="Αριστερό βέλος 3"/>
          <p:cNvSpPr/>
          <p:nvPr/>
        </p:nvSpPr>
        <p:spPr>
          <a:xfrm>
            <a:off x="467544" y="5800677"/>
            <a:ext cx="19442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ΠΙΣΩ</a:t>
            </a:r>
            <a:endParaRPr lang="el-GR" sz="24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19389"/>
            <a:ext cx="762000" cy="9525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71950" cy="6192688"/>
          </a:xfrm>
          <a:prstGeom prst="rect">
            <a:avLst/>
          </a:prstGeom>
        </p:spPr>
      </p:pic>
      <p:sp>
        <p:nvSpPr>
          <p:cNvPr id="4" name="Δεξιό βέλος 3"/>
          <p:cNvSpPr/>
          <p:nvPr/>
        </p:nvSpPr>
        <p:spPr>
          <a:xfrm>
            <a:off x="395536" y="6165692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ΣΥΝΕΧΕΙΑ</a:t>
            </a:r>
            <a:endParaRPr lang="el-GR" sz="24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13664"/>
            <a:ext cx="695325" cy="800100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2681758" cy="36170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20" y="3560437"/>
            <a:ext cx="3081126" cy="3264769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179512" y="97232"/>
            <a:ext cx="4104455" cy="2560899"/>
          </a:xfrm>
          <a:prstGeom prst="wedgeEllipseCallout">
            <a:avLst>
              <a:gd name="adj1" fmla="val 277"/>
              <a:gd name="adj2" fmla="val 73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ΟΙ ΑΝΘΡΩΠΟΙ ΠΑΙΡΝΟΥΝ Ο,ΤΙ ΧΡΕΙΑΖΟΝΤΑΙ ΑΠΟ ΤΟΝ ΠΛΑΝΗΤΗ ΧΩΡΙΣ ΝΑ ΚΑΤΑΣΤΡΕΦΟΥΝ; </a:t>
            </a:r>
            <a:endParaRPr lang="el-GR" sz="2400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716016" y="225554"/>
            <a:ext cx="4265934" cy="2304256"/>
          </a:xfrm>
          <a:prstGeom prst="wedgeEllipseCallout">
            <a:avLst>
              <a:gd name="adj1" fmla="val 8821"/>
              <a:gd name="adj2" fmla="val 91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hlinkClick r:id="rId5" action="ppaction://hlinksldjump"/>
              </a:rPr>
              <a:t>ΛΑΘΟΣ</a:t>
            </a:r>
            <a:endParaRPr lang="el-GR" sz="3200" b="1" dirty="0" smtClean="0"/>
          </a:p>
          <a:p>
            <a:pPr algn="ctr"/>
            <a:r>
              <a:rPr lang="el-GR" sz="3200" b="1" dirty="0">
                <a:hlinkClick r:id="rId6" action="ppaction://hlinksldjump"/>
              </a:rPr>
              <a:t>ΣΩΣΤΟ</a:t>
            </a:r>
            <a:endParaRPr lang="el-GR" sz="3200" b="1" dirty="0"/>
          </a:p>
          <a:p>
            <a:pPr algn="ctr"/>
            <a:endParaRPr lang="el-GR" dirty="0" smtClean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7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0928"/>
            <a:ext cx="2681758" cy="3617087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1043608" y="1196752"/>
            <a:ext cx="4265934" cy="2520280"/>
          </a:xfrm>
          <a:prstGeom prst="wedgeEllipseCallout">
            <a:avLst>
              <a:gd name="adj1" fmla="val 46017"/>
              <a:gd name="adj2" fmla="val 128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ΟΥΠΣ!!!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ΛΥΠΑΜΑΙ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ΛΑΘΟΣ</a:t>
            </a:r>
          </a:p>
          <a:p>
            <a:pPr algn="ctr"/>
            <a:r>
              <a:rPr lang="el-GR" sz="2400" b="1" dirty="0" smtClean="0">
                <a:solidFill>
                  <a:srgbClr val="FFC000"/>
                </a:solidFill>
              </a:rPr>
              <a:t>ΠΡΟΣΠΑΘΗΣΕ ΠΑΛΙ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4" name="Αριστερό βέλος 3"/>
          <p:cNvSpPr/>
          <p:nvPr/>
        </p:nvSpPr>
        <p:spPr>
          <a:xfrm>
            <a:off x="467544" y="5805264"/>
            <a:ext cx="19442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ΠΙΣΩ</a:t>
            </a:r>
            <a:endParaRPr lang="el-GR" sz="24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5329014"/>
            <a:ext cx="762000" cy="9525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4924087" cy="364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76672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00B0F0"/>
                </a:solidFill>
              </a:rPr>
              <a:t>ΠΑΙΡΝΟΥΜΕ ΑΠΟ ΤΗ ΦΥΣΗ ΟΞΥΓΟΝΟ,ΤΡΟΦΗ,ΠΡΩΤΕΣ ΥΛΕΣ ΚΑΙ ΤΗΣ ΔΙΝΟΥΜΕ ΔΙΟΞΕΙΔΙΟ ΤΟΥ ΑΝΘΡΑΚΑ  </a:t>
            </a:r>
            <a:endParaRPr lang="en-US" sz="3200" dirty="0" smtClean="0">
              <a:solidFill>
                <a:srgbClr val="00B0F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</a:rPr>
              <a:t>ΟΙΚΟΛΟΓΙΚΟ ΑΠΟΤΥΠΩΜΑ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r>
              <a:rPr lang="el-GR" sz="3200" dirty="0" smtClean="0">
                <a:solidFill>
                  <a:srgbClr val="00B0F0"/>
                </a:solidFill>
              </a:rPr>
              <a:t> </a:t>
            </a:r>
            <a:endParaRPr lang="el-GR" sz="3200" dirty="0">
              <a:solidFill>
                <a:srgbClr val="00B0F0"/>
              </a:solidFill>
            </a:endParaRPr>
          </a:p>
        </p:txBody>
      </p:sp>
      <p:sp>
        <p:nvSpPr>
          <p:cNvPr id="6" name="Δεξιό βέλος 5"/>
          <p:cNvSpPr/>
          <p:nvPr/>
        </p:nvSpPr>
        <p:spPr>
          <a:xfrm>
            <a:off x="467544" y="5805264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ΣΥΝΕΧΕΙΑ</a:t>
            </a:r>
            <a:endParaRPr lang="el-GR" sz="24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29928"/>
            <a:ext cx="695325" cy="8001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2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84752"/>
            <a:ext cx="2681758" cy="36170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41145"/>
            <a:ext cx="3081126" cy="3264769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135146" y="199238"/>
            <a:ext cx="4292838" cy="2365665"/>
          </a:xfrm>
          <a:prstGeom prst="wedgeEllipseCallout">
            <a:avLst>
              <a:gd name="adj1" fmla="val -814"/>
              <a:gd name="adj2" fmla="val 78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ΑΓΟΡΑΖΩ Ο,ΤΙ</a:t>
            </a:r>
            <a:r>
              <a:rPr lang="el-GR" sz="2400" b="1" dirty="0" smtClean="0"/>
              <a:t>  </a:t>
            </a:r>
            <a:r>
              <a:rPr lang="el-GR" sz="2400" dirty="0" smtClean="0"/>
              <a:t>ΒΛΕΠΩ ΣΤΙΣ ΔΙΑΦΗΜΙΣΕΙΣ ΧΩΡΙΣ ΝΑ ΤΟ ΧΡΕΙΑΖΟΜΑΙ ΠΡΑΓΜΑΤΙΚΑ;</a:t>
            </a:r>
            <a:endParaRPr lang="el-GR" sz="2400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644008" y="116632"/>
            <a:ext cx="4265934" cy="2304256"/>
          </a:xfrm>
          <a:prstGeom prst="wedgeEllipseCallout">
            <a:avLst>
              <a:gd name="adj1" fmla="val 16461"/>
              <a:gd name="adj2" fmla="val 90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hlinkClick r:id="rId4" action="ppaction://hlinksldjump"/>
              </a:rPr>
              <a:t>ΣΩΣΤΟ</a:t>
            </a:r>
            <a:r>
              <a:rPr lang="el-GR" sz="3200" b="1" dirty="0" smtClean="0"/>
              <a:t> </a:t>
            </a:r>
          </a:p>
          <a:p>
            <a:pPr algn="ctr"/>
            <a:r>
              <a:rPr lang="el-GR" sz="3200" b="1" dirty="0" smtClean="0">
                <a:hlinkClick r:id="rId5" action="ppaction://hlinksldjump"/>
              </a:rPr>
              <a:t>ΛΑΘΟΣ</a:t>
            </a:r>
            <a:endParaRPr lang="el-GR" sz="32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24316"/>
            <a:ext cx="2681758" cy="3617087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1043608" y="299519"/>
            <a:ext cx="4265934" cy="2304256"/>
          </a:xfrm>
          <a:prstGeom prst="wedgeEllipseCallout">
            <a:avLst>
              <a:gd name="adj1" fmla="val 79437"/>
              <a:gd name="adj2" fmla="val 64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ΟΥΠΣ!!!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ΛΥΠΑΜΑΙ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ΛΑΘΟΣ</a:t>
            </a:r>
          </a:p>
          <a:p>
            <a:pPr algn="ctr"/>
            <a:r>
              <a:rPr lang="el-GR" sz="2400" b="1" dirty="0" smtClean="0">
                <a:solidFill>
                  <a:srgbClr val="FFC000"/>
                </a:solidFill>
              </a:rPr>
              <a:t>ΠΡΟΣΠΑΘΗΣΕ ΠΑΛΙ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4" name="Αριστερό βέλος 3"/>
          <p:cNvSpPr/>
          <p:nvPr/>
        </p:nvSpPr>
        <p:spPr>
          <a:xfrm>
            <a:off x="467544" y="5805264"/>
            <a:ext cx="19442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ΠΙΣΩ</a:t>
            </a:r>
            <a:endParaRPr lang="el-GR" sz="24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40968"/>
            <a:ext cx="762000" cy="9525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2405960"/>
            <a:ext cx="6480720" cy="4382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0364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rgbClr val="00B0F0"/>
                </a:solidFill>
              </a:rPr>
              <a:t>ΕΜΠΙΣΤΕΥΟΜΕΝΟΙ ΤΗ </a:t>
            </a:r>
            <a:r>
              <a:rPr lang="el-GR" sz="3200" b="1" dirty="0">
                <a:solidFill>
                  <a:srgbClr val="FF00FF"/>
                </a:solidFill>
              </a:rPr>
              <a:t>ΔΙΑΦΗΜΙΣΗ</a:t>
            </a:r>
            <a:r>
              <a:rPr lang="el-GR" sz="3200" dirty="0">
                <a:solidFill>
                  <a:srgbClr val="00B0F0"/>
                </a:solidFill>
              </a:rPr>
              <a:t> ΓΙΑ ΤΙΣ ΑΓΟΡΕΣ ΜΑΣ,ΤΟΝΟΙ </a:t>
            </a:r>
            <a:r>
              <a:rPr lang="el-GR" sz="3200" dirty="0" smtClean="0">
                <a:solidFill>
                  <a:srgbClr val="00B0F0"/>
                </a:solidFill>
              </a:rPr>
              <a:t>ΑΠΟΡΡΙΜΜΑΤΩΝ ΠΡΟΚΑΛΟΥΝ </a:t>
            </a:r>
            <a:r>
              <a:rPr lang="el-GR" sz="3200" b="1" dirty="0" smtClean="0">
                <a:solidFill>
                  <a:srgbClr val="FF0000"/>
                </a:solidFill>
              </a:rPr>
              <a:t>ΤΡΟΜΑΚΤΙΚΗ </a:t>
            </a:r>
            <a:r>
              <a:rPr lang="el-GR" sz="3200" b="1" dirty="0">
                <a:solidFill>
                  <a:srgbClr val="FF0000"/>
                </a:solidFill>
              </a:rPr>
              <a:t>ΡΥΠΑΝΣΗ </a:t>
            </a:r>
            <a:r>
              <a:rPr lang="el-GR" sz="3200" dirty="0" smtClean="0">
                <a:solidFill>
                  <a:srgbClr val="00B0F0"/>
                </a:solidFill>
              </a:rPr>
              <a:t>ΣΤΟΝ ΠΛΑΝΗΤΗ</a:t>
            </a:r>
            <a:r>
              <a:rPr lang="el-GR" sz="3200" dirty="0">
                <a:solidFill>
                  <a:srgbClr val="00B0F0"/>
                </a:solidFill>
              </a:rPr>
              <a:t>!</a:t>
            </a:r>
          </a:p>
          <a:p>
            <a:pPr algn="ctr"/>
            <a:r>
              <a:rPr lang="el-GR" dirty="0" smtClean="0">
                <a:solidFill>
                  <a:srgbClr val="00B0F0"/>
                </a:solidFill>
              </a:rPr>
              <a:t> 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5" name="Δεξιό βέλος 4"/>
          <p:cNvSpPr/>
          <p:nvPr/>
        </p:nvSpPr>
        <p:spPr>
          <a:xfrm>
            <a:off x="6528985" y="1757888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ΣΥΝΕΧΕΙΑ</a:t>
            </a:r>
            <a:endParaRPr lang="el-GR" sz="24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1605860"/>
            <a:ext cx="695325" cy="800100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107504" y="1899361"/>
            <a:ext cx="2895600" cy="365125"/>
          </a:xfrm>
        </p:spPr>
        <p:txBody>
          <a:bodyPr/>
          <a:lstStyle/>
          <a:p>
            <a:r>
              <a:rPr lang="el-GR" dirty="0" err="1" smtClean="0"/>
              <a:t>Δημιουργία:Παπαδοπούλου</a:t>
            </a:r>
            <a:r>
              <a:rPr lang="el-GR" dirty="0" smtClean="0"/>
              <a:t> Άννα ΠΕ 70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73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08120"/>
            <a:ext cx="2681758" cy="36170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60437"/>
            <a:ext cx="3081126" cy="3264769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122614" y="188640"/>
            <a:ext cx="3888432" cy="2304256"/>
          </a:xfrm>
          <a:prstGeom prst="wedgeEllipseCallout">
            <a:avLst>
              <a:gd name="adj1" fmla="val -2287"/>
              <a:gd name="adj2" fmla="val 96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ΚΟΒΟΥΜΕ ΤΑ ΔΕΝΤΡΑ ΓΙΑ ΝΑ ΦΤΙΑΞΟΥΜΕ ΧΑΡΤΙ</a:t>
            </a:r>
            <a:r>
              <a:rPr lang="el-GR" sz="2400" dirty="0"/>
              <a:t>;</a:t>
            </a:r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572000" y="183799"/>
            <a:ext cx="4265934" cy="2304256"/>
          </a:xfrm>
          <a:prstGeom prst="wedgeEllipseCallout">
            <a:avLst>
              <a:gd name="adj1" fmla="val 9669"/>
              <a:gd name="adj2" fmla="val 89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7030A0"/>
                </a:solidFill>
                <a:hlinkClick r:id="rId4" action="ppaction://hlinksldjump"/>
              </a:rPr>
              <a:t>ΣΩΣΤΟ</a:t>
            </a:r>
            <a:endParaRPr lang="el-GR" sz="3200" b="1" dirty="0" smtClean="0">
              <a:solidFill>
                <a:srgbClr val="7030A0"/>
              </a:solidFill>
            </a:endParaRPr>
          </a:p>
          <a:p>
            <a:pPr algn="ctr"/>
            <a:r>
              <a:rPr lang="el-GR" sz="3200" b="1" dirty="0" smtClean="0">
                <a:solidFill>
                  <a:schemeClr val="bg1"/>
                </a:solidFill>
                <a:hlinkClick r:id="rId5" action="ppaction://hlinksldjump"/>
              </a:rPr>
              <a:t>ΛΑΘΟΣ</a:t>
            </a:r>
            <a:endParaRPr lang="el-GR" sz="3200" b="1" dirty="0" smtClean="0">
              <a:solidFill>
                <a:schemeClr val="bg1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7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8405"/>
            <a:ext cx="2681758" cy="3617087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1047647" y="836713"/>
            <a:ext cx="4464496" cy="2964638"/>
          </a:xfrm>
          <a:prstGeom prst="wedgeEllipseCallout">
            <a:avLst>
              <a:gd name="adj1" fmla="val 41004"/>
              <a:gd name="adj2" fmla="val 59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ΟΥΠΣ!!!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ΛΥΠΑΜΑΙ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ΛΑΘΟΣ</a:t>
            </a:r>
            <a:endParaRPr lang="el-GR" sz="2400" dirty="0" smtClean="0">
              <a:solidFill>
                <a:srgbClr val="FFFF00"/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FFC000"/>
                </a:solidFill>
              </a:rPr>
              <a:t>ΠΡΟΣΠΑΘΗΣΕ ΠΑΛΙ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8" name="Αριστερό βέλος 7"/>
          <p:cNvSpPr/>
          <p:nvPr/>
        </p:nvSpPr>
        <p:spPr>
          <a:xfrm>
            <a:off x="467544" y="5805264"/>
            <a:ext cx="19442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ΠΙΣΩ</a:t>
            </a:r>
            <a:endParaRPr lang="el-GR" sz="24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33" y="1556792"/>
            <a:ext cx="762000" cy="9525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08120"/>
            <a:ext cx="2681758" cy="36170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60437"/>
            <a:ext cx="3081126" cy="3264769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107504" y="49764"/>
            <a:ext cx="4248472" cy="2715844"/>
          </a:xfrm>
          <a:prstGeom prst="wedgeEllipseCallout">
            <a:avLst>
              <a:gd name="adj1" fmla="val -3178"/>
              <a:gd name="adj2" fmla="val 80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Λοιπόν, </a:t>
            </a:r>
            <a:r>
              <a:rPr lang="el-GR" sz="2400" b="1" dirty="0" smtClean="0">
                <a:solidFill>
                  <a:srgbClr val="92D050"/>
                </a:solidFill>
              </a:rPr>
              <a:t>Λίγδα</a:t>
            </a:r>
            <a:r>
              <a:rPr lang="el-GR" sz="2400" dirty="0" smtClean="0"/>
              <a:t>, γιατί είσαι τόσο λιγδιασμένος; Συγγνώμη! Λυπημένος ήθελα να πω.</a:t>
            </a:r>
            <a:endParaRPr lang="el-GR" sz="2400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572001" y="84901"/>
            <a:ext cx="4409950" cy="2715844"/>
          </a:xfrm>
          <a:prstGeom prst="wedgeEllipseCallout">
            <a:avLst>
              <a:gd name="adj1" fmla="val 7527"/>
              <a:gd name="adj2" fmla="val 75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Γιατί οι άνθρωποι πετάνε ό, τι βρούνε όπου βρούνε, φίλε μου </a:t>
            </a:r>
            <a:r>
              <a:rPr lang="el-GR" sz="2400" b="1" dirty="0" smtClean="0">
                <a:solidFill>
                  <a:srgbClr val="FFFF00"/>
                </a:solidFill>
              </a:rPr>
              <a:t>Πάστρα</a:t>
            </a:r>
            <a:r>
              <a:rPr lang="el-GR" sz="2400" dirty="0"/>
              <a:t>. </a:t>
            </a:r>
            <a:endParaRPr lang="el-GR" sz="2400" dirty="0" smtClean="0"/>
          </a:p>
          <a:p>
            <a:pPr algn="ctr"/>
            <a:r>
              <a:rPr lang="el-GR" sz="2400" dirty="0" smtClean="0"/>
              <a:t>Κοίτα </a:t>
            </a:r>
            <a:r>
              <a:rPr lang="el-GR" sz="2400" dirty="0"/>
              <a:t>χάλια </a:t>
            </a:r>
            <a:r>
              <a:rPr lang="el-GR" sz="2400" b="1" dirty="0">
                <a:hlinkClick r:id="rId4" action="ppaction://hlinksldjump"/>
              </a:rPr>
              <a:t>εδώ</a:t>
            </a:r>
            <a:r>
              <a:rPr lang="el-GR" sz="2400" b="1" dirty="0" smtClean="0">
                <a:hlinkClick r:id="rId4" action="ppaction://hlinksldjump"/>
              </a:rPr>
              <a:t>!</a:t>
            </a:r>
            <a:r>
              <a:rPr lang="el-GR" sz="2400" dirty="0" smtClean="0"/>
              <a:t>!!!</a:t>
            </a:r>
          </a:p>
          <a:p>
            <a:pPr algn="ctr"/>
            <a:r>
              <a:rPr lang="el-GR" sz="1200" b="1" dirty="0" smtClean="0">
                <a:solidFill>
                  <a:srgbClr val="92D050"/>
                </a:solidFill>
              </a:rPr>
              <a:t>(πάτα στην υπογραμμισμένη λέξη)</a:t>
            </a:r>
            <a:endParaRPr lang="el-GR" sz="1200" b="1" dirty="0">
              <a:solidFill>
                <a:srgbClr val="92D050"/>
              </a:solidFill>
            </a:endParaRPr>
          </a:p>
          <a:p>
            <a:pPr algn="ctr"/>
            <a:endParaRPr lang="el-GR" sz="900" dirty="0">
              <a:solidFill>
                <a:srgbClr val="FFFF00"/>
              </a:solidFill>
            </a:endParaRPr>
          </a:p>
          <a:p>
            <a:pPr algn="ctr"/>
            <a:endParaRPr lang="el-GR" sz="900" dirty="0">
              <a:solidFill>
                <a:srgbClr val="FFFF0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" y="6057900"/>
            <a:ext cx="695325" cy="8001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96" y="5872706"/>
            <a:ext cx="762000" cy="952500"/>
          </a:xfrm>
          <a:prstGeom prst="rect">
            <a:avLst/>
          </a:prstGeom>
        </p:spPr>
      </p:pic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17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6011082" cy="482453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3772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>
                <a:solidFill>
                  <a:srgbClr val="00B0F0"/>
                </a:solidFill>
              </a:rPr>
              <a:t>ΚΑΘΕ ΧΡΟΝΟ ΧΡΗΣΙΜΟΠΟΙΟΥΜΕ ΠΑΝΩ ΑΠΟ </a:t>
            </a:r>
            <a:r>
              <a:rPr lang="el-GR" sz="3200" dirty="0" smtClean="0">
                <a:solidFill>
                  <a:srgbClr val="FF0000"/>
                </a:solidFill>
              </a:rPr>
              <a:t>9.000.000</a:t>
            </a:r>
            <a:r>
              <a:rPr lang="el-GR" sz="3200" dirty="0" smtClean="0">
                <a:solidFill>
                  <a:srgbClr val="00B0F0"/>
                </a:solidFill>
              </a:rPr>
              <a:t> ΤΟΝΟΥΣ ΧΑΡΤΙΟΥ ΚΑΙ ΞΥΛΟΥ</a:t>
            </a:r>
          </a:p>
        </p:txBody>
      </p:sp>
      <p:sp>
        <p:nvSpPr>
          <p:cNvPr id="4" name="Δεξιό βέλος 3"/>
          <p:cNvSpPr/>
          <p:nvPr/>
        </p:nvSpPr>
        <p:spPr>
          <a:xfrm>
            <a:off x="395536" y="5805264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ΣΥΝΕΧΕΙΑ</a:t>
            </a:r>
            <a:endParaRPr lang="el-GR" sz="24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1" y="5619976"/>
            <a:ext cx="695325" cy="8001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0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76575"/>
            <a:ext cx="268287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3081337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λλειψοειδής επεξήγηση 3"/>
          <p:cNvSpPr/>
          <p:nvPr/>
        </p:nvSpPr>
        <p:spPr>
          <a:xfrm>
            <a:off x="214313" y="214313"/>
            <a:ext cx="3889375" cy="2305050"/>
          </a:xfrm>
          <a:prstGeom prst="wedgeEllipseCallout">
            <a:avLst>
              <a:gd name="adj1" fmla="val -1129"/>
              <a:gd name="adj2" fmla="val 77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Ο ΑΡΓΙΛΟΣ ΕΙΝΑΙ  ΒΑΣΙΚΟ ΥΛΙΚΟ  ΓΙΑ ΝΑ ΦΤΙΑΞΟΥΜΕ ΓΥΑΛΙ;</a:t>
            </a:r>
            <a:endParaRPr lang="el-GR" sz="2400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716463" y="333375"/>
            <a:ext cx="4265612" cy="2303463"/>
          </a:xfrm>
          <a:prstGeom prst="wedgeEllipseCallout">
            <a:avLst>
              <a:gd name="adj1" fmla="val 5637"/>
              <a:gd name="adj2" fmla="val 85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 smtClean="0">
                <a:hlinkClick r:id="rId5" action="ppaction://hlinksldjump"/>
              </a:rPr>
              <a:t>ΣΩΣΤΟ</a:t>
            </a:r>
            <a:endParaRPr lang="el-GR" sz="32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 smtClean="0">
                <a:hlinkClick r:id="rId6" action="ppaction://hlinksldjump"/>
              </a:rPr>
              <a:t>ΛΑΘΟΣ</a:t>
            </a:r>
            <a:endParaRPr lang="el-GR" sz="3200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9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49" y="3052564"/>
            <a:ext cx="2681758" cy="3617087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1043608" y="748308"/>
            <a:ext cx="4265934" cy="2304256"/>
          </a:xfrm>
          <a:prstGeom prst="wedgeEllipseCallout">
            <a:avLst>
              <a:gd name="adj1" fmla="val 93266"/>
              <a:gd name="adj2" fmla="val -21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ΟΥΠΣ!!!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ΛΥΠΑΜΑΙ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ΛΑΘΟΣ</a:t>
            </a:r>
          </a:p>
          <a:p>
            <a:pPr algn="ctr"/>
            <a:r>
              <a:rPr lang="el-GR" sz="2400" b="1" dirty="0" smtClean="0">
                <a:solidFill>
                  <a:srgbClr val="FFC000"/>
                </a:solidFill>
              </a:rPr>
              <a:t>ΠΡΟΣΠΑΘΗΣΕ ΠΑΛΙ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4" name="Αριστερό βέλος 3"/>
          <p:cNvSpPr/>
          <p:nvPr/>
        </p:nvSpPr>
        <p:spPr>
          <a:xfrm>
            <a:off x="448982" y="5799092"/>
            <a:ext cx="19442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ΠΙΣΩ</a:t>
            </a:r>
            <a:endParaRPr lang="el-GR" sz="24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48308"/>
            <a:ext cx="762000" cy="9525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00B0F0"/>
                </a:solidFill>
              </a:rPr>
              <a:t>ΓΙΑ ΤΗΝ ΠΑΡΑΓΩΓΗ ΤΟΥ ΓΥΑΛΙΟΥ ΧΡΗΣΙΜΟΠΟΙΕΙΤΑΙ 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l-GR" sz="3200" b="1" dirty="0" smtClean="0">
                <a:solidFill>
                  <a:srgbClr val="FF0000"/>
                </a:solidFill>
              </a:rPr>
              <a:t>ΡΓΙΛΟΣ </a:t>
            </a:r>
            <a:r>
              <a:rPr lang="el-GR" sz="3200" dirty="0" smtClean="0">
                <a:solidFill>
                  <a:srgbClr val="00B0F0"/>
                </a:solidFill>
              </a:rPr>
              <a:t>ΚΑΙ ΚΑΠΟΙΑ ΑΛΛΑ ΒΟΗΘΗΤΙΚΑ ΣΥΣΤΑΤΙΚΑ </a:t>
            </a:r>
            <a:endParaRPr lang="el-GR" sz="3200" dirty="0">
              <a:solidFill>
                <a:srgbClr val="00B0F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08023"/>
            <a:ext cx="6323817" cy="5128326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>
            <a:off x="160295" y="6123414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ΣΥΝΕΧΕΙΑ</a:t>
            </a:r>
            <a:endParaRPr lang="el-GR" sz="24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63" y="5936249"/>
            <a:ext cx="695325" cy="800100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0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08338"/>
            <a:ext cx="2681287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60763"/>
            <a:ext cx="30813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λλειψοειδής επεξήγηση 3"/>
          <p:cNvSpPr/>
          <p:nvPr/>
        </p:nvSpPr>
        <p:spPr>
          <a:xfrm>
            <a:off x="179388" y="260350"/>
            <a:ext cx="4032572" cy="2305050"/>
          </a:xfrm>
          <a:prstGeom prst="wedgeEllipseCallout">
            <a:avLst>
              <a:gd name="adj1" fmla="val -2287"/>
              <a:gd name="adj2" fmla="val 91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ΔΕΝ ΧΡΕΙΑΖΕΤΑΙ ΝΑ ΑΝΑΚΥΚΛΩΝΟΥΜΕ ΚΟΥΤΑΚΙΑ ΑΠΟ ΑΝΑΨΥΚΤΙΚΑ ΚΑΙ ΜΠΥΡΕΣ;</a:t>
            </a:r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716463" y="260350"/>
            <a:ext cx="4265612" cy="2305050"/>
          </a:xfrm>
          <a:prstGeom prst="wedgeEllipseCallout">
            <a:avLst>
              <a:gd name="adj1" fmla="val 5213"/>
              <a:gd name="adj2" fmla="val 88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hlinkClick r:id="rId4" action="ppaction://hlinksldjump"/>
              </a:rPr>
              <a:t>ΣΩΣΤΟ</a:t>
            </a:r>
            <a:endParaRPr lang="el-GR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 smtClean="0">
                <a:hlinkClick r:id="rId5" action="ppaction://hlinksldjump"/>
              </a:rPr>
              <a:t>ΛΑΘΟΣ</a:t>
            </a:r>
            <a:endParaRPr lang="el-GR" sz="3200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2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6" y="2759634"/>
            <a:ext cx="2681758" cy="3617087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1043608" y="1340768"/>
            <a:ext cx="4320480" cy="2448272"/>
          </a:xfrm>
          <a:prstGeom prst="wedgeEllipseCallout">
            <a:avLst>
              <a:gd name="adj1" fmla="val 65838"/>
              <a:gd name="adj2" fmla="val 143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ΟΥΠΣ!!!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ΛΥΠΑΜΑΙ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ΛΑΘΟΣ</a:t>
            </a:r>
          </a:p>
          <a:p>
            <a:pPr algn="ctr"/>
            <a:r>
              <a:rPr lang="el-GR" sz="2400" b="1" dirty="0" smtClean="0">
                <a:solidFill>
                  <a:srgbClr val="FFC000"/>
                </a:solidFill>
              </a:rPr>
              <a:t>ΠΡΟΣΠΑΘΗΣΕ ΠΑΛΙ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4" name="Αριστερό βέλος 3"/>
          <p:cNvSpPr/>
          <p:nvPr/>
        </p:nvSpPr>
        <p:spPr>
          <a:xfrm>
            <a:off x="467544" y="5805264"/>
            <a:ext cx="19442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ΠΙΣΩ</a:t>
            </a:r>
            <a:endParaRPr lang="el-GR" sz="24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89054"/>
            <a:ext cx="762000" cy="9525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99" y="2554546"/>
            <a:ext cx="5471827" cy="4109872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3871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solidFill>
                  <a:srgbClr val="00B0F0"/>
                </a:solidFill>
              </a:rPr>
              <a:t>Η ΕΝΕΡΓΕΙΑ ΠΟΥ ΧΡΕΙΑΖΕΤΑΙ ΓΙΑ ΝΑ ΦΤΙΑΧΤΕΙ </a:t>
            </a:r>
            <a:r>
              <a:rPr lang="el-GR" sz="3200" b="1" dirty="0">
                <a:solidFill>
                  <a:srgbClr val="FF00FF"/>
                </a:solidFill>
              </a:rPr>
              <a:t>1</a:t>
            </a:r>
            <a:r>
              <a:rPr lang="el-GR" sz="3200" dirty="0">
                <a:solidFill>
                  <a:srgbClr val="00B0F0"/>
                </a:solidFill>
              </a:rPr>
              <a:t> ΚΟΥΤΑΚΙ ΑΛΟΥΜΙΝΙΟΥ ΘΑ ΧΡΗΣΙΜΕΥΕ ΓΙΑ ΝΑ ΔΟΥΛΕΨΕΙ ΕΝΑ </a:t>
            </a:r>
            <a:r>
              <a:rPr lang="el-GR" sz="3200" dirty="0" smtClean="0">
                <a:solidFill>
                  <a:srgbClr val="00B0F0"/>
                </a:solidFill>
              </a:rPr>
              <a:t>ΨΥΓΕΙΟ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4</a:t>
            </a:r>
            <a:r>
              <a:rPr lang="el-GR" sz="3200" b="1" dirty="0" smtClean="0">
                <a:solidFill>
                  <a:srgbClr val="00B0F0"/>
                </a:solidFill>
              </a:rPr>
              <a:t> </a:t>
            </a:r>
            <a:r>
              <a:rPr lang="el-GR" sz="3200" dirty="0" smtClean="0">
                <a:solidFill>
                  <a:srgbClr val="00B0F0"/>
                </a:solidFill>
              </a:rPr>
              <a:t>ΩΡΕΣ</a:t>
            </a:r>
            <a:r>
              <a:rPr lang="el-GR" sz="3200" dirty="0">
                <a:solidFill>
                  <a:srgbClr val="00B0F0"/>
                </a:solidFill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3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>
                <a:solidFill>
                  <a:srgbClr val="00B0F0"/>
                </a:solidFill>
              </a:rPr>
              <a:t>ΩΡΕΣ ΜΙΑ </a:t>
            </a:r>
            <a:r>
              <a:rPr lang="el-GR" sz="3200" dirty="0" smtClean="0">
                <a:solidFill>
                  <a:srgbClr val="00B0F0"/>
                </a:solidFill>
              </a:rPr>
              <a:t>ΤΗΛΕΟΡΑΣΗ</a:t>
            </a:r>
            <a:r>
              <a:rPr lang="el-GR" sz="3200" b="1" dirty="0" smtClean="0">
                <a:solidFill>
                  <a:srgbClr val="FF0000"/>
                </a:solidFill>
              </a:rPr>
              <a:t>4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>
                <a:solidFill>
                  <a:srgbClr val="00B0F0"/>
                </a:solidFill>
              </a:rPr>
              <a:t>ΩΡΕΣ ΕΝΑ </a:t>
            </a:r>
            <a:r>
              <a:rPr lang="el-GR" sz="3200" dirty="0" smtClean="0">
                <a:solidFill>
                  <a:srgbClr val="00B0F0"/>
                </a:solidFill>
              </a:rPr>
              <a:t>ΡΑΔΙΟΦΩΝΟΚΑΙ </a:t>
            </a:r>
            <a:r>
              <a:rPr lang="el-GR" sz="3200" b="1" dirty="0">
                <a:solidFill>
                  <a:srgbClr val="FF0000"/>
                </a:solidFill>
              </a:rPr>
              <a:t>5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>
                <a:solidFill>
                  <a:srgbClr val="00B0F0"/>
                </a:solidFill>
              </a:rPr>
              <a:t>ΩΡΕΣ ΜΙΑ </a:t>
            </a:r>
            <a:r>
              <a:rPr lang="el-GR" sz="3200" dirty="0" smtClean="0">
                <a:solidFill>
                  <a:srgbClr val="00B0F0"/>
                </a:solidFill>
              </a:rPr>
              <a:t>ΛΑΜΠΑ</a:t>
            </a:r>
            <a:endParaRPr lang="el-GR" sz="3200" dirty="0">
              <a:solidFill>
                <a:srgbClr val="00B0F0"/>
              </a:solidFill>
            </a:endParaRPr>
          </a:p>
        </p:txBody>
      </p:sp>
      <p:sp>
        <p:nvSpPr>
          <p:cNvPr id="4" name="Δεξιό βέλος 3"/>
          <p:cNvSpPr/>
          <p:nvPr/>
        </p:nvSpPr>
        <p:spPr>
          <a:xfrm>
            <a:off x="179512" y="5949280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ΣΥΝΕΧΕΙΑ</a:t>
            </a:r>
            <a:endParaRPr lang="el-GR" sz="24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" y="5829838"/>
            <a:ext cx="695325" cy="8001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79512" y="3212976"/>
            <a:ext cx="2895600" cy="365125"/>
          </a:xfrm>
        </p:spPr>
        <p:txBody>
          <a:bodyPr/>
          <a:lstStyle/>
          <a:p>
            <a:r>
              <a:rPr lang="el-GR" dirty="0" err="1" smtClean="0"/>
              <a:t>Δημιουργία:Παπαδοπούλου</a:t>
            </a:r>
            <a:r>
              <a:rPr lang="el-GR" dirty="0" smtClean="0"/>
              <a:t> Άννα ΠΕ 70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76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9" y="3117504"/>
            <a:ext cx="2681758" cy="36170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40109"/>
            <a:ext cx="3081126" cy="3264769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224001" y="197211"/>
            <a:ext cx="4032448" cy="2488970"/>
          </a:xfrm>
          <a:prstGeom prst="wedgeEllipseCallout">
            <a:avLst>
              <a:gd name="adj1" fmla="val -2974"/>
              <a:gd name="adj2" fmla="val 73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ΥΠΑΡΧΟΥΝ ΕΠΙΚΙΝΔΥΝΑ ΑΠΟΡΡΙΜΜΑΤΑ ΠΟΥ ΝΑ ΧΡΕΙΑΖΟΝΤΑΙ ΙΔΙΑΙΤΕΡΗ ΔΙΑΧΕΙΡΙΣΗ;</a:t>
            </a:r>
            <a:endParaRPr lang="el-GR" sz="2400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572000" y="208113"/>
            <a:ext cx="4265934" cy="2304256"/>
          </a:xfrm>
          <a:prstGeom prst="wedgeEllipseCallout">
            <a:avLst>
              <a:gd name="adj1" fmla="val 3939"/>
              <a:gd name="adj2" fmla="val 94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hlinkClick r:id="rId4" action="ppaction://hlinksldjump"/>
              </a:rPr>
              <a:t>ΣΩΣΤΟ</a:t>
            </a:r>
            <a:endParaRPr lang="el-GR" sz="3200" b="1" dirty="0" smtClean="0"/>
          </a:p>
          <a:p>
            <a:pPr algn="ctr"/>
            <a:r>
              <a:rPr lang="el-GR" sz="3200" b="1" dirty="0" smtClean="0">
                <a:hlinkClick r:id="rId5" action="ppaction://hlinksldjump"/>
              </a:rPr>
              <a:t>ΛΑΘΟΣ</a:t>
            </a:r>
            <a:endParaRPr lang="el-GR" sz="32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2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2936"/>
            <a:ext cx="2681758" cy="3617087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1187624" y="1844824"/>
            <a:ext cx="4265934" cy="2304256"/>
          </a:xfrm>
          <a:prstGeom prst="wedgeEllipseCallout">
            <a:avLst>
              <a:gd name="adj1" fmla="val 62381"/>
              <a:gd name="adj2" fmla="val 86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ΟΥΠΣ!!!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ΛΥΠΑΜΑΙ </a:t>
            </a:r>
            <a:r>
              <a:rPr lang="el-GR" sz="2400" b="1" dirty="0" smtClean="0">
                <a:solidFill>
                  <a:srgbClr val="FFFF00"/>
                </a:solidFill>
              </a:rPr>
              <a:t>ΛΑΘΟΣ</a:t>
            </a:r>
          </a:p>
          <a:p>
            <a:pPr algn="ctr"/>
            <a:r>
              <a:rPr lang="el-GR" sz="2400" b="1" dirty="0" smtClean="0">
                <a:solidFill>
                  <a:srgbClr val="FFC000"/>
                </a:solidFill>
              </a:rPr>
              <a:t>ΠΡΟΣΠΑΘΗΣΕ ΠΑΛΙ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4" name="Αριστερό βέλος 3"/>
          <p:cNvSpPr/>
          <p:nvPr/>
        </p:nvSpPr>
        <p:spPr>
          <a:xfrm>
            <a:off x="467544" y="5805264"/>
            <a:ext cx="19442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ΠΙΣΩ</a:t>
            </a:r>
            <a:endParaRPr lang="el-GR" sz="24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11" y="5840906"/>
            <a:ext cx="762000" cy="9525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3251" y="351421"/>
            <a:ext cx="9190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ΕΠΙΚΙΝΔΥΝΑ ΣΚΟΥΠΙΔΙΑ </a:t>
            </a:r>
            <a:r>
              <a:rPr lang="el-GR" sz="3200" dirty="0" smtClean="0">
                <a:solidFill>
                  <a:srgbClr val="00B0F0"/>
                </a:solidFill>
              </a:rPr>
              <a:t>ΕΙΝΑΙ ΤΑ ΗΛΕΚΤΡΟΝΙΚΑ ΑΠΟΡΡΙΜΜΑΤΑ,ΟΙ ΜΠΑΤΑΡΙΕΣ ΚΑΙ ΟΙ ΛΑΜΠΤΗΡΕΣ</a:t>
            </a:r>
            <a:endParaRPr lang="el-GR" sz="3200" dirty="0">
              <a:solidFill>
                <a:srgbClr val="00B0F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556792"/>
            <a:ext cx="5736659" cy="406085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50" y="1772816"/>
            <a:ext cx="2592288" cy="194421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60" y="4149080"/>
            <a:ext cx="2343712" cy="2260657"/>
          </a:xfrm>
          <a:prstGeom prst="rect">
            <a:avLst/>
          </a:prstGeom>
        </p:spPr>
      </p:pic>
      <p:sp>
        <p:nvSpPr>
          <p:cNvPr id="6" name="Δεξιό βέλος 5"/>
          <p:cNvSpPr/>
          <p:nvPr/>
        </p:nvSpPr>
        <p:spPr>
          <a:xfrm>
            <a:off x="395536" y="6021288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5" action="ppaction://hlinksldjump"/>
              </a:rPr>
              <a:t>ΣΥΝΕΧΕΙΑ</a:t>
            </a:r>
            <a:endParaRPr lang="el-GR" sz="2400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" y="5829838"/>
            <a:ext cx="695325" cy="800100"/>
          </a:xfrm>
          <a:prstGeom prst="rect">
            <a:avLst/>
          </a:prstGeom>
        </p:spPr>
      </p:pic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4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290" cy="6858000"/>
          </a:xfrm>
          <a:prstGeom prst="rect">
            <a:avLst/>
          </a:prstGeom>
        </p:spPr>
      </p:pic>
      <p:sp>
        <p:nvSpPr>
          <p:cNvPr id="3" name="Δεξιό βέλος 2"/>
          <p:cNvSpPr/>
          <p:nvPr/>
        </p:nvSpPr>
        <p:spPr>
          <a:xfrm>
            <a:off x="179512" y="6309320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4" action="ppaction://hlinksldjump"/>
              </a:rPr>
              <a:t>ΣΥΝΕΧΕΙΑ</a:t>
            </a:r>
            <a:endParaRPr lang="el-GR" sz="24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695325" cy="8001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910191"/>
            <a:ext cx="762000" cy="952500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30885" y="29935"/>
            <a:ext cx="2895600" cy="365125"/>
          </a:xfrm>
        </p:spPr>
        <p:txBody>
          <a:bodyPr/>
          <a:lstStyle/>
          <a:p>
            <a:r>
              <a:rPr lang="el-GR" b="1" dirty="0" err="1" smtClean="0">
                <a:solidFill>
                  <a:schemeClr val="bg1"/>
                </a:solidFill>
              </a:rPr>
              <a:t>Δημιουργία:Παπαδοπούλου</a:t>
            </a:r>
            <a:r>
              <a:rPr lang="el-GR" b="1" dirty="0" smtClean="0">
                <a:solidFill>
                  <a:schemeClr val="bg1"/>
                </a:solidFill>
              </a:rPr>
              <a:t> Άννα ΠΕ 70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08338"/>
            <a:ext cx="2681287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60763"/>
            <a:ext cx="30813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λλειψοειδής επεξήγηση 3"/>
          <p:cNvSpPr/>
          <p:nvPr/>
        </p:nvSpPr>
        <p:spPr>
          <a:xfrm>
            <a:off x="122238" y="496888"/>
            <a:ext cx="3889375" cy="2303462"/>
          </a:xfrm>
          <a:prstGeom prst="wedgeEllipseCallout">
            <a:avLst>
              <a:gd name="adj1" fmla="val -9272"/>
              <a:gd name="adj2" fmla="val 87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ΓΙΑ ΠΕΣ ΜΟΥ ΛΙΓΟ, ΛΙΓΔΑ ΤΑ ΠΛΑΣΤΙΚΑ ΣΚΟΥΠΙΔΙΑ ΚΑΤΑΣΤΡΕΦΟΥΝ ΤΟ ΒΥΘΟ;;</a:t>
            </a:r>
            <a:endParaRPr lang="el-GR" sz="2400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283968" y="116632"/>
            <a:ext cx="4698107" cy="2880320"/>
          </a:xfrm>
          <a:prstGeom prst="wedgeEllipseCallout">
            <a:avLst>
              <a:gd name="adj1" fmla="val 7294"/>
              <a:gd name="adj2" fmla="val 75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Μα φυσικά. Έχουν πεθάνει πολλές χελώνες και θαλασσοπούλια </a:t>
            </a:r>
            <a:r>
              <a:rPr lang="el-GR" sz="2400" dirty="0" smtClean="0"/>
              <a:t>, </a:t>
            </a:r>
            <a:r>
              <a:rPr lang="el-GR" sz="2400" dirty="0"/>
              <a:t>γιατί έχουν φάει καπάκια πλαστικά</a:t>
            </a:r>
            <a:r>
              <a:rPr lang="el-GR" sz="2400" dirty="0" smtClean="0"/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Λέμε </a:t>
            </a:r>
            <a:r>
              <a:rPr lang="el-GR" sz="2400" dirty="0"/>
              <a:t>λοιπόν </a:t>
            </a:r>
            <a:r>
              <a:rPr lang="el-GR" sz="2400" dirty="0" smtClean="0"/>
              <a:t>: </a:t>
            </a:r>
            <a:r>
              <a:rPr lang="el-GR" sz="2400" b="1" dirty="0" smtClean="0">
                <a:hlinkClick r:id="rId4" action="ppaction://hlinksldjump"/>
              </a:rPr>
              <a:t>ΌΧΙ</a:t>
            </a:r>
            <a:r>
              <a:rPr lang="el-GR" sz="2400" b="1" dirty="0" smtClean="0"/>
              <a:t>,</a:t>
            </a:r>
            <a:r>
              <a:rPr lang="el-GR" sz="2400" b="1" dirty="0" smtClean="0">
                <a:hlinkClick r:id="rId5" action="ppaction://hlinksldjump"/>
              </a:rPr>
              <a:t>ΝΑΙ</a:t>
            </a:r>
            <a:r>
              <a:rPr lang="el-GR" sz="2400" b="1" dirty="0" smtClean="0"/>
              <a:t>…</a:t>
            </a:r>
            <a:endParaRPr lang="el-GR" sz="2400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9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7430"/>
            <a:ext cx="2681758" cy="3617087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899592" y="476672"/>
            <a:ext cx="4265934" cy="2304256"/>
          </a:xfrm>
          <a:prstGeom prst="wedgeEllipseCallout">
            <a:avLst>
              <a:gd name="adj1" fmla="val 50397"/>
              <a:gd name="adj2" fmla="val 72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ΟΥΠΣ!!!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ΛΥΠΑΜΑΙ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ΛΑΘΟΣ</a:t>
            </a:r>
          </a:p>
          <a:p>
            <a:pPr algn="ctr"/>
            <a:r>
              <a:rPr lang="el-GR" sz="2400" b="1" dirty="0" smtClean="0">
                <a:solidFill>
                  <a:srgbClr val="FFC000"/>
                </a:solidFill>
              </a:rPr>
              <a:t>ΠΡΟΣΠΑΘΗΣΕ ΠΑΛΙ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4" name="Αριστερό βέλος 3"/>
          <p:cNvSpPr/>
          <p:nvPr/>
        </p:nvSpPr>
        <p:spPr>
          <a:xfrm>
            <a:off x="467544" y="5805264"/>
            <a:ext cx="19442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ΠΙΣΩ</a:t>
            </a:r>
            <a:endParaRPr lang="el-GR" sz="24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40968"/>
            <a:ext cx="762000" cy="9525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06" y="0"/>
            <a:ext cx="5154929" cy="685800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7606" cy="257242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0814"/>
            <a:ext cx="3986702" cy="267436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47" y="4653136"/>
            <a:ext cx="1873804" cy="228534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4869160"/>
            <a:ext cx="2275925" cy="1997309"/>
          </a:xfrm>
          <a:prstGeom prst="rect">
            <a:avLst/>
          </a:prstGeom>
        </p:spPr>
      </p:pic>
      <p:sp>
        <p:nvSpPr>
          <p:cNvPr id="8" name="Δεξιό βέλος 7"/>
          <p:cNvSpPr/>
          <p:nvPr/>
        </p:nvSpPr>
        <p:spPr>
          <a:xfrm>
            <a:off x="6660232" y="4428820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7" action="ppaction://hlinksldjump"/>
              </a:rPr>
              <a:t>ΣΥΝΕΧΕΙΑ</a:t>
            </a:r>
            <a:endParaRPr lang="el-GR" sz="2400" b="1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85083"/>
            <a:ext cx="695325" cy="800100"/>
          </a:xfrm>
          <a:prstGeom prst="rect">
            <a:avLst/>
          </a:prstGeo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5097270" y="909612"/>
            <a:ext cx="2895600" cy="365125"/>
          </a:xfrm>
        </p:spPr>
        <p:txBody>
          <a:bodyPr/>
          <a:lstStyle/>
          <a:p>
            <a:r>
              <a:rPr lang="el-GR" dirty="0" err="1" smtClean="0">
                <a:solidFill>
                  <a:schemeClr val="bg1"/>
                </a:solidFill>
              </a:rPr>
              <a:t>Δημιουργία:Παπαδοπούλου</a:t>
            </a:r>
            <a:r>
              <a:rPr lang="el-GR" dirty="0" smtClean="0">
                <a:solidFill>
                  <a:schemeClr val="bg1"/>
                </a:solidFill>
              </a:rPr>
              <a:t> Άννα ΠΕ 70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08120"/>
            <a:ext cx="2681758" cy="36170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60437"/>
            <a:ext cx="3081126" cy="3264769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251520" y="116632"/>
            <a:ext cx="3888432" cy="2304256"/>
          </a:xfrm>
          <a:prstGeom prst="wedgeEllipseCallout">
            <a:avLst>
              <a:gd name="adj1" fmla="val 2835"/>
              <a:gd name="adj2" fmla="val 101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ΤΕΛΙΚΑ ΥΠΑΡΧΕΙ ΚΑΜΙΑ ΛΥΣΗ ΓΙΑ ΤΟ ΜΕΛΛΟΝ ΜΑΣ;</a:t>
            </a:r>
            <a:endParaRPr lang="el-GR" sz="2400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644008" y="188640"/>
            <a:ext cx="4265934" cy="2304256"/>
          </a:xfrm>
          <a:prstGeom prst="wedgeEllipseCallout">
            <a:avLst>
              <a:gd name="adj1" fmla="val 7335"/>
              <a:gd name="adj2" fmla="val 91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hlinkClick r:id="rId4" action="ppaction://hlinksldjump"/>
              </a:rPr>
              <a:t>ΝΑΙ</a:t>
            </a:r>
            <a:endParaRPr lang="el-GR" sz="3200" b="1" dirty="0" smtClean="0"/>
          </a:p>
          <a:p>
            <a:pPr algn="ctr"/>
            <a:r>
              <a:rPr lang="el-GR" sz="3200" b="1" dirty="0" smtClean="0">
                <a:hlinkClick r:id="rId5" action="ppaction://hlinksldjump"/>
              </a:rPr>
              <a:t>ΟΧΙ</a:t>
            </a:r>
            <a:endParaRPr lang="el-GR" sz="32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2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2681758" cy="3617087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500754" y="1628800"/>
            <a:ext cx="4575301" cy="2304256"/>
          </a:xfrm>
          <a:prstGeom prst="wedgeEllipseCallout">
            <a:avLst>
              <a:gd name="adj1" fmla="val 47860"/>
              <a:gd name="adj2" fmla="val 112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ΟΥΠΣ!!!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ΛΥΠΑΜΑΙ </a:t>
            </a:r>
            <a:r>
              <a:rPr lang="el-GR" sz="2400" b="1" dirty="0" smtClean="0">
                <a:solidFill>
                  <a:srgbClr val="FFFF00"/>
                </a:solidFill>
              </a:rPr>
              <a:t>ΛΑΘΟΣ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FFC000"/>
                </a:solidFill>
              </a:rPr>
              <a:t>ΠΡΟΣΠΑΘΗΣΕ ΠΑΛΙ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4" name="Αριστερό βέλος 3"/>
          <p:cNvSpPr/>
          <p:nvPr/>
        </p:nvSpPr>
        <p:spPr>
          <a:xfrm>
            <a:off x="467544" y="5805264"/>
            <a:ext cx="19442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ΠΙΣΩ</a:t>
            </a:r>
            <a:endParaRPr lang="el-GR" sz="24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661539"/>
            <a:ext cx="762000" cy="9525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5"/>
            <a:ext cx="9144000" cy="255442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62" y="3512398"/>
            <a:ext cx="4832538" cy="3345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7809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B0F0"/>
                </a:solidFill>
              </a:rPr>
              <a:t>Η ΜΟΝΗ ΛΥΣΗ ΓΙΑ ΤΟ ΜΕΛΛΟΝ ΜΑΣ….</a:t>
            </a:r>
            <a:endParaRPr lang="el-GR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7354" y="3661945"/>
            <a:ext cx="2552089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B050"/>
                </a:solidFill>
              </a:rPr>
              <a:t>ΜΕΙΩΝΩ</a:t>
            </a:r>
          </a:p>
          <a:p>
            <a:pPr algn="ctr"/>
            <a:r>
              <a:rPr lang="el-GR" b="1" dirty="0" smtClean="0">
                <a:solidFill>
                  <a:srgbClr val="00B050"/>
                </a:solidFill>
              </a:rPr>
              <a:t>ΕΠΑΝΑΧΡΗΣΙΜΟΠΟΙΩ</a:t>
            </a:r>
          </a:p>
          <a:p>
            <a:pPr algn="ctr"/>
            <a:r>
              <a:rPr lang="el-GR" b="1" dirty="0" smtClean="0">
                <a:solidFill>
                  <a:srgbClr val="00B050"/>
                </a:solidFill>
              </a:rPr>
              <a:t>ΑΝΑΚΥΚΛΩΝΩ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34584"/>
            <a:ext cx="762000" cy="9525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14" y="6045473"/>
            <a:ext cx="695325" cy="8001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947"/>
            <a:ext cx="1588462" cy="205162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15728"/>
            <a:ext cx="1538186" cy="2074666"/>
          </a:xfrm>
          <a:prstGeom prst="rect">
            <a:avLst/>
          </a:prstGeom>
        </p:spPr>
      </p:pic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/>
                </a:solidFill>
              </a:rPr>
              <a:t>Δημιουργία:Παπαδοπούλου</a:t>
            </a:r>
            <a:r>
              <a:rPr lang="el-GR" dirty="0" smtClean="0">
                <a:solidFill>
                  <a:schemeClr val="bg1"/>
                </a:solidFill>
              </a:rPr>
              <a:t> Άννα ΠΕ 70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08120"/>
            <a:ext cx="2681758" cy="36170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60437"/>
            <a:ext cx="3081126" cy="3264769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0" y="0"/>
            <a:ext cx="4283968" cy="2924944"/>
          </a:xfrm>
          <a:prstGeom prst="wedgeEllipseCallout">
            <a:avLst>
              <a:gd name="adj1" fmla="val -9294"/>
              <a:gd name="adj2" fmla="val 71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Σωστός εφιάλτης! Όμως μην χάνεις την ελπίδα σου. Πρέπει να μάθουμε σε όλους το </a:t>
            </a:r>
            <a:r>
              <a:rPr lang="el-GR" sz="2400" b="1" dirty="0" smtClean="0">
                <a:solidFill>
                  <a:srgbClr val="FF00FF"/>
                </a:solidFill>
              </a:rPr>
              <a:t>ΣΩΣΤΟ</a:t>
            </a:r>
            <a:r>
              <a:rPr lang="el-GR" sz="2400" dirty="0" smtClean="0"/>
              <a:t> και το </a:t>
            </a:r>
            <a:r>
              <a:rPr lang="el-GR" sz="2400" b="1" dirty="0" smtClean="0">
                <a:solidFill>
                  <a:srgbClr val="FFFF00"/>
                </a:solidFill>
              </a:rPr>
              <a:t>ΛΑΘΟΣ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/>
              <a:t>με τα σκουπίδια.</a:t>
            </a:r>
            <a:endParaRPr lang="el-GR" sz="2400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644008" y="296223"/>
            <a:ext cx="4265934" cy="2304256"/>
          </a:xfrm>
          <a:prstGeom prst="wedgeEllipseCallout">
            <a:avLst>
              <a:gd name="adj1" fmla="val 5598"/>
              <a:gd name="adj2" fmla="val 84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sz="2400" dirty="0" smtClean="0"/>
              <a:t>Ας ξεκινήσουμε λοιπόν πριν να είναι πια </a:t>
            </a:r>
            <a:r>
              <a:rPr lang="el-GR" sz="2400" b="1" dirty="0" smtClean="0">
                <a:hlinkClick r:id="rId4" action="ppaction://hlinksldjump"/>
              </a:rPr>
              <a:t>πολύ αργά </a:t>
            </a:r>
            <a:r>
              <a:rPr lang="el-GR" sz="2400" dirty="0" smtClean="0"/>
              <a:t>για όλους μας…..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l-GR" sz="1200" dirty="0" smtClean="0">
                <a:solidFill>
                  <a:srgbClr val="FFFF00"/>
                </a:solidFill>
              </a:rPr>
              <a:t>(πάτα στην υπογραμμισμένη λέξη)</a:t>
            </a:r>
          </a:p>
          <a:p>
            <a:pPr algn="ctr"/>
            <a:endParaRPr lang="el-GR" sz="900" dirty="0" smtClean="0">
              <a:solidFill>
                <a:srgbClr val="FFFF00"/>
              </a:solidFill>
            </a:endParaRPr>
          </a:p>
          <a:p>
            <a:pPr algn="ctr"/>
            <a:endParaRPr lang="el-GR" sz="900" dirty="0" smtClean="0">
              <a:solidFill>
                <a:srgbClr val="FFFF00"/>
              </a:solidFill>
            </a:endParaRPr>
          </a:p>
          <a:p>
            <a:pPr algn="ctr"/>
            <a:endParaRPr lang="el-GR" sz="900" dirty="0">
              <a:solidFill>
                <a:srgbClr val="FFFF00"/>
              </a:solidFill>
            </a:endParaRPr>
          </a:p>
          <a:p>
            <a:pPr algn="ctr"/>
            <a:endParaRPr lang="el-GR" sz="1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56702"/>
            <a:ext cx="762000" cy="9525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75898"/>
            <a:ext cx="695325" cy="800100"/>
          </a:xfrm>
          <a:prstGeom prst="rect">
            <a:avLst/>
          </a:prstGeom>
        </p:spPr>
      </p:pic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7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0" y="391068"/>
            <a:ext cx="7557120" cy="6030581"/>
          </a:xfrm>
          <a:prstGeom prst="rect">
            <a:avLst/>
          </a:prstGeom>
        </p:spPr>
      </p:pic>
      <p:sp>
        <p:nvSpPr>
          <p:cNvPr id="3" name="Δεξιό βέλος 2"/>
          <p:cNvSpPr/>
          <p:nvPr/>
        </p:nvSpPr>
        <p:spPr>
          <a:xfrm>
            <a:off x="107504" y="6097613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ΣΥΝΕΧΕΙΑ</a:t>
            </a:r>
            <a:endParaRPr lang="el-GR" sz="24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35" y="6021599"/>
            <a:ext cx="695325" cy="800100"/>
          </a:xfrm>
          <a:prstGeom prst="rect">
            <a:avLst/>
          </a:prstGeo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4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08120"/>
            <a:ext cx="2681758" cy="36170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60437"/>
            <a:ext cx="3081126" cy="3264769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122614" y="332656"/>
            <a:ext cx="3888432" cy="2304256"/>
          </a:xfrm>
          <a:prstGeom prst="wedgeEllipseCallout">
            <a:avLst>
              <a:gd name="adj1" fmla="val -424"/>
              <a:gd name="adj2" fmla="val 85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ΠΕΤΑΜΕ ΤΑ ΣΚΟΥΠΙΔΙΑ ΜΑΣ ΟΠΟΥ ΝΑ’ΝΑΙ;</a:t>
            </a:r>
            <a:endParaRPr lang="el-GR" sz="2400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572000" y="469764"/>
            <a:ext cx="4265934" cy="2304256"/>
          </a:xfrm>
          <a:prstGeom prst="wedgeEllipseCallout">
            <a:avLst>
              <a:gd name="adj1" fmla="val 9033"/>
              <a:gd name="adj2" fmla="val 83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hlinkClick r:id="rId4" action="ppaction://hlinksldjump"/>
              </a:rPr>
              <a:t>ΣΩΣΤΟ</a:t>
            </a:r>
            <a:endParaRPr lang="el-GR" sz="3200" b="1" dirty="0" smtClean="0"/>
          </a:p>
          <a:p>
            <a:pPr algn="ctr"/>
            <a:r>
              <a:rPr lang="el-GR" sz="3200" b="1" dirty="0" smtClean="0">
                <a:hlinkClick r:id="rId5" action="ppaction://hlinksldjump"/>
              </a:rPr>
              <a:t>ΛΑΘΟΣ</a:t>
            </a:r>
            <a:endParaRPr lang="el-GR" sz="32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7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08257"/>
            <a:ext cx="2681758" cy="3617087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755576" y="1484784"/>
            <a:ext cx="4265934" cy="2304256"/>
          </a:xfrm>
          <a:prstGeom prst="wedgeEllipseCallout">
            <a:avLst>
              <a:gd name="adj1" fmla="val -5381"/>
              <a:gd name="adj2" fmla="val 115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ΟΥΠΣ!!!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ΛΥΠΑΜΑΙ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ΛΑΘΟΣ</a:t>
            </a:r>
          </a:p>
          <a:p>
            <a:pPr algn="ctr"/>
            <a:r>
              <a:rPr lang="el-GR" sz="2400" b="1" dirty="0" smtClean="0">
                <a:solidFill>
                  <a:srgbClr val="FFC000"/>
                </a:solidFill>
              </a:rPr>
              <a:t>ΠΡΟΣΠΑΘΗΣΕ ΠΑΛΙ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3" name="Αριστερό βέλος 2"/>
          <p:cNvSpPr/>
          <p:nvPr/>
        </p:nvSpPr>
        <p:spPr>
          <a:xfrm>
            <a:off x="467544" y="5805264"/>
            <a:ext cx="19442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ΠΙΣΩ</a:t>
            </a:r>
            <a:endParaRPr lang="el-GR" sz="24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45224"/>
            <a:ext cx="762000" cy="9525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75" y="0"/>
            <a:ext cx="56439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0847" y="188640"/>
            <a:ext cx="4607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00B0F0"/>
                </a:solidFill>
              </a:rPr>
              <a:t>ΠΕΤΑΜΕ ΤΑ ΣΚΟΥΠΙΔΙΑ </a:t>
            </a:r>
            <a:r>
              <a:rPr lang="el-GR" sz="2400" dirty="0" smtClean="0">
                <a:solidFill>
                  <a:srgbClr val="FF0000"/>
                </a:solidFill>
              </a:rPr>
              <a:t>ΣΕ ΣΑΚΟΥΛΕΣ </a:t>
            </a:r>
            <a:r>
              <a:rPr lang="el-GR" sz="2400" dirty="0" smtClean="0">
                <a:solidFill>
                  <a:srgbClr val="00B0F0"/>
                </a:solidFill>
              </a:rPr>
              <a:t>ΚΑΛΑ ΔΕΜΕΝΕΣ ΚΑΙ ΜΟΝΟ ΑΥΤΑ ΠΟΥ </a:t>
            </a:r>
            <a:r>
              <a:rPr lang="el-GR" sz="2400" dirty="0" smtClean="0">
                <a:solidFill>
                  <a:srgbClr val="00B050"/>
                </a:solidFill>
              </a:rPr>
              <a:t>ΔΕΝ ΑΝΑΚΥΚΛΩΝΟΝΤΑΙ!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4" name="Δεξιό βέλος 3"/>
          <p:cNvSpPr/>
          <p:nvPr/>
        </p:nvSpPr>
        <p:spPr>
          <a:xfrm>
            <a:off x="467544" y="5805264"/>
            <a:ext cx="20882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hlinkClick r:id="rId3" action="ppaction://hlinksldjump"/>
              </a:rPr>
              <a:t>ΣΥΝΕΧΕΙΑ</a:t>
            </a:r>
            <a:endParaRPr lang="el-GR" sz="24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629250"/>
            <a:ext cx="695325" cy="8001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2563569" y="6429350"/>
            <a:ext cx="2895600" cy="365125"/>
          </a:xfrm>
        </p:spPr>
        <p:txBody>
          <a:bodyPr/>
          <a:lstStyle/>
          <a:p>
            <a:r>
              <a:rPr lang="el-GR" dirty="0" err="1" smtClean="0"/>
              <a:t>Δημιουργία:Παπαδοπούλου</a:t>
            </a:r>
            <a:r>
              <a:rPr lang="el-GR" dirty="0" smtClean="0"/>
              <a:t> Άννα ΠΕ 70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13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08120"/>
            <a:ext cx="2681758" cy="36170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60437"/>
            <a:ext cx="3081126" cy="3264769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138144" y="260648"/>
            <a:ext cx="4001808" cy="2520280"/>
          </a:xfrm>
          <a:prstGeom prst="wedgeEllipseCallout">
            <a:avLst>
              <a:gd name="adj1" fmla="val -8558"/>
              <a:gd name="adj2" fmla="val 78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ΓΙΑ ΤΗΝ ΠΑΡΑΓΩΓΗ ΥΛΙΚΩΝ ΑΓΑΘΩΝ ΧΡΕΙΑΖΟΝΤΑΙ ΠΡΩΤΕΣ ΥΛΕΣ ΑΠΟ ΤΗ ΓΗ</a:t>
            </a:r>
            <a:r>
              <a:rPr lang="en-US" sz="2400" dirty="0" smtClean="0"/>
              <a:t> </a:t>
            </a:r>
            <a:r>
              <a:rPr lang="el-GR" sz="2400" dirty="0" smtClean="0"/>
              <a:t>ΚΑΙ ΕΝΕΡΓΕΙΑ;</a:t>
            </a:r>
            <a:endParaRPr lang="el-GR" sz="2400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695210" y="116632"/>
            <a:ext cx="4265934" cy="2462378"/>
          </a:xfrm>
          <a:prstGeom prst="wedgeEllipseCallout">
            <a:avLst>
              <a:gd name="adj1" fmla="val 8396"/>
              <a:gd name="adj2" fmla="val 91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hlinkClick r:id="rId4" action="ppaction://hlinksldjump"/>
              </a:rPr>
              <a:t>ΣΩΣΤΟ</a:t>
            </a:r>
            <a:endParaRPr lang="el-GR" sz="3200" b="1" dirty="0" smtClean="0"/>
          </a:p>
          <a:p>
            <a:pPr algn="ctr"/>
            <a:r>
              <a:rPr lang="el-GR" sz="3200" b="1" dirty="0" smtClean="0">
                <a:hlinkClick r:id="rId5" action="ppaction://hlinksldjump"/>
              </a:rPr>
              <a:t>ΛΑΘΟΣ</a:t>
            </a:r>
            <a:endParaRPr lang="el-GR" sz="3200" b="1" dirty="0"/>
          </a:p>
          <a:p>
            <a:pPr algn="ctr"/>
            <a:endParaRPr lang="el-GR" sz="3200" dirty="0" smtClean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 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7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624</Words>
  <Application>Microsoft Office PowerPoint</Application>
  <PresentationFormat>Προβολή στην οθόνη (4:3)</PresentationFormat>
  <Paragraphs>151</Paragraphs>
  <Slides>35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ΑΝΝΑ ΠΑΠΑΔΟΠΟΥΛΟΥ</dc:creator>
  <cp:lastModifiedBy>ΑΝΝΑ</cp:lastModifiedBy>
  <cp:revision>60</cp:revision>
  <dcterms:created xsi:type="dcterms:W3CDTF">2014-04-22T13:26:43Z</dcterms:created>
  <dcterms:modified xsi:type="dcterms:W3CDTF">2019-02-07T18:45:27Z</dcterms:modified>
</cp:coreProperties>
</file>