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1930" y="-45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Ορθογώνιο"/>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 Τίτλος"/>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l-GR" smtClean="0"/>
              <a:t>Kλικ για επεξεργασία του τίτλου</a:t>
            </a:r>
            <a:endParaRPr kumimoji="0" lang="en-US"/>
          </a:p>
        </p:txBody>
      </p:sp>
      <p:sp>
        <p:nvSpPr>
          <p:cNvPr id="3" name="2 - Υπότιτλος"/>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l-GR" smtClean="0"/>
              <a:t>Κάντε κλικ για να επεξεργαστείτε τον υπότιτλο του υποδείγματος</a:t>
            </a:r>
            <a:endParaRPr kumimoji="0" lang="en-US"/>
          </a:p>
        </p:txBody>
      </p:sp>
      <p:sp>
        <p:nvSpPr>
          <p:cNvPr id="4" name="3 - Θέση ημερομηνίας"/>
          <p:cNvSpPr>
            <a:spLocks noGrp="1"/>
          </p:cNvSpPr>
          <p:nvPr>
            <p:ph type="dt" sz="half" idx="10"/>
          </p:nvPr>
        </p:nvSpPr>
        <p:spPr/>
        <p:txBody>
          <a:bodyPr/>
          <a:lstStyle/>
          <a:p>
            <a:fld id="{10858FDD-5B0B-4365-87CC-ABDBC2ED5585}" type="datetimeFigureOut">
              <a:rPr lang="en-US" smtClean="0"/>
              <a:pPr/>
              <a:t>11/1/2022</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BFF9442C-70DF-42D8-BA2D-0B4D1965DF92}" type="slidenum">
              <a:rPr lang="en-US" smtClean="0"/>
              <a:pPr/>
              <a:t>‹#›</a:t>
            </a:fld>
            <a:endParaRPr lang="en-US"/>
          </a:p>
        </p:txBody>
      </p:sp>
      <p:sp>
        <p:nvSpPr>
          <p:cNvPr id="10" name="9 - Ορθογώνιο"/>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10858FDD-5B0B-4365-87CC-ABDBC2ED5585}" type="datetimeFigureOut">
              <a:rPr lang="en-US" smtClean="0"/>
              <a:pPr/>
              <a:t>11/1/2022</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BFF9442C-70DF-42D8-BA2D-0B4D1965DF9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9" name="8 - Ορθογώνιο"/>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7 - Ορθογώνιο"/>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 Κατακόρυφος τίτλος"/>
          <p:cNvSpPr>
            <a:spLocks noGrp="1"/>
          </p:cNvSpPr>
          <p:nvPr>
            <p:ph type="title" orient="vert"/>
          </p:nvPr>
        </p:nvSpPr>
        <p:spPr>
          <a:xfrm>
            <a:off x="6781800" y="274640"/>
            <a:ext cx="1905000" cy="5851525"/>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304800"/>
            <a:ext cx="60198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10858FDD-5B0B-4365-87CC-ABDBC2ED5585}" type="datetimeFigureOut">
              <a:rPr lang="en-US" smtClean="0"/>
              <a:pPr/>
              <a:t>11/1/2022</a:t>
            </a:fld>
            <a:endParaRPr lang="en-US"/>
          </a:p>
        </p:txBody>
      </p:sp>
      <p:sp>
        <p:nvSpPr>
          <p:cNvPr id="5" name="4 - Θέση υποσέλιδου"/>
          <p:cNvSpPr>
            <a:spLocks noGrp="1"/>
          </p:cNvSpPr>
          <p:nvPr>
            <p:ph type="ftr" sz="quarter" idx="11"/>
          </p:nvPr>
        </p:nvSpPr>
        <p:spPr>
          <a:xfrm>
            <a:off x="2640597" y="6377459"/>
            <a:ext cx="3836404" cy="365125"/>
          </a:xfrm>
        </p:spPr>
        <p:txBody>
          <a:bodyPr/>
          <a:lstStyle/>
          <a:p>
            <a:endParaRPr lang="en-US"/>
          </a:p>
        </p:txBody>
      </p:sp>
      <p:sp>
        <p:nvSpPr>
          <p:cNvPr id="6" name="5 - Θέση αριθμού διαφάνειας"/>
          <p:cNvSpPr>
            <a:spLocks noGrp="1"/>
          </p:cNvSpPr>
          <p:nvPr>
            <p:ph type="sldNum" sz="quarter" idx="12"/>
          </p:nvPr>
        </p:nvSpPr>
        <p:spPr/>
        <p:txBody>
          <a:bodyPr/>
          <a:lstStyle/>
          <a:p>
            <a:fld id="{BFF9442C-70DF-42D8-BA2D-0B4D1965DF9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55448"/>
            <a:ext cx="8229600" cy="1252728"/>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10858FDD-5B0B-4365-87CC-ABDBC2ED5585}" type="datetimeFigureOut">
              <a:rPr lang="en-US" smtClean="0"/>
              <a:pPr/>
              <a:t>11/1/2022</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BFF9442C-70DF-42D8-BA2D-0B4D1965DF9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9" name="8 - Ορθογώνιο"/>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11 - Ορθογώνιο"/>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 Τίτλος"/>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10858FDD-5B0B-4365-87CC-ABDBC2ED5585}" type="datetimeFigureOut">
              <a:rPr lang="en-US" smtClean="0"/>
              <a:pPr/>
              <a:t>11/1/2022</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BFF9442C-70DF-42D8-BA2D-0B4D1965DF9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10858FDD-5B0B-4365-87CC-ABDBC2ED5585}" type="datetimeFigureOut">
              <a:rPr lang="en-US" smtClean="0"/>
              <a:pPr/>
              <a:t>11/1/2022</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BFF9442C-70DF-42D8-BA2D-0B4D1965DF9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κειμένου"/>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10858FDD-5B0B-4365-87CC-ABDBC2ED5585}" type="datetimeFigureOut">
              <a:rPr lang="en-US" smtClean="0"/>
              <a:pPr/>
              <a:t>11/1/2022</a:t>
            </a:fld>
            <a:endParaRPr lang="en-US"/>
          </a:p>
        </p:txBody>
      </p:sp>
      <p:sp>
        <p:nvSpPr>
          <p:cNvPr id="8" name="7 - Θέση υποσέλιδου"/>
          <p:cNvSpPr>
            <a:spLocks noGrp="1"/>
          </p:cNvSpPr>
          <p:nvPr>
            <p:ph type="ftr" sz="quarter" idx="11"/>
          </p:nvPr>
        </p:nvSpPr>
        <p:spPr/>
        <p:txBody>
          <a:bodyPr/>
          <a:lstStyle/>
          <a:p>
            <a:endParaRPr lang="en-US"/>
          </a:p>
        </p:txBody>
      </p:sp>
      <p:sp>
        <p:nvSpPr>
          <p:cNvPr id="9" name="8 - Θέση αριθμού διαφάνειας"/>
          <p:cNvSpPr>
            <a:spLocks noGrp="1"/>
          </p:cNvSpPr>
          <p:nvPr>
            <p:ph type="sldNum" sz="quarter" idx="12"/>
          </p:nvPr>
        </p:nvSpPr>
        <p:spPr/>
        <p:txBody>
          <a:bodyPr/>
          <a:lstStyle/>
          <a:p>
            <a:fld id="{BFF9442C-70DF-42D8-BA2D-0B4D1965DF9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10858FDD-5B0B-4365-87CC-ABDBC2ED5585}" type="datetimeFigureOut">
              <a:rPr lang="en-US" smtClean="0"/>
              <a:pPr/>
              <a:t>11/1/2022</a:t>
            </a:fld>
            <a:endParaRPr lang="en-US"/>
          </a:p>
        </p:txBody>
      </p:sp>
      <p:sp>
        <p:nvSpPr>
          <p:cNvPr id="4" name="3 - Θέση υποσέλιδου"/>
          <p:cNvSpPr>
            <a:spLocks noGrp="1"/>
          </p:cNvSpPr>
          <p:nvPr>
            <p:ph type="ftr" sz="quarter" idx="11"/>
          </p:nvPr>
        </p:nvSpPr>
        <p:spPr/>
        <p:txBody>
          <a:bodyPr/>
          <a:lstStyle/>
          <a:p>
            <a:endParaRPr lang="en-US"/>
          </a:p>
        </p:txBody>
      </p:sp>
      <p:sp>
        <p:nvSpPr>
          <p:cNvPr id="5" name="4 - Θέση αριθμού διαφάνειας"/>
          <p:cNvSpPr>
            <a:spLocks noGrp="1"/>
          </p:cNvSpPr>
          <p:nvPr>
            <p:ph type="sldNum" sz="quarter" idx="12"/>
          </p:nvPr>
        </p:nvSpPr>
        <p:spPr/>
        <p:txBody>
          <a:bodyPr/>
          <a:lstStyle/>
          <a:p>
            <a:fld id="{BFF9442C-70DF-42D8-BA2D-0B4D1965DF9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10858FDD-5B0B-4365-87CC-ABDBC2ED5585}" type="datetimeFigureOut">
              <a:rPr lang="en-US" smtClean="0"/>
              <a:pPr/>
              <a:t>11/1/2022</a:t>
            </a:fld>
            <a:endParaRPr lang="en-US"/>
          </a:p>
        </p:txBody>
      </p:sp>
      <p:sp>
        <p:nvSpPr>
          <p:cNvPr id="3" name="2 - Θέση υποσέλιδου"/>
          <p:cNvSpPr>
            <a:spLocks noGrp="1"/>
          </p:cNvSpPr>
          <p:nvPr>
            <p:ph type="ftr" sz="quarter" idx="11"/>
          </p:nvPr>
        </p:nvSpPr>
        <p:spPr/>
        <p:txBody>
          <a:bodyPr/>
          <a:lstStyle/>
          <a:p>
            <a:endParaRPr lang="en-US"/>
          </a:p>
        </p:txBody>
      </p:sp>
      <p:sp>
        <p:nvSpPr>
          <p:cNvPr id="4" name="3 - Θέση αριθμού διαφάνειας"/>
          <p:cNvSpPr>
            <a:spLocks noGrp="1"/>
          </p:cNvSpPr>
          <p:nvPr>
            <p:ph type="sldNum" sz="quarter" idx="12"/>
          </p:nvPr>
        </p:nvSpPr>
        <p:spPr/>
        <p:txBody>
          <a:bodyPr/>
          <a:lstStyle/>
          <a:p>
            <a:fld id="{BFF9442C-70DF-42D8-BA2D-0B4D1965DF9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κειμένου"/>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0858FDD-5B0B-4365-87CC-ABDBC2ED5585}" type="datetimeFigureOut">
              <a:rPr lang="en-US" smtClean="0"/>
              <a:pPr/>
              <a:t>11/1/2022</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BFF9442C-70DF-42D8-BA2D-0B4D1965DF92}" type="slidenum">
              <a:rPr lang="en-US" smtClean="0"/>
              <a:pPr/>
              <a:t>‹#›</a:t>
            </a:fld>
            <a:endParaRPr lang="en-US"/>
          </a:p>
        </p:txBody>
      </p:sp>
      <p:sp>
        <p:nvSpPr>
          <p:cNvPr id="12" name="11 - Ορθογώνιο"/>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 Ορθογώνιο"/>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164592" y="1170432"/>
            <a:ext cx="2523744" cy="201168"/>
          </a:xfrm>
        </p:spPr>
        <p:txBody>
          <a:bodyPr/>
          <a:lstStyle/>
          <a:p>
            <a:fld id="{10858FDD-5B0B-4365-87CC-ABDBC2ED5585}" type="datetimeFigureOut">
              <a:rPr lang="en-US" smtClean="0"/>
              <a:pPr/>
              <a:t>11/1/2022</a:t>
            </a:fld>
            <a:endParaRPr lang="en-US"/>
          </a:p>
        </p:txBody>
      </p:sp>
      <p:sp>
        <p:nvSpPr>
          <p:cNvPr id="11" name="10 - Ορθογώνιο"/>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 Ορθογώνιο"/>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5 - Θέση υποσέλιδου"/>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6 - Θέση αριθμού διαφάνειας"/>
          <p:cNvSpPr>
            <a:spLocks noGrp="1"/>
          </p:cNvSpPr>
          <p:nvPr>
            <p:ph type="sldNum" sz="quarter" idx="12"/>
          </p:nvPr>
        </p:nvSpPr>
        <p:spPr>
          <a:xfrm>
            <a:off x="8339328" y="1170432"/>
            <a:ext cx="733864" cy="201168"/>
          </a:xfrm>
        </p:spPr>
        <p:txBody>
          <a:bodyPr/>
          <a:lstStyle/>
          <a:p>
            <a:fld id="{BFF9442C-70DF-42D8-BA2D-0B4D1965DF9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9 - Ορθογώνιο"/>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6 - Ορθογώνιο"/>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 Θέση τίτλου"/>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4" name="3 - Θέση ημερομηνίας"/>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10858FDD-5B0B-4365-87CC-ABDBC2ED5585}" type="datetimeFigureOut">
              <a:rPr lang="en-US" smtClean="0"/>
              <a:pPr/>
              <a:t>11/1/2022</a:t>
            </a:fld>
            <a:endParaRPr lang="en-US"/>
          </a:p>
        </p:txBody>
      </p:sp>
      <p:sp>
        <p:nvSpPr>
          <p:cNvPr id="5" name="4 - Θέση υποσέλιδου"/>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5 - Θέση αριθμού διαφάνειας"/>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BFF9442C-70DF-42D8-BA2D-0B4D1965DF9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audio" Target="../media/audio2.wav"/><Relationship Id="rId1" Type="http://schemas.openxmlformats.org/officeDocument/2006/relationships/slideLayout" Target="../slideLayouts/slideLayout2.xml"/><Relationship Id="rId5" Type="http://schemas.openxmlformats.org/officeDocument/2006/relationships/image" Target="../media/image14.jpeg"/><Relationship Id="rId4" Type="http://schemas.openxmlformats.org/officeDocument/2006/relationships/image" Target="../media/image13.jpeg"/></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914400" y="609600"/>
            <a:ext cx="6934200" cy="1295400"/>
          </a:xfrm>
        </p:spPr>
        <p:txBody>
          <a:bodyPr>
            <a:normAutofit/>
          </a:bodyPr>
          <a:lstStyle/>
          <a:p>
            <a:pPr algn="ctr"/>
            <a:r>
              <a:rPr lang="el-GR" sz="40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ΑΝΑΓΕΝΝΗΣΗ</a:t>
            </a:r>
            <a:endParaRPr lang="en-US" sz="40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pic>
        <p:nvPicPr>
          <p:cNvPr id="32770" name="Picture 2" descr="https://upload.wikimedia.org/wikipedia/commons/thumb/8/82/Badia_fiorentina%2C_campanile%2C_veduta_da%2C_duomo_01.jpg/200px-Badia_fiorentina%2C_campanile%2C_veduta_da%2C_duomo_01.jpg"/>
          <p:cNvPicPr>
            <a:picLocks noChangeAspect="1" noChangeArrowheads="1"/>
          </p:cNvPicPr>
          <p:nvPr/>
        </p:nvPicPr>
        <p:blipFill>
          <a:blip r:embed="rId3">
            <a:lum contrast="20000"/>
          </a:blip>
          <a:srcRect/>
          <a:stretch>
            <a:fillRect/>
          </a:stretch>
        </p:blipFill>
        <p:spPr bwMode="auto">
          <a:xfrm>
            <a:off x="2133600" y="2057400"/>
            <a:ext cx="4267200" cy="2837690"/>
          </a:xfrm>
          <a:prstGeom prst="rect">
            <a:avLst/>
          </a:prstGeom>
          <a:noFill/>
          <a:effectLst>
            <a:outerShdw blurRad="50800" dist="38100" dir="13500000" algn="br" rotWithShape="0">
              <a:prstClr val="black">
                <a:alpha val="40000"/>
              </a:prstClr>
            </a:outerShdw>
            <a:softEdge rad="31750"/>
          </a:effectLst>
          <a:scene3d>
            <a:camera prst="orthographicFront"/>
            <a:lightRig rig="threePt" dir="t"/>
          </a:scene3d>
          <a:sp3d>
            <a:bevelT/>
          </a:sp3d>
        </p:spPr>
      </p:pic>
      <p:sp>
        <p:nvSpPr>
          <p:cNvPr id="4" name="3 - TextBox"/>
          <p:cNvSpPr txBox="1"/>
          <p:nvPr/>
        </p:nvSpPr>
        <p:spPr>
          <a:xfrm>
            <a:off x="838200" y="5638800"/>
            <a:ext cx="6629400" cy="646331"/>
          </a:xfrm>
          <a:prstGeom prst="rect">
            <a:avLst/>
          </a:prstGeom>
          <a:noFill/>
        </p:spPr>
        <p:txBody>
          <a:bodyPr wrap="square" rtlCol="0">
            <a:spAutoFit/>
          </a:bodyPr>
          <a:lstStyle/>
          <a:p>
            <a:r>
              <a:rPr lang="el-GR" b="1" dirty="0" smtClean="0"/>
              <a:t>Από τους μαθητές του Στ2</a:t>
            </a:r>
          </a:p>
          <a:p>
            <a:r>
              <a:rPr lang="el-GR" b="1" dirty="0" err="1" smtClean="0"/>
              <a:t>Μπουλούση</a:t>
            </a:r>
            <a:r>
              <a:rPr lang="el-GR" b="1" dirty="0" smtClean="0"/>
              <a:t> Ευάγγελο, Νικόλαο  Αναγνωστόπουλος</a:t>
            </a:r>
            <a:endParaRPr lang="el-GR" b="1" dirty="0"/>
          </a:p>
        </p:txBody>
      </p:sp>
    </p:spTree>
  </p:cSld>
  <p:clrMapOvr>
    <a:masterClrMapping/>
  </p:clrMapOvr>
  <p:transition advClick="0" advTm="3000">
    <p:dissolve/>
    <p:sndAc>
      <p:stSnd>
        <p:snd r:embed="rId2" name="type.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2770"/>
                                        </p:tgtEl>
                                        <p:attrNameLst>
                                          <p:attrName>style.visibility</p:attrName>
                                        </p:attrNameLst>
                                      </p:cBhvr>
                                      <p:to>
                                        <p:strVal val="visible"/>
                                      </p:to>
                                    </p:set>
                                    <p:animEffect transition="in" filter="fade">
                                      <p:cBhvr>
                                        <p:cTn id="7" dur="2000"/>
                                        <p:tgtEl>
                                          <p:spTgt spid="327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i="1" dirty="0" smtClean="0">
                <a:effectLst>
                  <a:reflection blurRad="6350" stA="60000" endA="900" endPos="60000" dist="29997" dir="5400000" sy="-100000" algn="bl" rotWithShape="0"/>
                </a:effectLst>
              </a:rPr>
              <a:t>Αναγεννησιακή τέχνη</a:t>
            </a:r>
            <a:r>
              <a:rPr lang="el-GR" dirty="0" smtClean="0"/>
              <a:t/>
            </a:r>
            <a:br>
              <a:rPr lang="el-GR" dirty="0" smtClean="0"/>
            </a:br>
            <a:endParaRPr lang="en-US" dirty="0"/>
          </a:p>
        </p:txBody>
      </p:sp>
      <p:sp>
        <p:nvSpPr>
          <p:cNvPr id="3" name="2 - Θέση περιεχομένου"/>
          <p:cNvSpPr>
            <a:spLocks noGrp="1"/>
          </p:cNvSpPr>
          <p:nvPr>
            <p:ph idx="1"/>
          </p:nvPr>
        </p:nvSpPr>
        <p:spPr>
          <a:xfrm>
            <a:off x="228600" y="1600200"/>
            <a:ext cx="7239000" cy="3505200"/>
          </a:xfrm>
        </p:spPr>
        <p:txBody>
          <a:bodyPr>
            <a:normAutofit/>
          </a:bodyPr>
          <a:lstStyle/>
          <a:p>
            <a:r>
              <a:rPr lang="el-GR" sz="2000" dirty="0" smtClean="0"/>
              <a:t>Με τον όρο Αναγεννησιακή τέχνη αναφερόμαστε στην καλλιτεχνική παραγωγή κατά την ιστορική περίοδο της Αναγέννησης. Ένα από τα κύρια χαρακτηριστικά της ήταν η ανανέωση των θεμάτων και της αισθητικής στην Ευρώπη. Η καλλιτεχνική παραγωγή την περίοδο αυτή είναι δύσκολο να οριοθετηθεί χρονικά, ωστόσο θεωρούμε πως ξεκίνησε στην Ιταλία τον 15ο αιώνα και διαδόθηκε στην υπόλοιπη Ευρώπη, με διαφορετικούς όμως ρυθμούς και σε διαφορετικό βαθμό ανάλογα με την γεωγραφική περιοχή. Τον 16ο αιώνα έφθασε σε πολλές χώρες στο απόγειό της.</a:t>
            </a:r>
            <a:endParaRPr lang="en-US" sz="2000" dirty="0"/>
          </a:p>
        </p:txBody>
      </p:sp>
      <p:pic>
        <p:nvPicPr>
          <p:cNvPr id="1026" name="Picture 2" descr="Ιστογραφία: ΑΝΑΓΕΝΝΗΣΗ ΚΑΙ ΑΝΘΡΩΠΙΣΜΟΣ (ΙΣΤΟΡΙΑ Β' ΓΥΜΝΑΣΙΟΥ)"/>
          <p:cNvPicPr>
            <a:picLocks noChangeAspect="1" noChangeArrowheads="1"/>
          </p:cNvPicPr>
          <p:nvPr/>
        </p:nvPicPr>
        <p:blipFill>
          <a:blip r:embed="rId3">
            <a:lum contrast="-20000"/>
          </a:blip>
          <a:srcRect/>
          <a:stretch>
            <a:fillRect/>
          </a:stretch>
        </p:blipFill>
        <p:spPr bwMode="auto">
          <a:xfrm>
            <a:off x="5791200" y="4495800"/>
            <a:ext cx="3146311" cy="2362200"/>
          </a:xfrm>
          <a:prstGeom prst="rect">
            <a:avLst/>
          </a:prstGeom>
          <a:noFill/>
          <a:effectLst>
            <a:outerShdw blurRad="50800" dist="38100" dir="16200000" rotWithShape="0">
              <a:prstClr val="black">
                <a:alpha val="40000"/>
              </a:prstClr>
            </a:outerShdw>
            <a:softEdge rad="127000"/>
          </a:effectLst>
        </p:spPr>
      </p:pic>
    </p:spTree>
  </p:cSld>
  <p:clrMapOvr>
    <a:masterClrMapping/>
  </p:clrMapOvr>
  <p:transition>
    <p:zoom/>
    <p:sndAc>
      <p:stSnd>
        <p:snd r:embed="rId2" name="type.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026"/>
                                        </p:tgtEl>
                                        <p:attrNameLst>
                                          <p:attrName>style.visibility</p:attrName>
                                        </p:attrNameLst>
                                      </p:cBhvr>
                                      <p:to>
                                        <p:strVal val="visible"/>
                                      </p:to>
                                    </p:set>
                                    <p:animEffect transition="in" filter="fade">
                                      <p:cBhvr>
                                        <p:cTn id="18" dur="2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Αναγέννηση - Βικιπαίδεια"/>
          <p:cNvPicPr>
            <a:picLocks noChangeAspect="1" noChangeArrowheads="1"/>
          </p:cNvPicPr>
          <p:nvPr/>
        </p:nvPicPr>
        <p:blipFill>
          <a:blip r:embed="rId3"/>
          <a:srcRect/>
          <a:stretch>
            <a:fillRect/>
          </a:stretch>
        </p:blipFill>
        <p:spPr bwMode="auto">
          <a:xfrm>
            <a:off x="4038600" y="914400"/>
            <a:ext cx="4581525" cy="285750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pic>
        <p:nvPicPr>
          <p:cNvPr id="23556" name="Picture 4" descr="Η Αναγέννηση στη Ζωγραφική Τέχνη (Α' Μέρος) • Fractal"/>
          <p:cNvPicPr>
            <a:picLocks noChangeAspect="1" noChangeArrowheads="1"/>
          </p:cNvPicPr>
          <p:nvPr/>
        </p:nvPicPr>
        <p:blipFill>
          <a:blip r:embed="rId4"/>
          <a:srcRect/>
          <a:stretch>
            <a:fillRect/>
          </a:stretch>
        </p:blipFill>
        <p:spPr bwMode="auto">
          <a:xfrm>
            <a:off x="3352800" y="4038600"/>
            <a:ext cx="4419600" cy="244101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pic>
        <p:nvPicPr>
          <p:cNvPr id="23558" name="Picture 6" descr="Αναγέννηση - Βικιπαίδεια"/>
          <p:cNvPicPr>
            <a:picLocks noChangeAspect="1" noChangeArrowheads="1"/>
          </p:cNvPicPr>
          <p:nvPr/>
        </p:nvPicPr>
        <p:blipFill>
          <a:blip r:embed="rId5"/>
          <a:srcRect/>
          <a:stretch>
            <a:fillRect/>
          </a:stretch>
        </p:blipFill>
        <p:spPr bwMode="auto">
          <a:xfrm>
            <a:off x="228600" y="685800"/>
            <a:ext cx="3735324" cy="2895600"/>
          </a:xfrm>
          <a:prstGeom prst="rect">
            <a:avLst/>
          </a:prstGeom>
          <a:noFill/>
          <a:effectLst>
            <a:softEdge rad="127000"/>
          </a:effectLst>
        </p:spPr>
      </p:pic>
    </p:spTree>
  </p:cSld>
  <p:clrMapOvr>
    <a:masterClrMapping/>
  </p:clrMapOvr>
  <p:transition>
    <p:wedge/>
    <p:sndAc>
      <p:stSnd>
        <p:snd r:embed="rId2" name="camera.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3558"/>
                                        </p:tgtEl>
                                        <p:attrNameLst>
                                          <p:attrName>style.visibility</p:attrName>
                                        </p:attrNameLst>
                                      </p:cBhvr>
                                      <p:to>
                                        <p:strVal val="visible"/>
                                      </p:to>
                                    </p:set>
                                    <p:animEffect transition="in" filter="fade">
                                      <p:cBhvr>
                                        <p:cTn id="7" dur="2000"/>
                                        <p:tgtEl>
                                          <p:spTgt spid="2355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3554"/>
                                        </p:tgtEl>
                                        <p:attrNameLst>
                                          <p:attrName>style.visibility</p:attrName>
                                        </p:attrNameLst>
                                      </p:cBhvr>
                                      <p:to>
                                        <p:strVal val="visible"/>
                                      </p:to>
                                    </p:set>
                                    <p:animEffect transition="in" filter="fade">
                                      <p:cBhvr>
                                        <p:cTn id="12" dur="2000"/>
                                        <p:tgtEl>
                                          <p:spTgt spid="2355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3556"/>
                                        </p:tgtEl>
                                        <p:attrNameLst>
                                          <p:attrName>style.visibility</p:attrName>
                                        </p:attrNameLst>
                                      </p:cBhvr>
                                      <p:to>
                                        <p:strVal val="visible"/>
                                      </p:to>
                                    </p:set>
                                    <p:animEffect transition="in" filter="fade">
                                      <p:cBhvr>
                                        <p:cTn id="17" dur="2000"/>
                                        <p:tgtEl>
                                          <p:spTgt spid="235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971800" y="609600"/>
            <a:ext cx="3733800" cy="1219200"/>
          </a:xfrm>
        </p:spPr>
        <p:txBody>
          <a:bodyPr>
            <a:normAutofit fontScale="90000"/>
          </a:bodyPr>
          <a:lstStyle/>
          <a:p>
            <a:r>
              <a:rPr lang="el-GR" sz="4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ΑΝΑΓΕΝΝΗΣΗ</a:t>
            </a:r>
            <a:r>
              <a:rPr lang="en-US" sz="4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a:r>
            <a:br>
              <a:rPr lang="en-US" sz="4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br>
            <a:endParaRPr lang="en-US" dirty="0"/>
          </a:p>
        </p:txBody>
      </p:sp>
      <p:sp>
        <p:nvSpPr>
          <p:cNvPr id="3" name="2 - Θέση περιεχομένου"/>
          <p:cNvSpPr>
            <a:spLocks noGrp="1"/>
          </p:cNvSpPr>
          <p:nvPr>
            <p:ph idx="1"/>
          </p:nvPr>
        </p:nvSpPr>
        <p:spPr>
          <a:noFill/>
          <a:ln>
            <a:noFill/>
          </a:ln>
        </p:spPr>
        <p:style>
          <a:lnRef idx="2">
            <a:schemeClr val="accent2"/>
          </a:lnRef>
          <a:fillRef idx="1">
            <a:schemeClr val="lt1"/>
          </a:fillRef>
          <a:effectRef idx="0">
            <a:schemeClr val="accent2"/>
          </a:effectRef>
          <a:fontRef idx="minor">
            <a:schemeClr val="dk1"/>
          </a:fontRef>
        </p:style>
        <p:txBody>
          <a:bodyPr>
            <a:normAutofit/>
          </a:bodyPr>
          <a:lstStyle/>
          <a:p>
            <a:r>
              <a:rPr lang="el-GR" sz="2800" b="1" i="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ΑΝΑΓΕΝΝΗΣΗ</a:t>
            </a:r>
            <a:r>
              <a:rPr lang="en-US" sz="4400" b="1" i="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a:r>
            <a:br>
              <a:rPr lang="en-US" sz="4400" b="1" i="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br>
            <a:r>
              <a:rPr lang="el-GR" sz="3100" i="1" dirty="0" smtClean="0"/>
              <a:t>  είναι μια περίοδος της ευρωπαϊκής ιστορίας που σηματοδοτεί τη μετάβαση από το Μεσαίωνα  και καλύπτει το 15ο και το 16ο αιώνα</a:t>
            </a:r>
          </a:p>
        </p:txBody>
      </p:sp>
    </p:spTree>
  </p:cSld>
  <p:clrMapOvr>
    <a:masterClrMapping/>
  </p:clrMapOvr>
  <p:transition>
    <p:split orient="vert"/>
    <p:sndAc>
      <p:stSnd>
        <p:snd r:embed="rId2" name="type.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3400" y="0"/>
            <a:ext cx="7467600" cy="1143000"/>
          </a:xfrm>
        </p:spPr>
        <p:txBody>
          <a:bodyPr/>
          <a:lstStyle/>
          <a:p>
            <a:pPr algn="ctr"/>
            <a:r>
              <a:rPr lang="el-GR" b="1" dirty="0" smtClean="0"/>
              <a:t>Ουμανισμός</a:t>
            </a:r>
            <a:endParaRPr lang="en-US" dirty="0"/>
          </a:p>
        </p:txBody>
      </p:sp>
      <p:sp>
        <p:nvSpPr>
          <p:cNvPr id="3" name="2 - Θέση περιεχομένου"/>
          <p:cNvSpPr>
            <a:spLocks noGrp="1"/>
          </p:cNvSpPr>
          <p:nvPr>
            <p:ph idx="1"/>
          </p:nvPr>
        </p:nvSpPr>
        <p:spPr>
          <a:xfrm>
            <a:off x="152400" y="1600200"/>
            <a:ext cx="7467600" cy="4525963"/>
          </a:xfrm>
        </p:spPr>
        <p:txBody>
          <a:bodyPr>
            <a:normAutofit/>
          </a:bodyPr>
          <a:lstStyle/>
          <a:p>
            <a:r>
              <a:rPr lang="el-GR" sz="2600" dirty="0" smtClean="0"/>
              <a:t>Με τον όρο </a:t>
            </a:r>
            <a:r>
              <a:rPr lang="el-GR" sz="2600" b="1" dirty="0" smtClean="0"/>
              <a:t>αναγεννησιακός Ουμανισμός</a:t>
            </a:r>
            <a:r>
              <a:rPr lang="el-GR" sz="2600" dirty="0" smtClean="0"/>
              <a:t> σημαίνει «ανθρωπισμός αναφερόμαστε στην πνευματική κίνηση που εκδηλώθηκε στη δυτική Ευρώπη, συγκεκριμένα από το 1400 έως και το 1650, με την αρχή της περιόδου της Αναγέννησης</a:t>
            </a:r>
          </a:p>
          <a:p>
            <a:endParaRPr lang="en-US" dirty="0"/>
          </a:p>
        </p:txBody>
      </p:sp>
      <p:pic>
        <p:nvPicPr>
          <p:cNvPr id="29698" name="Picture 2" descr="https://upload.wikimedia.org/wikipedia/commons/thumb/2/22/Da_Vinci_Vitruve_Luc_Viatour.jpg/250px-Da_Vinci_Vitruve_Luc_Viatour.jpg"/>
          <p:cNvPicPr>
            <a:picLocks noChangeAspect="1" noChangeArrowheads="1"/>
          </p:cNvPicPr>
          <p:nvPr/>
        </p:nvPicPr>
        <p:blipFill>
          <a:blip r:embed="rId3">
            <a:lum contrast="20000"/>
          </a:blip>
          <a:srcRect/>
          <a:stretch>
            <a:fillRect/>
          </a:stretch>
        </p:blipFill>
        <p:spPr bwMode="auto">
          <a:xfrm>
            <a:off x="6324600" y="3733800"/>
            <a:ext cx="2133600" cy="2901696"/>
          </a:xfrm>
          <a:prstGeom prst="rect">
            <a:avLst/>
          </a:prstGeom>
          <a:noFill/>
          <a:effectLst>
            <a:outerShdw blurRad="50800" dist="38100" dir="8100000" algn="tr" rotWithShape="0">
              <a:prstClr val="black">
                <a:alpha val="40000"/>
              </a:prstClr>
            </a:outerShdw>
            <a:softEdge rad="31750"/>
          </a:effectLst>
          <a:scene3d>
            <a:camera prst="orthographicFront"/>
            <a:lightRig rig="threePt" dir="t"/>
          </a:scene3d>
          <a:sp3d>
            <a:bevelT/>
          </a:sp3d>
        </p:spPr>
      </p:pic>
    </p:spTree>
  </p:cSld>
  <p:clrMapOvr>
    <a:masterClrMapping/>
  </p:clrMapOvr>
  <p:transition spd="slow">
    <p:strips dir="ld"/>
    <p:sndAc>
      <p:stSnd>
        <p:snd r:embed="rId2" name="type.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9698"/>
                                        </p:tgtEl>
                                        <p:attrNameLst>
                                          <p:attrName>style.visibility</p:attrName>
                                        </p:attrNameLst>
                                      </p:cBhvr>
                                      <p:to>
                                        <p:strVal val="visible"/>
                                      </p:to>
                                    </p:set>
                                    <p:animEffect transition="in" filter="fade">
                                      <p:cBhvr>
                                        <p:cTn id="17" dur="2000"/>
                                        <p:tgtEl>
                                          <p:spTgt spid="296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Λεονάρντο ντα Βίντσι</a:t>
            </a:r>
            <a:endParaRPr lang="en-US" dirty="0"/>
          </a:p>
        </p:txBody>
      </p:sp>
      <p:sp>
        <p:nvSpPr>
          <p:cNvPr id="3" name="2 - Θέση περιεχομένου"/>
          <p:cNvSpPr>
            <a:spLocks noGrp="1"/>
          </p:cNvSpPr>
          <p:nvPr>
            <p:ph idx="1"/>
          </p:nvPr>
        </p:nvSpPr>
        <p:spPr>
          <a:xfrm>
            <a:off x="381000" y="1600200"/>
            <a:ext cx="7467600" cy="3505200"/>
          </a:xfrm>
        </p:spPr>
        <p:txBody>
          <a:bodyPr>
            <a:normAutofit/>
          </a:bodyPr>
          <a:lstStyle/>
          <a:p>
            <a:r>
              <a:rPr lang="el-GR" sz="2400" dirty="0" smtClean="0"/>
              <a:t>Ο </a:t>
            </a:r>
            <a:r>
              <a:rPr lang="el-GR" sz="2400" b="1" dirty="0" smtClean="0"/>
              <a:t>Λεονάρντο ντα Βίντσι</a:t>
            </a:r>
            <a:r>
              <a:rPr lang="el-GR" sz="2400" dirty="0" smtClean="0"/>
              <a:t> ήταν Ιταλός πολυμαθής της  Αναγέννησης που θεωρείται ένας από τους σπουδαιότερους ζωγράφους όλων των εποχών παρά το περιορισμένο πλήθος των σωζόμενων έργων του. Η «Μόνα Λίζα» είναι το διασημότερο ζωγραφικό έργο του Λεονάρντο και το πιο διάσημο πορτραίτο στην ιστορία.</a:t>
            </a:r>
            <a:endParaRPr lang="en-US" sz="2400" dirty="0"/>
          </a:p>
        </p:txBody>
      </p:sp>
      <p:pic>
        <p:nvPicPr>
          <p:cNvPr id="28674" name="Picture 2" descr="Έκθεση στο Λούβρο για τα 500 χρόνια Λεονάρντο ντα Βίντσι | Sofokleousin.gr"/>
          <p:cNvPicPr>
            <a:picLocks noChangeAspect="1" noChangeArrowheads="1"/>
          </p:cNvPicPr>
          <p:nvPr/>
        </p:nvPicPr>
        <p:blipFill>
          <a:blip r:embed="rId3"/>
          <a:srcRect/>
          <a:stretch>
            <a:fillRect/>
          </a:stretch>
        </p:blipFill>
        <p:spPr bwMode="auto">
          <a:xfrm>
            <a:off x="5410200" y="4191000"/>
            <a:ext cx="3162300" cy="2410185"/>
          </a:xfrm>
          <a:prstGeom prst="rect">
            <a:avLst/>
          </a:prstGeom>
          <a:noFill/>
        </p:spPr>
      </p:pic>
    </p:spTree>
  </p:cSld>
  <p:clrMapOvr>
    <a:masterClrMapping/>
  </p:clrMapOvr>
  <p:transition spd="slow">
    <p:strips/>
    <p:sndAc>
      <p:stSnd>
        <p:snd r:embed="rId2" name="type.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28674"/>
                                        </p:tgtEl>
                                        <p:attrNameLst>
                                          <p:attrName>style.visibility</p:attrName>
                                        </p:attrNameLst>
                                      </p:cBhvr>
                                      <p:to>
                                        <p:strVal val="visible"/>
                                      </p:to>
                                    </p:set>
                                    <p:animEffect transition="in" filter="fade">
                                      <p:cBhvr>
                                        <p:cTn id="18" dur="2000"/>
                                        <p:tgtEl>
                                          <p:spTgt spid="286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b="1" dirty="0" smtClean="0"/>
              <a:t>Μιχαήλ Άγγελος</a:t>
            </a:r>
            <a:r>
              <a:rPr lang="el-GR" dirty="0" smtClean="0"/>
              <a:t/>
            </a:r>
            <a:br>
              <a:rPr lang="el-GR" dirty="0" smtClean="0"/>
            </a:br>
            <a:endParaRPr lang="en-US" dirty="0"/>
          </a:p>
        </p:txBody>
      </p:sp>
      <p:sp>
        <p:nvSpPr>
          <p:cNvPr id="3" name="2 - Θέση περιεχομένου"/>
          <p:cNvSpPr>
            <a:spLocks noGrp="1"/>
          </p:cNvSpPr>
          <p:nvPr>
            <p:ph idx="1"/>
          </p:nvPr>
        </p:nvSpPr>
        <p:spPr>
          <a:xfrm>
            <a:off x="304800" y="1905000"/>
            <a:ext cx="7467600" cy="4525963"/>
          </a:xfrm>
        </p:spPr>
        <p:txBody>
          <a:bodyPr>
            <a:normAutofit/>
          </a:bodyPr>
          <a:lstStyle/>
          <a:p>
            <a:r>
              <a:rPr lang="el-GR" sz="2000" dirty="0" smtClean="0"/>
              <a:t>Ο </a:t>
            </a:r>
            <a:r>
              <a:rPr lang="el-GR" sz="2000" b="1" dirty="0" err="1" smtClean="0"/>
              <a:t>Μικελάντζελο</a:t>
            </a:r>
            <a:r>
              <a:rPr lang="el-GR" sz="2000" b="1" dirty="0" smtClean="0"/>
              <a:t> </a:t>
            </a:r>
            <a:r>
              <a:rPr lang="el-GR" sz="2000" dirty="0" smtClean="0"/>
              <a:t>, γνωστός περισσότερο ως </a:t>
            </a:r>
            <a:r>
              <a:rPr lang="el-GR" sz="2000" b="1" dirty="0" smtClean="0"/>
              <a:t>Μιχαήλ Άγγελος</a:t>
            </a:r>
            <a:r>
              <a:rPr lang="el-GR" sz="2000" dirty="0" smtClean="0"/>
              <a:t>, ήταν Ιταλός γλύπτης, ζωγράφος, αρχιτέκτονας και ποιητής της</a:t>
            </a:r>
          </a:p>
          <a:p>
            <a:r>
              <a:rPr lang="el-GR" sz="2000" dirty="0" smtClean="0"/>
              <a:t> Αναγέννησης, που άσκησε  επίδραση στην ανάπτυξη της δυτικής τέχνης. Σήμερα αναγνωρίζεται ως ένας από τους σπουδαιότερους και ποιό γνωστούς δημιουργούς στην ιστορία της τέχνης.</a:t>
            </a:r>
            <a:endParaRPr lang="en-US" sz="2000" dirty="0"/>
          </a:p>
        </p:txBody>
      </p:sp>
      <p:pic>
        <p:nvPicPr>
          <p:cNvPr id="27650" name="Picture 2" descr="Πώς ο Μιχαήλ Άγγελος ζωγράφισε 300 μορφές στην εντυπωσιακή οροφή της Καπέλα  Σιξτίνα. Δεν ζωγράφιζε ξαπλωμένος, αλλά όρθιος με τα χέρια ψηλά και δεν  σταμάτησε να γκρινιάζει ότι σπαταλούσε τον χρόνο του"/>
          <p:cNvPicPr>
            <a:picLocks noChangeAspect="1" noChangeArrowheads="1"/>
          </p:cNvPicPr>
          <p:nvPr/>
        </p:nvPicPr>
        <p:blipFill>
          <a:blip r:embed="rId3">
            <a:lum bright="10000" contrast="20000"/>
          </a:blip>
          <a:srcRect/>
          <a:stretch>
            <a:fillRect/>
          </a:stretch>
        </p:blipFill>
        <p:spPr bwMode="auto">
          <a:xfrm>
            <a:off x="3429000" y="3581400"/>
            <a:ext cx="4591050" cy="2959462"/>
          </a:xfrm>
          <a:prstGeom prst="rect">
            <a:avLst/>
          </a:prstGeom>
          <a:noFill/>
          <a:effectLst>
            <a:softEdge rad="127000"/>
          </a:effectLst>
          <a:scene3d>
            <a:camera prst="orthographicFront"/>
            <a:lightRig rig="threePt" dir="t"/>
          </a:scene3d>
          <a:sp3d>
            <a:bevelT/>
          </a:sp3d>
        </p:spPr>
      </p:pic>
    </p:spTree>
  </p:cSld>
  <p:clrMapOvr>
    <a:masterClrMapping/>
  </p:clrMapOvr>
  <p:transition spd="slow">
    <p:zoom/>
    <p:sndAc>
      <p:stSnd>
        <p:snd r:embed="rId2" name="type.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7650"/>
                                        </p:tgtEl>
                                        <p:attrNameLst>
                                          <p:attrName>style.visibility</p:attrName>
                                        </p:attrNameLst>
                                      </p:cBhvr>
                                      <p:to>
                                        <p:strVal val="visible"/>
                                      </p:to>
                                    </p:set>
                                    <p:animEffect transition="in" filter="fade">
                                      <p:cBhvr>
                                        <p:cTn id="22" dur="2000"/>
                                        <p:tgtEl>
                                          <p:spTgt spid="276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sz="4900" b="1" dirty="0" smtClean="0"/>
              <a:t>Γαλιλαίος </a:t>
            </a:r>
            <a:r>
              <a:rPr lang="el-GR" sz="4900" b="1" dirty="0" err="1" smtClean="0"/>
              <a:t>Γαλιλέι</a:t>
            </a:r>
            <a:r>
              <a:rPr lang="el-GR" dirty="0" smtClean="0"/>
              <a:t/>
            </a:r>
            <a:br>
              <a:rPr lang="el-GR" dirty="0" smtClean="0"/>
            </a:br>
            <a:endParaRPr lang="en-US" dirty="0"/>
          </a:p>
        </p:txBody>
      </p:sp>
      <p:sp>
        <p:nvSpPr>
          <p:cNvPr id="3" name="2 - Θέση περιεχομένου"/>
          <p:cNvSpPr>
            <a:spLocks noGrp="1"/>
          </p:cNvSpPr>
          <p:nvPr>
            <p:ph idx="1"/>
          </p:nvPr>
        </p:nvSpPr>
        <p:spPr>
          <a:xfrm>
            <a:off x="457200" y="1600200"/>
            <a:ext cx="7467600" cy="1752599"/>
          </a:xfrm>
        </p:spPr>
        <p:txBody>
          <a:bodyPr>
            <a:normAutofit/>
          </a:bodyPr>
          <a:lstStyle/>
          <a:p>
            <a:r>
              <a:rPr lang="el-GR" sz="2000" dirty="0" smtClean="0"/>
              <a:t>Ο </a:t>
            </a:r>
            <a:r>
              <a:rPr lang="el-GR" sz="2000" b="1" dirty="0" smtClean="0"/>
              <a:t>Γαλιλαίος </a:t>
            </a:r>
            <a:r>
              <a:rPr lang="el-GR" sz="2000" b="1" dirty="0" err="1" smtClean="0"/>
              <a:t>Γαλιλέι</a:t>
            </a:r>
            <a:r>
              <a:rPr lang="el-GR" sz="2000" dirty="0" smtClean="0"/>
              <a:t>, γνωστός ως </a:t>
            </a:r>
            <a:r>
              <a:rPr lang="el-GR" sz="2000" b="1" dirty="0" smtClean="0"/>
              <a:t>Γαλιλαίος</a:t>
            </a:r>
            <a:r>
              <a:rPr lang="el-GR" sz="2000" dirty="0" smtClean="0"/>
              <a:t>, ήταν Ιταλός φυσικός, μαθηματικός, αστρονόμος και φιλόσοφος, που έπαιξε σημαντικό ρόλο στην επιστημονική επανάσταση. </a:t>
            </a:r>
            <a:endParaRPr lang="en-US" sz="2000" dirty="0"/>
          </a:p>
        </p:txBody>
      </p:sp>
      <p:pic>
        <p:nvPicPr>
          <p:cNvPr id="26626" name="Picture 2" descr="Βιογραφία και αστρονομικές ανακαλύψεις του Galileo Galilei | Μετεωρολογία  δικτύου"/>
          <p:cNvPicPr>
            <a:picLocks noChangeAspect="1" noChangeArrowheads="1"/>
          </p:cNvPicPr>
          <p:nvPr/>
        </p:nvPicPr>
        <p:blipFill>
          <a:blip r:embed="rId3"/>
          <a:srcRect/>
          <a:stretch>
            <a:fillRect/>
          </a:stretch>
        </p:blipFill>
        <p:spPr bwMode="auto">
          <a:xfrm>
            <a:off x="4419600" y="3733800"/>
            <a:ext cx="2800350" cy="2510194"/>
          </a:xfrm>
          <a:prstGeom prst="rect">
            <a:avLst/>
          </a:prstGeom>
          <a:noFill/>
        </p:spPr>
      </p:pic>
      <p:pic>
        <p:nvPicPr>
          <p:cNvPr id="26628" name="Picture 4" descr="Γαλιλαίος Γαλιλέι - Δωδεκανησιακή Ένωση Επιστημόνων Πανεπιστημίων Ιταλίας"/>
          <p:cNvPicPr>
            <a:picLocks noChangeAspect="1" noChangeArrowheads="1"/>
          </p:cNvPicPr>
          <p:nvPr/>
        </p:nvPicPr>
        <p:blipFill>
          <a:blip r:embed="rId4"/>
          <a:srcRect/>
          <a:stretch>
            <a:fillRect/>
          </a:stretch>
        </p:blipFill>
        <p:spPr bwMode="auto">
          <a:xfrm>
            <a:off x="1066800" y="3276600"/>
            <a:ext cx="2514600" cy="3127590"/>
          </a:xfrm>
          <a:prstGeom prst="rect">
            <a:avLst/>
          </a:prstGeom>
          <a:noFill/>
        </p:spPr>
      </p:pic>
    </p:spTree>
  </p:cSld>
  <p:clrMapOvr>
    <a:masterClrMapping/>
  </p:clrMapOvr>
  <p:transition>
    <p:split orient="vert"/>
    <p:sndAc>
      <p:stSnd>
        <p:snd r:embed="rId2" name="type.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6628"/>
                                        </p:tgtEl>
                                        <p:attrNameLst>
                                          <p:attrName>style.visibility</p:attrName>
                                        </p:attrNameLst>
                                      </p:cBhvr>
                                      <p:to>
                                        <p:strVal val="visible"/>
                                      </p:to>
                                    </p:set>
                                    <p:animEffect transition="in" filter="fade">
                                      <p:cBhvr>
                                        <p:cTn id="17" dur="2000"/>
                                        <p:tgtEl>
                                          <p:spTgt spid="26628"/>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26626"/>
                                        </p:tgtEl>
                                        <p:attrNameLst>
                                          <p:attrName>style.visibility</p:attrName>
                                        </p:attrNameLst>
                                      </p:cBhvr>
                                      <p:to>
                                        <p:strVal val="visible"/>
                                      </p:to>
                                    </p:set>
                                    <p:anim calcmode="lin" valueType="num">
                                      <p:cBhvr additive="base">
                                        <p:cTn id="22" dur="500" fill="hold"/>
                                        <p:tgtEl>
                                          <p:spTgt spid="26626"/>
                                        </p:tgtEl>
                                        <p:attrNameLst>
                                          <p:attrName>ppt_x</p:attrName>
                                        </p:attrNameLst>
                                      </p:cBhvr>
                                      <p:tavLst>
                                        <p:tav tm="0">
                                          <p:val>
                                            <p:strVal val="#ppt_x"/>
                                          </p:val>
                                        </p:tav>
                                        <p:tav tm="100000">
                                          <p:val>
                                            <p:strVal val="#ppt_x"/>
                                          </p:val>
                                        </p:tav>
                                      </p:tavLst>
                                    </p:anim>
                                    <p:anim calcmode="lin" valueType="num">
                                      <p:cBhvr additive="base">
                                        <p:cTn id="23" dur="500" fill="hold"/>
                                        <p:tgtEl>
                                          <p:spTgt spid="266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b="1" i="1" dirty="0" smtClean="0"/>
              <a:t>Νικόλαος Κοπέρνικος</a:t>
            </a:r>
            <a:r>
              <a:rPr lang="el-GR" dirty="0" smtClean="0"/>
              <a:t/>
            </a:r>
            <a:br>
              <a:rPr lang="el-GR" dirty="0" smtClean="0"/>
            </a:br>
            <a:endParaRPr lang="en-US" dirty="0"/>
          </a:p>
        </p:txBody>
      </p:sp>
      <p:sp>
        <p:nvSpPr>
          <p:cNvPr id="3" name="2 - Θέση περιεχομένου"/>
          <p:cNvSpPr>
            <a:spLocks noGrp="1"/>
          </p:cNvSpPr>
          <p:nvPr>
            <p:ph idx="1"/>
          </p:nvPr>
        </p:nvSpPr>
        <p:spPr/>
        <p:txBody>
          <a:bodyPr>
            <a:normAutofit/>
          </a:bodyPr>
          <a:lstStyle/>
          <a:p>
            <a:r>
              <a:rPr lang="el-GR" sz="2400" dirty="0" smtClean="0"/>
              <a:t>Ο </a:t>
            </a:r>
            <a:r>
              <a:rPr lang="el-GR" sz="2400" b="1" dirty="0" smtClean="0"/>
              <a:t>Νικόλαος Κοπέρνικος</a:t>
            </a:r>
          </a:p>
          <a:p>
            <a:r>
              <a:rPr lang="el-GR" sz="2400" dirty="0" smtClean="0"/>
              <a:t>ήταν Πολωνός αναγεννησιακός μαθηματικός και αστρονόμος, ο οποίος διατύπωσε το ηλιοκεντρικό μοντέλο του σύμπαντος, τοποθετώντας τον Ήλιο και όχι τη Γη στο κέντρο του.</a:t>
            </a:r>
            <a:endParaRPr lang="en-US" sz="2400" dirty="0"/>
          </a:p>
        </p:txBody>
      </p:sp>
      <p:pic>
        <p:nvPicPr>
          <p:cNvPr id="25602" name="Picture 2" descr="Nikolaus Kopernikus.jpg"/>
          <p:cNvPicPr>
            <a:picLocks noChangeAspect="1" noChangeArrowheads="1"/>
          </p:cNvPicPr>
          <p:nvPr/>
        </p:nvPicPr>
        <p:blipFill>
          <a:blip r:embed="rId3">
            <a:lum bright="10000"/>
          </a:blip>
          <a:srcRect/>
          <a:stretch>
            <a:fillRect/>
          </a:stretch>
        </p:blipFill>
        <p:spPr bwMode="auto">
          <a:xfrm>
            <a:off x="5029200" y="3352800"/>
            <a:ext cx="2911151" cy="2852929"/>
          </a:xfrm>
          <a:prstGeom prst="rect">
            <a:avLst/>
          </a:prstGeom>
          <a:noFill/>
          <a:effectLst>
            <a:softEdge rad="127000"/>
          </a:effectLst>
        </p:spPr>
      </p:pic>
    </p:spTree>
  </p:cSld>
  <p:clrMapOvr>
    <a:masterClrMapping/>
  </p:clrMapOvr>
  <p:transition>
    <p:split orient="vert" dir="in"/>
    <p:sndAc>
      <p:stSnd>
        <p:snd r:embed="rId2" name="type.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5602"/>
                                        </p:tgtEl>
                                        <p:attrNameLst>
                                          <p:attrName>style.visibility</p:attrName>
                                        </p:attrNameLst>
                                      </p:cBhvr>
                                      <p:to>
                                        <p:strVal val="visible"/>
                                      </p:to>
                                    </p:set>
                                    <p:animEffect transition="in" filter="fade">
                                      <p:cBhvr>
                                        <p:cTn id="22" dur="2000"/>
                                        <p:tgtEl>
                                          <p:spTgt spid="256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685800"/>
            <a:ext cx="7467600" cy="1143000"/>
          </a:xfrm>
        </p:spPr>
        <p:txBody>
          <a:bodyPr>
            <a:normAutofit fontScale="90000"/>
          </a:bodyPr>
          <a:lstStyle/>
          <a:p>
            <a:pPr algn="ctr"/>
            <a:r>
              <a:rPr lang="en-US" dirty="0" smtClean="0"/>
              <a:t>Isaac Newton</a:t>
            </a:r>
            <a:br>
              <a:rPr lang="en-US" dirty="0" smtClean="0"/>
            </a:br>
            <a:r>
              <a:rPr lang="el-GR" dirty="0" smtClean="0"/>
              <a:t/>
            </a:r>
            <a:br>
              <a:rPr lang="el-GR" dirty="0" smtClean="0"/>
            </a:br>
            <a:endParaRPr lang="en-US" dirty="0"/>
          </a:p>
        </p:txBody>
      </p:sp>
      <p:sp>
        <p:nvSpPr>
          <p:cNvPr id="3" name="2 - Θέση περιεχομένου"/>
          <p:cNvSpPr>
            <a:spLocks noGrp="1"/>
          </p:cNvSpPr>
          <p:nvPr>
            <p:ph idx="1"/>
          </p:nvPr>
        </p:nvSpPr>
        <p:spPr>
          <a:xfrm>
            <a:off x="228600" y="1524000"/>
            <a:ext cx="7467600" cy="4525963"/>
          </a:xfrm>
        </p:spPr>
        <p:txBody>
          <a:bodyPr>
            <a:normAutofit/>
          </a:bodyPr>
          <a:lstStyle/>
          <a:p>
            <a:r>
              <a:rPr lang="el-GR" sz="2000" i="1" dirty="0" smtClean="0"/>
              <a:t>Ο Σερ Ισαάκ Νεύτων ήταν Άγγλος φυσικός, μαθηματικός, αστρονόμος, φιλόσοφος, αλχημιστής και θεολόγος. Θεωρείται πατέρας της Κλασικής Φυσικής, καθώς ξεκινώντας από τις παρατηρήσεις του Γαλιλαίου αλλά και τους νόμους του Κέπλερ για την κίνηση των πλανητών διατύπωσε τους τρεις μνημειώδεις νόμους της κίνησης και τον περισπούδαστο νόμο της βαρύτητας…</a:t>
            </a:r>
            <a:endParaRPr lang="en-US" sz="2000" i="1" dirty="0"/>
          </a:p>
        </p:txBody>
      </p:sp>
      <p:pic>
        <p:nvPicPr>
          <p:cNvPr id="3074" name="Picture 2" descr="Portrait of Sir Isaac Newton, 1689.jpg"/>
          <p:cNvPicPr>
            <a:picLocks noChangeAspect="1" noChangeArrowheads="1"/>
          </p:cNvPicPr>
          <p:nvPr/>
        </p:nvPicPr>
        <p:blipFill>
          <a:blip r:embed="rId3">
            <a:lum contrast="20000"/>
          </a:blip>
          <a:srcRect/>
          <a:stretch>
            <a:fillRect/>
          </a:stretch>
        </p:blipFill>
        <p:spPr bwMode="auto">
          <a:xfrm>
            <a:off x="5715000" y="3416010"/>
            <a:ext cx="2857500" cy="3441990"/>
          </a:xfrm>
          <a:prstGeom prst="rect">
            <a:avLst/>
          </a:prstGeom>
          <a:noFill/>
          <a:effectLst>
            <a:softEdge rad="127000"/>
          </a:effectLst>
        </p:spPr>
      </p:pic>
    </p:spTree>
  </p:cSld>
  <p:clrMapOvr>
    <a:masterClrMapping/>
  </p:clrMapOvr>
  <p:transition spd="slow">
    <p:dissolve/>
    <p:sndAc>
      <p:stSnd>
        <p:snd r:embed="rId2" name="type.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4"/>
                                        </p:tgtEl>
                                        <p:attrNameLst>
                                          <p:attrName>style.visibility</p:attrName>
                                        </p:attrNameLst>
                                      </p:cBhvr>
                                      <p:to>
                                        <p:strVal val="visible"/>
                                      </p:to>
                                    </p:set>
                                    <p:animEffect transition="in" filter="fade">
                                      <p:cBhvr>
                                        <p:cTn id="17" dur="20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b="1" i="1" dirty="0" smtClean="0"/>
              <a:t>Γιοχάνες Κέπλερ</a:t>
            </a:r>
            <a:r>
              <a:rPr lang="el-GR" dirty="0" smtClean="0"/>
              <a:t/>
            </a:r>
            <a:br>
              <a:rPr lang="el-GR" dirty="0" smtClean="0"/>
            </a:br>
            <a:endParaRPr lang="en-US" dirty="0"/>
          </a:p>
        </p:txBody>
      </p:sp>
      <p:sp>
        <p:nvSpPr>
          <p:cNvPr id="3" name="2 - Θέση περιεχομένου"/>
          <p:cNvSpPr>
            <a:spLocks noGrp="1"/>
          </p:cNvSpPr>
          <p:nvPr>
            <p:ph idx="1"/>
          </p:nvPr>
        </p:nvSpPr>
        <p:spPr/>
        <p:txBody>
          <a:bodyPr>
            <a:normAutofit/>
          </a:bodyPr>
          <a:lstStyle/>
          <a:p>
            <a:r>
              <a:rPr lang="el-GR" sz="2400" dirty="0" smtClean="0"/>
              <a:t>Ο </a:t>
            </a:r>
            <a:r>
              <a:rPr lang="el-GR" sz="2400" b="1" dirty="0" smtClean="0"/>
              <a:t>Γιοχάνες Κέπλερ</a:t>
            </a:r>
            <a:r>
              <a:rPr lang="el-GR" sz="2400" dirty="0" smtClean="0"/>
              <a:t>   </a:t>
            </a:r>
          </a:p>
          <a:p>
            <a:r>
              <a:rPr lang="el-GR" sz="2400" dirty="0" smtClean="0"/>
              <a:t>ήταν Γερμανός αστρονόμος και </a:t>
            </a:r>
            <a:r>
              <a:rPr lang="el-GR" sz="2400" dirty="0" err="1" smtClean="0"/>
              <a:t>ηταν</a:t>
            </a:r>
            <a:r>
              <a:rPr lang="el-GR" sz="2400" dirty="0" smtClean="0"/>
              <a:t> καταλυτική φυσιογνωμία στην επιστημονική επανάσταση των νεότερων χρόνων. Υπήρξε επίσης μαθηματικός και συγγραφέας, ενώ άσκησε κατά καιρούς την αστρολογία για βιοποριστικούς λόγους.</a:t>
            </a:r>
            <a:endParaRPr lang="en-US" sz="2400" dirty="0"/>
          </a:p>
        </p:txBody>
      </p:sp>
      <p:pic>
        <p:nvPicPr>
          <p:cNvPr id="3074" name="Picture 2" descr="Γιοχάνες Κέπλερ, 1571-1630 μ.Χ. (Johannes Kepler) - Νέα ..."/>
          <p:cNvPicPr>
            <a:picLocks noChangeAspect="1" noChangeArrowheads="1"/>
          </p:cNvPicPr>
          <p:nvPr/>
        </p:nvPicPr>
        <p:blipFill>
          <a:blip r:embed="rId3"/>
          <a:srcRect/>
          <a:stretch>
            <a:fillRect/>
          </a:stretch>
        </p:blipFill>
        <p:spPr bwMode="auto">
          <a:xfrm>
            <a:off x="2138082" y="4191000"/>
            <a:ext cx="5177116" cy="251460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p:transition>
    <p:zoom dir="in"/>
    <p:sndAc>
      <p:stSnd>
        <p:snd r:embed="rId2" name="type.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4"/>
                                        </p:tgtEl>
                                        <p:attrNameLst>
                                          <p:attrName>style.visibility</p:attrName>
                                        </p:attrNameLst>
                                      </p:cBhvr>
                                      <p:to>
                                        <p:strVal val="visible"/>
                                      </p:to>
                                    </p:set>
                                    <p:animEffect transition="in" filter="fade">
                                      <p:cBhvr>
                                        <p:cTn id="22" dur="20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Λειτουργική μονάδα">
  <a:themeElements>
    <a:clrScheme name="Λειτουργική μονάδα">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Λειτουργική μονάδα">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Λειτουργική μονάδα">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126</TotalTime>
  <Words>41</Words>
  <Application>Microsoft Office PowerPoint</Application>
  <PresentationFormat>Προβολή στην οθόνη (4:3)</PresentationFormat>
  <Paragraphs>24</Paragraphs>
  <Slides>11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Λειτουργική μονάδα</vt:lpstr>
      <vt:lpstr>Διαφάνεια 1</vt:lpstr>
      <vt:lpstr>ΑΝΑΓΕΝΝΗΣΗ </vt:lpstr>
      <vt:lpstr>Ουμανισμός</vt:lpstr>
      <vt:lpstr>Λεονάρντο ντα Βίντσι</vt:lpstr>
      <vt:lpstr>Μιχαήλ Άγγελος </vt:lpstr>
      <vt:lpstr>Γαλιλαίος Γαλιλέι </vt:lpstr>
      <vt:lpstr>Νικόλαος Κοπέρνικος </vt:lpstr>
      <vt:lpstr>Isaac Newton  </vt:lpstr>
      <vt:lpstr>Γιοχάνες Κέπλερ </vt:lpstr>
      <vt:lpstr>Αναγεννησιακή τέχνη </vt:lpstr>
      <vt:lpstr>Διαφάνεια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Win10</dc:creator>
  <cp:lastModifiedBy>Margarita Dakoronia</cp:lastModifiedBy>
  <cp:revision>17</cp:revision>
  <dcterms:created xsi:type="dcterms:W3CDTF">2022-09-27T07:49:48Z</dcterms:created>
  <dcterms:modified xsi:type="dcterms:W3CDTF">2022-11-01T10:16:02Z</dcterms:modified>
</cp:coreProperties>
</file>