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3" r:id="rId9"/>
    <p:sldId id="266" r:id="rId10"/>
    <p:sldId id="261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el-GR" sz="1800" dirty="0" smtClean="0">
                <a:solidFill>
                  <a:srgbClr val="FF0000"/>
                </a:solidFill>
              </a:rPr>
              <a:t>«</a:t>
            </a:r>
            <a:r>
              <a:rPr lang="el-GR" sz="1800" b="1" dirty="0" smtClean="0">
                <a:solidFill>
                  <a:srgbClr val="FF0000"/>
                </a:solidFill>
              </a:rPr>
              <a:t>Προσεγγίζοντας Βιωματικά τον ¨</a:t>
            </a:r>
            <a:r>
              <a:rPr lang="el-GR" sz="1800" b="1" dirty="0" err="1" smtClean="0">
                <a:solidFill>
                  <a:srgbClr val="FF0000"/>
                </a:solidFill>
              </a:rPr>
              <a:t>΄Άλλο</a:t>
            </a:r>
            <a:r>
              <a:rPr lang="el-GR" sz="1800" b="1" dirty="0" smtClean="0">
                <a:solidFill>
                  <a:srgbClr val="FF0000"/>
                </a:solidFill>
              </a:rPr>
              <a:t>¨ » (Βιωματικές Δραστηριότητες, Παιχνίδια, Σχέδια μαθημάτων για τους εκπαιδευτικούς των Τάξεων Υποδοχής ΖΕΠ / ΙΕΠ, Μάρτιος 2021)</a:t>
            </a:r>
            <a:br>
              <a:rPr lang="el-GR" sz="1800" b="1" dirty="0" smtClean="0">
                <a:solidFill>
                  <a:srgbClr val="FF0000"/>
                </a:solidFill>
              </a:rPr>
            </a:br>
            <a:r>
              <a:rPr lang="el-GR" sz="1800" b="1" dirty="0" err="1" smtClean="0">
                <a:solidFill>
                  <a:srgbClr val="FF0000"/>
                </a:solidFill>
              </a:rPr>
              <a:t>Ευθύμης</a:t>
            </a:r>
            <a:r>
              <a:rPr lang="el-GR" sz="1800" b="1" dirty="0" smtClean="0">
                <a:solidFill>
                  <a:srgbClr val="FF0000"/>
                </a:solidFill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</a:rPr>
              <a:t>Χατζηευσταθίου</a:t>
            </a:r>
            <a:r>
              <a:rPr lang="el-GR" sz="1800" b="1" dirty="0" smtClean="0">
                <a:solidFill>
                  <a:srgbClr val="FF0000"/>
                </a:solidFill>
              </a:rPr>
              <a:t>,</a:t>
            </a:r>
            <a:r>
              <a:rPr lang="en-US" sz="1800" b="1" dirty="0" smtClean="0">
                <a:solidFill>
                  <a:srgbClr val="FF0000"/>
                </a:solidFill>
              </a:rPr>
              <a:t/>
            </a:r>
            <a:br>
              <a:rPr lang="en-US" sz="1800" b="1" dirty="0" smtClean="0">
                <a:solidFill>
                  <a:srgbClr val="FF0000"/>
                </a:solidFill>
              </a:rPr>
            </a:br>
            <a:r>
              <a:rPr lang="el-GR" sz="1800" b="1" dirty="0" smtClean="0">
                <a:solidFill>
                  <a:srgbClr val="FF0000"/>
                </a:solidFill>
              </a:rPr>
              <a:t>Δάσκαλος –Διευθυντής 2ου ΔΣ Αγίας Βαρβάρας- Εκπαιδευτής Ενηλίκων (ΜΑ) – Επιστημονικός Συνεργάτης του ΙΕΠ για τη Δράση 4</a:t>
            </a:r>
            <a:endParaRPr lang="el-GR" sz="18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4786322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3o </a:t>
            </a:r>
            <a:r>
              <a:rPr lang="el-GR" b="1" dirty="0" smtClean="0"/>
              <a:t>Βιωματικό Εργαστήριο</a:t>
            </a:r>
          </a:p>
          <a:p>
            <a:pPr algn="ctr">
              <a:buNone/>
            </a:pPr>
            <a:r>
              <a:rPr lang="el-GR" sz="3600" b="1" dirty="0" smtClean="0"/>
              <a:t>«Συμφωνώ - Διαφωνώ»</a:t>
            </a:r>
          </a:p>
          <a:p>
            <a:pPr algn="ctr">
              <a:buNone/>
            </a:pPr>
            <a:endParaRPr lang="el-GR" sz="3600" b="1" dirty="0"/>
          </a:p>
        </p:txBody>
      </p:sp>
      <p:pic>
        <p:nvPicPr>
          <p:cNvPr id="5" name="4 - Εικόνα" descr="agr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429000"/>
            <a:ext cx="5500726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paixnidi rol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7884" y="0"/>
            <a:ext cx="3286117" cy="2571744"/>
          </a:xfr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Παιχνίδι Ρόλων</a:t>
            </a:r>
            <a:br>
              <a:rPr lang="el-GR" b="1" dirty="0" smtClean="0"/>
            </a:br>
            <a:r>
              <a:rPr lang="el-GR" b="1" dirty="0" smtClean="0"/>
              <a:t>Επιχειρηματολογώ για τη θέση μου</a:t>
            </a:r>
            <a:endParaRPr lang="el-GR" b="1" dirty="0"/>
          </a:p>
        </p:txBody>
      </p:sp>
      <p:pic>
        <p:nvPicPr>
          <p:cNvPr id="5" name="4 - Εικόνα" descr="agre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214818"/>
            <a:ext cx="3857619" cy="264318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r>
              <a:rPr lang="el-GR" b="1" dirty="0" smtClean="0"/>
              <a:t>Παιχνίδι Ρόλων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Δίνουμε δύο ρόλους στα παιδιά:</a:t>
            </a:r>
          </a:p>
          <a:p>
            <a:r>
              <a:rPr lang="el-GR" b="1" dirty="0" smtClean="0"/>
              <a:t>Α’ Ρόλος: Μητέρα</a:t>
            </a:r>
          </a:p>
          <a:p>
            <a:pPr>
              <a:buNone/>
            </a:pPr>
            <a:r>
              <a:rPr lang="el-GR" b="1" dirty="0" smtClean="0"/>
              <a:t>(Δεν επιτρέπει στο παιδί να καλέσει στο σπίτι τους τον πρόσφυγα συμμαθητή του)</a:t>
            </a:r>
          </a:p>
          <a:p>
            <a:r>
              <a:rPr lang="el-GR" b="1" dirty="0" smtClean="0"/>
              <a:t>Β’ Ρόλος:  Παιδί </a:t>
            </a:r>
          </a:p>
          <a:p>
            <a:pPr>
              <a:buNone/>
            </a:pPr>
            <a:r>
              <a:rPr lang="el-GR" b="1" dirty="0" smtClean="0"/>
              <a:t>(Επιθυμεί να καλέσει τον πολύ καλό φίλο του από τη Συρία)</a:t>
            </a:r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/>
          <a:lstStyle/>
          <a:p>
            <a:r>
              <a:rPr lang="el-GR" b="1" dirty="0" smtClean="0"/>
              <a:t>Σκοπός Εργαστηρίου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214974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O</a:t>
            </a:r>
            <a:r>
              <a:rPr lang="el-GR" b="1" dirty="0" smtClean="0"/>
              <a:t>ι εκπαιδευόμενοι:</a:t>
            </a:r>
            <a:endParaRPr lang="en-US" b="1" dirty="0" smtClean="0"/>
          </a:p>
          <a:p>
            <a:pPr algn="just"/>
            <a:r>
              <a:rPr lang="el-GR" b="1" dirty="0" smtClean="0"/>
              <a:t>Να αναπτύξουν την παραγωγή και πρόσληψη προφορικού λόγου μέσα από παιχνίδια  και να ευαισθητοποιηθούν για την ετερότητα του άλλου.</a:t>
            </a:r>
          </a:p>
          <a:p>
            <a:endParaRPr lang="el-GR" dirty="0" smtClean="0"/>
          </a:p>
          <a:p>
            <a:pPr algn="just"/>
            <a:r>
              <a:rPr lang="el-GR" b="1" dirty="0" smtClean="0"/>
              <a:t>Ομάδα – Στόχος: Γενική Τάξη &amp; Τάξη Υποδοχής ΖΕΠ</a:t>
            </a:r>
          </a:p>
          <a:p>
            <a:pPr algn="just">
              <a:buNone/>
            </a:pPr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synthetiki-domi-antra-gynaika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>
                <a:solidFill>
                  <a:schemeClr val="bg1"/>
                </a:solidFill>
              </a:rPr>
              <a:t>Προσπαθήστε να δημιουργήσετε προτάσεις για ζητήματα στα οποία οι εκπαιδευόμενοι έχουν διαφορετικές απόψεις… </a:t>
            </a:r>
          </a:p>
          <a:p>
            <a:pPr algn="just">
              <a:buNone/>
            </a:pPr>
            <a:r>
              <a:rPr lang="el-GR" b="1" dirty="0" smtClean="0">
                <a:solidFill>
                  <a:schemeClr val="bg1"/>
                </a:solidFill>
              </a:rPr>
              <a:t>π.χ. α) Τα παιδιά παίζουν μόνο σε παιδικές χαρές.</a:t>
            </a:r>
          </a:p>
          <a:p>
            <a:pPr algn="just"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 β) Κάνω παρέα μόνο με τους συμμαθητές μου.</a:t>
            </a:r>
          </a:p>
          <a:p>
            <a:pPr algn="just"/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1000108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Περιγραφή Δραστηριότητας (30’)</a:t>
            </a:r>
            <a:br>
              <a:rPr lang="el-GR" b="1" dirty="0" smtClean="0"/>
            </a:br>
            <a:r>
              <a:rPr lang="el-GR" b="1" dirty="0" smtClean="0"/>
              <a:t>Στάδιο 1ο</a:t>
            </a:r>
            <a:endParaRPr lang="el-G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Περιγραφή παιχνιδιού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Έχουμε ορίσει  εντός της αίθουσας τρεις περιοχές, εκ των οποίων η μία λέγεται </a:t>
            </a:r>
            <a:r>
              <a:rPr lang="el-GR" b="1" dirty="0" smtClean="0">
                <a:solidFill>
                  <a:srgbClr val="FF0000"/>
                </a:solidFill>
              </a:rPr>
              <a:t>«Συμφωνώ Απόλυτα», </a:t>
            </a:r>
            <a:r>
              <a:rPr lang="el-GR" b="1" dirty="0" smtClean="0"/>
              <a:t>η δεύτερη </a:t>
            </a:r>
            <a:r>
              <a:rPr lang="el-GR" b="1" dirty="0" smtClean="0">
                <a:solidFill>
                  <a:srgbClr val="00B050"/>
                </a:solidFill>
              </a:rPr>
              <a:t>«Διαφωνώ Απόλυτα» </a:t>
            </a:r>
            <a:r>
              <a:rPr lang="el-GR" b="1" dirty="0" smtClean="0"/>
              <a:t>και η τρίτη </a:t>
            </a:r>
          </a:p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«Δεν είμαι Σίγουρος» </a:t>
            </a:r>
            <a:r>
              <a:rPr lang="el-GR" b="1" dirty="0" smtClean="0"/>
              <a:t>.</a:t>
            </a:r>
          </a:p>
          <a:p>
            <a:pPr algn="just"/>
            <a:r>
              <a:rPr lang="el-GR" b="1" dirty="0" smtClean="0"/>
              <a:t>Διαβάζουμε τις προτάσεις και ζητάμε από τους μαθητές να μετακινηθούν στις περιοχές - ανάλογα με την άποψή τους- στην αντίστοιχη περιοχή.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ΧΑΤΖΗΕΥΣΤΑΘ\Chatziefstathiou\synthetiki-domi-antra-gynaika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 algn="just"/>
            <a:r>
              <a:rPr lang="el-GR" sz="4000" b="1" dirty="0" smtClean="0">
                <a:solidFill>
                  <a:schemeClr val="bg1"/>
                </a:solidFill>
              </a:rPr>
              <a:t>Φτιάξτε καρτέλες είτε με εικόνες είτε με λέξεις που θα βοηθήσουν τους μαθητές σας να επιχειρηματολογήσουν για τη θέση που πήραν  για κάθε ζήτημα.</a:t>
            </a:r>
          </a:p>
          <a:p>
            <a:pPr algn="just"/>
            <a:endParaRPr lang="el-GR" sz="4000" b="1" dirty="0" smtClean="0">
              <a:solidFill>
                <a:schemeClr val="bg1"/>
              </a:solidFill>
            </a:endParaRPr>
          </a:p>
          <a:p>
            <a:endParaRPr lang="el-GR" b="1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Περιγραφή Δραστηριότητας </a:t>
            </a:r>
            <a:br>
              <a:rPr lang="el-GR" b="1" dirty="0" smtClean="0"/>
            </a:br>
            <a:r>
              <a:rPr lang="el-GR" b="1" dirty="0" smtClean="0"/>
              <a:t>Στάδιο 2</a:t>
            </a:r>
            <a:r>
              <a:rPr lang="el-GR" b="1" baseline="30000" dirty="0" smtClean="0"/>
              <a:t>ο</a:t>
            </a:r>
            <a:r>
              <a:rPr lang="el-GR" b="1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l-GR" b="1" dirty="0" smtClean="0"/>
              <a:t>Περιγραφή παιχνιδιού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l-GR" b="1" dirty="0" smtClean="0"/>
              <a:t>Κατόπιν ζητάμε από τους μαθητές να επιχειρηματολογήσουν</a:t>
            </a:r>
            <a:r>
              <a:rPr lang="en-US" b="1" dirty="0" smtClean="0"/>
              <a:t> </a:t>
            </a:r>
            <a:r>
              <a:rPr lang="el-GR" b="1" dirty="0" smtClean="0"/>
              <a:t>για την άποψή τους, αναφορικά με τη θέση που πήραν, αφού πρώτα διαλέξουν την καρτέλα που θα τους βοηθήσει για αυτό.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r>
              <a:rPr lang="el-GR" b="1" dirty="0" smtClean="0"/>
              <a:t>Προτάσεις </a:t>
            </a:r>
            <a:r>
              <a:rPr lang="el-GR" b="1" dirty="0" smtClean="0"/>
              <a:t>με δίπολες απόψεις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/>
          <a:lstStyle/>
          <a:p>
            <a:r>
              <a:rPr lang="el-GR" b="1" dirty="0" smtClean="0"/>
              <a:t>Τα </a:t>
            </a:r>
            <a:r>
              <a:rPr lang="el-GR" b="1" dirty="0" smtClean="0"/>
              <a:t>παιδιά μπορούν να παίζουν μόνο σε παιδικές χαρές.</a:t>
            </a:r>
          </a:p>
          <a:p>
            <a:r>
              <a:rPr lang="el-GR" b="1" dirty="0" smtClean="0"/>
              <a:t>Τα </a:t>
            </a:r>
            <a:r>
              <a:rPr lang="el-GR" b="1" dirty="0" smtClean="0"/>
              <a:t>παιδιά </a:t>
            </a:r>
            <a:r>
              <a:rPr lang="el-GR" b="1" dirty="0" smtClean="0"/>
              <a:t>στο πάρτι γενεθλίων τους καλούν όλους τους συμμαθητές τους.</a:t>
            </a:r>
            <a:endParaRPr lang="el-GR" b="1" dirty="0" smtClean="0"/>
          </a:p>
          <a:p>
            <a:r>
              <a:rPr lang="el-GR" b="1" dirty="0" smtClean="0"/>
              <a:t>Κάνω παρέα μόνο με τους συμμαθητές μου.</a:t>
            </a:r>
          </a:p>
          <a:p>
            <a:r>
              <a:rPr lang="el-GR" b="1" dirty="0" smtClean="0"/>
              <a:t>Παίζω μόνο με αγόρια.</a:t>
            </a:r>
          </a:p>
          <a:p>
            <a:r>
              <a:rPr lang="el-GR" b="1" dirty="0" smtClean="0"/>
              <a:t>Τα μαθηματικά είναι το πιο δύσκολο μάθημα.</a:t>
            </a:r>
          </a:p>
          <a:p>
            <a:r>
              <a:rPr lang="el-GR" b="1" dirty="0" smtClean="0"/>
              <a:t>Δεν μιλάω με παιδιά από άλλες χώρες.</a:t>
            </a:r>
          </a:p>
          <a:p>
            <a:endParaRPr lang="el-GR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r>
              <a:rPr lang="el-GR" b="1" dirty="0" smtClean="0"/>
              <a:t> </a:t>
            </a:r>
            <a:r>
              <a:rPr lang="el-GR" b="1" dirty="0" smtClean="0"/>
              <a:t>Προτάσεις με δίπολες απόψεις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r>
              <a:rPr lang="el-GR" b="1" dirty="0" smtClean="0"/>
              <a:t>Τα παιδιά δεν χρειάζεται </a:t>
            </a:r>
            <a:r>
              <a:rPr lang="el-GR" b="1" dirty="0" smtClean="0"/>
              <a:t>να μαθαίνουν ξένες γλώσσες. </a:t>
            </a:r>
            <a:endParaRPr lang="el-GR" b="1" dirty="0" smtClean="0"/>
          </a:p>
          <a:p>
            <a:r>
              <a:rPr lang="el-GR" b="1" dirty="0" smtClean="0"/>
              <a:t>Τα </a:t>
            </a:r>
            <a:r>
              <a:rPr lang="el-GR" b="1" dirty="0" smtClean="0"/>
              <a:t>παιδιά πρέπει να κάνουν δουλειές στο σπίτι.</a:t>
            </a:r>
          </a:p>
          <a:p>
            <a:r>
              <a:rPr lang="el-GR" b="1" dirty="0" smtClean="0"/>
              <a:t>Τα παιδιά μπορούν να παίζουν όση ώρα θέλουν ηλεκτρονικά παιχνίδια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8786842" cy="1071546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      </a:t>
            </a:r>
            <a:r>
              <a:rPr lang="el-GR" sz="3200" b="1" dirty="0" smtClean="0">
                <a:solidFill>
                  <a:srgbClr val="FF0000"/>
                </a:solidFill>
              </a:rPr>
              <a:t>Κάνω </a:t>
            </a:r>
            <a:r>
              <a:rPr lang="el-GR" sz="3200" b="1" dirty="0" smtClean="0">
                <a:solidFill>
                  <a:srgbClr val="FF0000"/>
                </a:solidFill>
              </a:rPr>
              <a:t>παρέα μόνο με τους συμμαθητές μου</a:t>
            </a:r>
            <a:r>
              <a:rPr lang="el-GR" sz="3200" b="1" dirty="0" smtClean="0">
                <a:solidFill>
                  <a:srgbClr val="FF0000"/>
                </a:solidFill>
              </a:rPr>
              <a:t>.</a:t>
            </a: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>(Καρτέλες</a:t>
            </a:r>
            <a:r>
              <a:rPr lang="el-GR" sz="3200" dirty="0" smtClean="0"/>
              <a:t> </a:t>
            </a:r>
            <a:r>
              <a:rPr lang="el-GR" sz="3200" b="1" dirty="0" smtClean="0"/>
              <a:t>με </a:t>
            </a:r>
            <a:r>
              <a:rPr lang="el-GR" sz="3200" b="1" dirty="0" smtClean="0"/>
              <a:t>επιχειρήματα)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     </a:t>
            </a:r>
            <a:endParaRPr lang="el-GR" b="1" dirty="0" smtClean="0"/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1428737"/>
          <a:ext cx="9144000" cy="54292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  <a:gridCol w="3048000"/>
              </a:tblGrid>
              <a:tr h="1251512"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/>
                        <a:t>Συμφωνώ</a:t>
                      </a:r>
                      <a:r>
                        <a:rPr lang="el-GR" sz="3200" baseline="0" dirty="0" smtClean="0"/>
                        <a:t> Απόλυτα</a:t>
                      </a:r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/>
                        <a:t>Διαφωνώ</a:t>
                      </a:r>
                      <a:r>
                        <a:rPr lang="el-GR" sz="3200" baseline="0" dirty="0" smtClean="0"/>
                        <a:t> Απόλυτα</a:t>
                      </a:r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/>
                        <a:t>Δεν</a:t>
                      </a:r>
                      <a:r>
                        <a:rPr lang="el-GR" sz="3200" baseline="0" dirty="0" smtClean="0"/>
                        <a:t> είμαι σίγουρος</a:t>
                      </a:r>
                      <a:endParaRPr lang="el-GR" sz="3200" dirty="0"/>
                    </a:p>
                  </a:txBody>
                  <a:tcPr/>
                </a:tc>
              </a:tr>
              <a:tr h="2385088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Τους ξέρω από το</a:t>
                      </a:r>
                      <a:r>
                        <a:rPr lang="el-GR" sz="3200" baseline="0" dirty="0" smtClean="0"/>
                        <a:t> </a:t>
                      </a:r>
                      <a:r>
                        <a:rPr lang="el-GR" sz="3200" baseline="0" dirty="0" err="1" smtClean="0"/>
                        <a:t>προνήπιο</a:t>
                      </a:r>
                      <a:r>
                        <a:rPr lang="el-GR" sz="3200" baseline="0" dirty="0" smtClean="0"/>
                        <a:t>.</a:t>
                      </a:r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Έχω φίλους</a:t>
                      </a:r>
                      <a:r>
                        <a:rPr lang="el-GR" sz="3200" baseline="0" dirty="0" smtClean="0"/>
                        <a:t> που πηγαίνουν σε άλλα σχολεία.</a:t>
                      </a:r>
                      <a:endParaRPr lang="el-GR" sz="3200" dirty="0" smtClean="0"/>
                    </a:p>
                    <a:p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Δυσκολεύομαι να κάνω φιλίες.</a:t>
                      </a:r>
                      <a:endParaRPr lang="el-GR" sz="3200" dirty="0"/>
                    </a:p>
                  </a:txBody>
                  <a:tcPr/>
                </a:tc>
              </a:tr>
              <a:tr h="1792662">
                <a:tc>
                  <a:txBody>
                    <a:bodyPr/>
                    <a:lstStyle/>
                    <a:p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- Εικόνα" descr="14494705ec266ab965c3397de45e95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2009"/>
            <a:ext cx="2857488" cy="2285991"/>
          </a:xfrm>
          <a:prstGeom prst="rect">
            <a:avLst/>
          </a:prstGeom>
        </p:spPr>
      </p:pic>
      <p:pic>
        <p:nvPicPr>
          <p:cNvPr id="7" name="6 - Εικόνα" descr="ΠΑΙΔΙΑ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39" y="4572008"/>
            <a:ext cx="2928959" cy="2285992"/>
          </a:xfrm>
          <a:prstGeom prst="rect">
            <a:avLst/>
          </a:prstGeom>
        </p:spPr>
      </p:pic>
      <p:pic>
        <p:nvPicPr>
          <p:cNvPr id="8" name="7 - Εικόνα" descr="paidi-koroidem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12" y="4572008"/>
            <a:ext cx="2857488" cy="22859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405</Words>
  <PresentationFormat>Προβολή στην οθόνη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«Προσεγγίζοντας Βιωματικά τον ¨΄Άλλο¨ » (Βιωματικές Δραστηριότητες, Παιχνίδια, Σχέδια μαθημάτων για τους εκπαιδευτικούς των Τάξεων Υποδοχής ΖΕΠ / ΙΕΠ, Μάρτιος 2021) Ευθύμης Χατζηευσταθίου, Δάσκαλος –Διευθυντής 2ου ΔΣ Αγίας Βαρβάρας- Εκπαιδευτής Ενηλίκων (ΜΑ) – Επιστημονικός Συνεργάτης του ΙΕΠ για τη Δράση 4</vt:lpstr>
      <vt:lpstr>Σκοπός Εργαστηρίου</vt:lpstr>
      <vt:lpstr>Περιγραφή Δραστηριότητας (30’) Στάδιο 1ο</vt:lpstr>
      <vt:lpstr>Περιγραφή παιχνιδιού</vt:lpstr>
      <vt:lpstr>Περιγραφή Δραστηριότητας  Στάδιο 2ο </vt:lpstr>
      <vt:lpstr>Περιγραφή παιχνιδιού</vt:lpstr>
      <vt:lpstr>Προτάσεις με δίπολες απόψεις</vt:lpstr>
      <vt:lpstr> Προτάσεις με δίπολες απόψεις</vt:lpstr>
      <vt:lpstr>      Κάνω παρέα μόνο με τους συμμαθητές μου. (Καρτέλες με επιχειρήματα)</vt:lpstr>
      <vt:lpstr>Παιχνίδι Ρόλων Επιχειρηματολογώ για τη θέση μου</vt:lpstr>
      <vt:lpstr>Παιχνίδι Ρόλων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«Προσεγγίζοντας Βιωματικά τον ¨΄Άλλο¨ » (Βιωματικές Δραστηριότητες, Παιχνίδια, Σχέδια μαθημάτων για τους εκπαιδευτικούς των Τάξεων Υποδοχής ΖΕΠ / ΙΕΠ, Μάρτιος 2021) Ευθύμης Χατζηευσταθίου, Δάσκαλος –Διευθυντής 2ου ΔΣ Αγίας Βαρβάρας- Εκπαιδευτής Ενηλίκων (ΜΑ) – Επιστημονικός Συνεργάτης του ΙΕΠ για τη Δράση 4</dc:title>
  <dc:creator>User</dc:creator>
  <cp:lastModifiedBy>User</cp:lastModifiedBy>
  <cp:revision>48</cp:revision>
  <dcterms:created xsi:type="dcterms:W3CDTF">2021-02-22T14:56:21Z</dcterms:created>
  <dcterms:modified xsi:type="dcterms:W3CDTF">2021-04-03T13:57:43Z</dcterms:modified>
</cp:coreProperties>
</file>