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4" r:id="rId8"/>
    <p:sldId id="265" r:id="rId9"/>
    <p:sldId id="261" r:id="rId10"/>
    <p:sldId id="262"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3/4/2021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3/4/2021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3/4/2021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3/4/2021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725602"/>
          </a:xfrm>
        </p:spPr>
        <p:txBody>
          <a:bodyPr>
            <a:noAutofit/>
          </a:bodyPr>
          <a:lstStyle/>
          <a:p>
            <a:r>
              <a:rPr lang="el-GR" sz="1800" dirty="0" smtClean="0">
                <a:solidFill>
                  <a:srgbClr val="FF0000"/>
                </a:solidFill>
              </a:rPr>
              <a:t>«</a:t>
            </a:r>
            <a:r>
              <a:rPr lang="el-GR" sz="1800" b="1" dirty="0" smtClean="0">
                <a:solidFill>
                  <a:srgbClr val="FF0000"/>
                </a:solidFill>
              </a:rPr>
              <a:t>Προσεγγίζοντας Βιωματικά τον ¨</a:t>
            </a:r>
            <a:r>
              <a:rPr lang="el-GR" sz="1800" b="1" dirty="0" err="1" smtClean="0">
                <a:solidFill>
                  <a:srgbClr val="FF0000"/>
                </a:solidFill>
              </a:rPr>
              <a:t>΄Άλλο</a:t>
            </a:r>
            <a:r>
              <a:rPr lang="el-GR" sz="1800" b="1" dirty="0" smtClean="0">
                <a:solidFill>
                  <a:srgbClr val="FF0000"/>
                </a:solidFill>
              </a:rPr>
              <a:t>¨ » (Βιωματικές Δραστηριότητες, Παιχνίδια, Σχέδια μαθημάτων για τους εκπαιδευτικούς των Τάξεων Υποδοχής ΖΕΠ / ΙΕΠ, Μάρτιος 2021)</a:t>
            </a:r>
            <a:br>
              <a:rPr lang="el-GR" sz="1800" b="1" dirty="0" smtClean="0">
                <a:solidFill>
                  <a:srgbClr val="FF0000"/>
                </a:solidFill>
              </a:rPr>
            </a:br>
            <a:r>
              <a:rPr lang="el-GR" sz="1800" b="1" dirty="0" err="1" smtClean="0">
                <a:solidFill>
                  <a:srgbClr val="FF0000"/>
                </a:solidFill>
              </a:rPr>
              <a:t>Ευθύμης</a:t>
            </a:r>
            <a:r>
              <a:rPr lang="el-GR" sz="1800" b="1" dirty="0" smtClean="0">
                <a:solidFill>
                  <a:srgbClr val="FF0000"/>
                </a:solidFill>
              </a:rPr>
              <a:t> </a:t>
            </a:r>
            <a:r>
              <a:rPr lang="el-GR" sz="1800" b="1" dirty="0" err="1" smtClean="0">
                <a:solidFill>
                  <a:srgbClr val="FF0000"/>
                </a:solidFill>
              </a:rPr>
              <a:t>Χατζηευσταθίου</a:t>
            </a:r>
            <a:r>
              <a:rPr lang="el-GR" sz="1800" b="1" dirty="0" smtClean="0">
                <a:solidFill>
                  <a:srgbClr val="FF0000"/>
                </a:solidFill>
              </a:rPr>
              <a:t>,</a:t>
            </a:r>
            <a:r>
              <a:rPr lang="en-US" sz="1800" b="1" dirty="0" smtClean="0">
                <a:solidFill>
                  <a:srgbClr val="FF0000"/>
                </a:solidFill>
              </a:rPr>
              <a:t/>
            </a:r>
            <a:br>
              <a:rPr lang="en-US" sz="1800" b="1" dirty="0" smtClean="0">
                <a:solidFill>
                  <a:srgbClr val="FF0000"/>
                </a:solidFill>
              </a:rPr>
            </a:br>
            <a:r>
              <a:rPr lang="el-GR" sz="1800" b="1" dirty="0" smtClean="0">
                <a:solidFill>
                  <a:srgbClr val="FF0000"/>
                </a:solidFill>
              </a:rPr>
              <a:t>Δάσκαλος –Διευθυντής 2ου ΔΣ Αγίας Βαρβάρας- Εκπαιδευτής Ενηλίκων (ΜΑ) – Επιστημονικός Συνεργάτης του ΙΕΠ για τη Δράση 4</a:t>
            </a:r>
            <a:endParaRPr lang="el-GR" sz="1800" dirty="0">
              <a:solidFill>
                <a:srgbClr val="FF0000"/>
              </a:solidFill>
            </a:endParaRPr>
          </a:p>
        </p:txBody>
      </p:sp>
      <p:sp>
        <p:nvSpPr>
          <p:cNvPr id="3" name="2 - Θέση περιεχομένου"/>
          <p:cNvSpPr>
            <a:spLocks noGrp="1"/>
          </p:cNvSpPr>
          <p:nvPr>
            <p:ph idx="1"/>
          </p:nvPr>
        </p:nvSpPr>
        <p:spPr>
          <a:xfrm>
            <a:off x="0" y="2071678"/>
            <a:ext cx="9144000" cy="4786322"/>
          </a:xfrm>
        </p:spPr>
        <p:txBody>
          <a:bodyPr/>
          <a:lstStyle/>
          <a:p>
            <a:pPr algn="ctr"/>
            <a:r>
              <a:rPr lang="en-US" b="1" dirty="0" smtClean="0"/>
              <a:t>1</a:t>
            </a:r>
            <a:r>
              <a:rPr lang="el-GR" b="1" baseline="30000" dirty="0" smtClean="0"/>
              <a:t>ο</a:t>
            </a:r>
            <a:r>
              <a:rPr lang="el-GR" b="1" dirty="0" smtClean="0"/>
              <a:t> Βιωματικό Εργαστήριο</a:t>
            </a:r>
          </a:p>
          <a:p>
            <a:pPr algn="ctr">
              <a:buNone/>
            </a:pPr>
            <a:r>
              <a:rPr lang="el-GR" sz="3600" b="1" dirty="0" smtClean="0"/>
              <a:t>«Μπαίνω στα παπούτσια του … «Άλλου»</a:t>
            </a:r>
          </a:p>
          <a:p>
            <a:pPr algn="ctr">
              <a:buNone/>
            </a:pPr>
            <a:endParaRPr lang="el-GR" sz="3600" b="1" dirty="0"/>
          </a:p>
        </p:txBody>
      </p:sp>
      <p:pic>
        <p:nvPicPr>
          <p:cNvPr id="4" name="Picture 2" descr="https://encrypted-tbn2.google.com/images?q=tbn:ANd9GcREAfrnBJwlJBNVVm3ymWLRjw0jIIM3Ex7PCaoLImmTxMzhrFVmpA"/>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42976" y="3357562"/>
            <a:ext cx="7000924" cy="3500438"/>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857232"/>
          </a:xfrm>
        </p:spPr>
        <p:txBody>
          <a:bodyPr>
            <a:noAutofit/>
          </a:bodyPr>
          <a:lstStyle/>
          <a:p>
            <a:r>
              <a:rPr lang="el-GR" sz="3600" b="1" dirty="0" smtClean="0"/>
              <a:t>Περιστατικά Ζωής – Ερωτήσεις Κλειστού Τύπου</a:t>
            </a:r>
            <a:endParaRPr lang="el-GR" sz="3600" b="1" dirty="0"/>
          </a:p>
        </p:txBody>
      </p:sp>
      <p:sp>
        <p:nvSpPr>
          <p:cNvPr id="3" name="2 - Θέση περιεχομένου"/>
          <p:cNvSpPr>
            <a:spLocks noGrp="1"/>
          </p:cNvSpPr>
          <p:nvPr>
            <p:ph idx="1"/>
          </p:nvPr>
        </p:nvSpPr>
        <p:spPr>
          <a:xfrm>
            <a:off x="0" y="785794"/>
            <a:ext cx="9144000" cy="6072206"/>
          </a:xfrm>
        </p:spPr>
        <p:txBody>
          <a:bodyPr>
            <a:normAutofit fontScale="92500" lnSpcReduction="20000"/>
          </a:bodyPr>
          <a:lstStyle/>
          <a:p>
            <a:r>
              <a:rPr lang="el-GR" dirty="0" smtClean="0"/>
              <a:t>Αντιμετώπισες ποτέ σου οικονομικά προβλήματα;</a:t>
            </a:r>
          </a:p>
          <a:p>
            <a:r>
              <a:rPr lang="el-GR" dirty="0" smtClean="0"/>
              <a:t>Ζεις σε ένα σπίτι όπου έχεις δικό σου χώρο για παιχνίδι ή μελέτη;</a:t>
            </a:r>
          </a:p>
          <a:p>
            <a:r>
              <a:rPr lang="el-GR" dirty="0" smtClean="0"/>
              <a:t>Μπορείς να πας διακοπές μία φορά τον χρόνο με την οικογένειά σου;</a:t>
            </a:r>
          </a:p>
          <a:p>
            <a:r>
              <a:rPr lang="el-GR" dirty="0" smtClean="0"/>
              <a:t>Μπορείς να πας στο κοντινό κέντρο για να γυμναστείς;</a:t>
            </a:r>
          </a:p>
          <a:p>
            <a:r>
              <a:rPr lang="el-GR" dirty="0" smtClean="0"/>
              <a:t>Πιστεύεις ότι μπορείς να σπουδάσεις στη χώρα που μένεις ή να κάνεις το όνειρό σου πραγματικότητα;</a:t>
            </a:r>
          </a:p>
          <a:p>
            <a:r>
              <a:rPr lang="el-GR" dirty="0" smtClean="0"/>
              <a:t>Μπορείς να πας σινεμά ή θέατρο;</a:t>
            </a:r>
          </a:p>
          <a:p>
            <a:r>
              <a:rPr lang="el-GR" dirty="0" smtClean="0"/>
              <a:t> Σε έχουν ξεχωρίσει για την καταγωγή σου στον τόπο όπου μένεις;</a:t>
            </a:r>
          </a:p>
          <a:p>
            <a:r>
              <a:rPr lang="el-GR" dirty="0" smtClean="0"/>
              <a:t>Είχες ιατρική φροντίδα εσύ ή μέλη της οικογένειάς σου όταν χρειάστηκε;</a:t>
            </a:r>
          </a:p>
          <a:p>
            <a:endParaRPr lang="el-GR" dirty="0" smtClean="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928670"/>
          </a:xfrm>
        </p:spPr>
        <p:txBody>
          <a:bodyPr/>
          <a:lstStyle/>
          <a:p>
            <a:r>
              <a:rPr lang="el-GR" b="1" dirty="0" err="1" smtClean="0"/>
              <a:t>Αναστοχαστικές</a:t>
            </a:r>
            <a:r>
              <a:rPr lang="el-GR" b="1" dirty="0" smtClean="0"/>
              <a:t> Ερωτήσεις</a:t>
            </a:r>
            <a:endParaRPr lang="el-GR" b="1" dirty="0"/>
          </a:p>
        </p:txBody>
      </p:sp>
      <p:sp>
        <p:nvSpPr>
          <p:cNvPr id="3" name="2 - Θέση περιεχομένου"/>
          <p:cNvSpPr>
            <a:spLocks noGrp="1"/>
          </p:cNvSpPr>
          <p:nvPr>
            <p:ph idx="1"/>
          </p:nvPr>
        </p:nvSpPr>
        <p:spPr>
          <a:xfrm>
            <a:off x="0" y="1214422"/>
            <a:ext cx="9144000" cy="5643578"/>
          </a:xfrm>
        </p:spPr>
        <p:txBody>
          <a:bodyPr/>
          <a:lstStyle/>
          <a:p>
            <a:pPr algn="just"/>
            <a:r>
              <a:rPr lang="el-GR" b="1" dirty="0" smtClean="0"/>
              <a:t>Πώς αισθανθήκατε όταν κάνατε ένα βήμα μπροστά και πώς όταν κάνατε ένα βήμα πίσω;</a:t>
            </a:r>
          </a:p>
          <a:p>
            <a:pPr algn="just"/>
            <a:r>
              <a:rPr lang="el-GR" b="1" dirty="0" smtClean="0"/>
              <a:t>Πόσο εύκολο ή δύσκολο ήταν να παίξετε τον ρόλο ενός άλλου παιδιού;</a:t>
            </a:r>
          </a:p>
          <a:p>
            <a:pPr algn="just"/>
            <a:r>
              <a:rPr lang="el-GR" b="1" dirty="0" smtClean="0"/>
              <a:t>Ποιοι νομίζετε ότι έχουν λιγότερες ευκαιρίες στην κοινωνία που ζείτε;</a:t>
            </a:r>
          </a:p>
          <a:p>
            <a:pPr algn="just"/>
            <a:r>
              <a:rPr lang="el-GR" b="1" dirty="0" smtClean="0"/>
              <a:t>Τι αλλαγές πιστεύετε ότι χρειάζεται να γίνουν ώστε να μειωθεί η απόσταση που έχει δημιουργηθεί μεταξύ σας;</a:t>
            </a:r>
            <a:endParaRPr lang="el-G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39784"/>
          </a:xfrm>
        </p:spPr>
        <p:txBody>
          <a:bodyPr/>
          <a:lstStyle/>
          <a:p>
            <a:r>
              <a:rPr lang="el-GR" b="1" dirty="0" smtClean="0"/>
              <a:t>Σκοπός Εργαστηρίου</a:t>
            </a:r>
            <a:endParaRPr lang="el-GR" b="1" dirty="0"/>
          </a:p>
        </p:txBody>
      </p:sp>
      <p:sp>
        <p:nvSpPr>
          <p:cNvPr id="3" name="2 - Θέση περιεχομένου"/>
          <p:cNvSpPr>
            <a:spLocks noGrp="1"/>
          </p:cNvSpPr>
          <p:nvPr>
            <p:ph idx="1"/>
          </p:nvPr>
        </p:nvSpPr>
        <p:spPr>
          <a:xfrm>
            <a:off x="0" y="1500174"/>
            <a:ext cx="9144000" cy="4929222"/>
          </a:xfrm>
        </p:spPr>
        <p:txBody>
          <a:bodyPr>
            <a:normAutofit lnSpcReduction="10000"/>
          </a:bodyPr>
          <a:lstStyle/>
          <a:p>
            <a:pPr algn="just">
              <a:buNone/>
            </a:pPr>
            <a:r>
              <a:rPr lang="en-US" sz="3600" b="1" dirty="0" smtClean="0"/>
              <a:t>O</a:t>
            </a:r>
            <a:r>
              <a:rPr lang="el-GR" sz="3600" b="1" dirty="0" smtClean="0"/>
              <a:t>ι εκπαιδευόμενοι:</a:t>
            </a:r>
            <a:endParaRPr lang="en-US" sz="3600" b="1" dirty="0" smtClean="0"/>
          </a:p>
          <a:p>
            <a:pPr algn="just"/>
            <a:r>
              <a:rPr lang="el-GR" sz="3600" b="1" dirty="0" smtClean="0"/>
              <a:t>Να αντιληφθούν μέσα από παιχνίδια ρόλων καθημερινών ζητημάτων τη διαφορετική κοινωνική, πολιτισμική, οικονομική κατάστασή τους και πώς αυτές επηρεάζουν την εξέλιξή τους.</a:t>
            </a:r>
          </a:p>
          <a:p>
            <a:endParaRPr lang="el-GR" dirty="0" smtClean="0"/>
          </a:p>
          <a:p>
            <a:pPr algn="just"/>
            <a:r>
              <a:rPr lang="el-GR" b="1" dirty="0" smtClean="0"/>
              <a:t>Ομάδα – Στόχος: Γενική Τάξη &amp; Τάξη Υποδοχής ΖΕΠ</a:t>
            </a:r>
            <a:endParaRPr lang="el-G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000108"/>
          </a:xfrm>
        </p:spPr>
        <p:txBody>
          <a:bodyPr/>
          <a:lstStyle/>
          <a:p>
            <a:r>
              <a:rPr lang="el-GR" b="1" dirty="0" smtClean="0"/>
              <a:t>Περιγραφή Δραστηριότητας (30’)</a:t>
            </a:r>
            <a:endParaRPr lang="el-GR" b="1" dirty="0"/>
          </a:p>
        </p:txBody>
      </p:sp>
      <p:sp>
        <p:nvSpPr>
          <p:cNvPr id="3" name="2 - Θέση περιεχομένου"/>
          <p:cNvSpPr>
            <a:spLocks noGrp="1"/>
          </p:cNvSpPr>
          <p:nvPr>
            <p:ph idx="1"/>
          </p:nvPr>
        </p:nvSpPr>
        <p:spPr>
          <a:xfrm>
            <a:off x="0" y="928670"/>
            <a:ext cx="9144000" cy="5929330"/>
          </a:xfrm>
        </p:spPr>
        <p:txBody>
          <a:bodyPr>
            <a:normAutofit lnSpcReduction="10000"/>
          </a:bodyPr>
          <a:lstStyle/>
          <a:p>
            <a:pPr algn="just"/>
            <a:r>
              <a:rPr lang="el-GR" sz="4000" dirty="0" smtClean="0"/>
              <a:t>Αρχικά βρείτε </a:t>
            </a:r>
            <a:r>
              <a:rPr lang="el-GR" sz="4000" b="1" dirty="0" smtClean="0"/>
              <a:t>8 ρόλους </a:t>
            </a:r>
            <a:r>
              <a:rPr lang="el-GR" sz="4000" dirty="0" smtClean="0"/>
              <a:t>που αφορούν μαθητές με διαφορετική πολιτισμική ταυτότητα</a:t>
            </a:r>
            <a:r>
              <a:rPr lang="en-US" sz="4000" dirty="0" smtClean="0"/>
              <a:t>.</a:t>
            </a:r>
          </a:p>
          <a:p>
            <a:pPr algn="just">
              <a:buNone/>
            </a:pPr>
            <a:r>
              <a:rPr lang="en-US" sz="4000" dirty="0" smtClean="0"/>
              <a:t>    </a:t>
            </a:r>
            <a:r>
              <a:rPr lang="el-GR" sz="4000" dirty="0" smtClean="0"/>
              <a:t>π.χ. α) Είμαι τσιγγανόπουλο από την Αλβανία, 12 χρονών και δεν τελείωσα το δημοτικό σχολείο</a:t>
            </a:r>
            <a:r>
              <a:rPr lang="en-US" sz="4000" dirty="0" smtClean="0"/>
              <a:t>.</a:t>
            </a:r>
          </a:p>
          <a:p>
            <a:pPr algn="just">
              <a:buNone/>
            </a:pPr>
            <a:r>
              <a:rPr lang="en-US" sz="4000" dirty="0" smtClean="0"/>
              <a:t>           </a:t>
            </a:r>
            <a:r>
              <a:rPr lang="el-GR" sz="4000" dirty="0" smtClean="0"/>
              <a:t> β) Είμαι μοναχοπαίδι 9 ετών που έχω μετακομίσει από την Κηφισιά στο Κερατσίνι εξαιτίας του διαζυγίου των γονιών μου</a:t>
            </a:r>
            <a:r>
              <a:rPr lang="en-US" sz="4000" dirty="0" smtClean="0"/>
              <a:t>.</a:t>
            </a:r>
            <a:endParaRPr lang="el-GR" sz="4000" dirty="0" smtClean="0"/>
          </a:p>
          <a:p>
            <a:pPr algn="just"/>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74638"/>
            <a:ext cx="9001156" cy="725470"/>
          </a:xfrm>
        </p:spPr>
        <p:txBody>
          <a:bodyPr>
            <a:normAutofit fontScale="90000"/>
          </a:bodyPr>
          <a:lstStyle/>
          <a:p>
            <a:r>
              <a:rPr lang="el-GR" b="1" dirty="0" smtClean="0"/>
              <a:t>Περιγραφή Δραστηριότητας (30’)</a:t>
            </a:r>
            <a:endParaRPr lang="el-GR" dirty="0"/>
          </a:p>
        </p:txBody>
      </p:sp>
      <p:sp>
        <p:nvSpPr>
          <p:cNvPr id="3" name="2 - Θέση περιεχομένου"/>
          <p:cNvSpPr>
            <a:spLocks noGrp="1"/>
          </p:cNvSpPr>
          <p:nvPr>
            <p:ph idx="1"/>
          </p:nvPr>
        </p:nvSpPr>
        <p:spPr>
          <a:xfrm>
            <a:off x="0" y="1285860"/>
            <a:ext cx="9144000" cy="5572140"/>
          </a:xfrm>
        </p:spPr>
        <p:txBody>
          <a:bodyPr>
            <a:normAutofit lnSpcReduction="10000"/>
          </a:bodyPr>
          <a:lstStyle/>
          <a:p>
            <a:pPr algn="just"/>
            <a:r>
              <a:rPr lang="el-GR" dirty="0" smtClean="0"/>
              <a:t>Στη συνέχεια, αφότου βρείτε τους ρόλους, δημιουργήστε </a:t>
            </a:r>
            <a:r>
              <a:rPr lang="el-GR" b="1" dirty="0" smtClean="0"/>
              <a:t>ερωτήσεις ανοιχτού τύπου </a:t>
            </a:r>
            <a:r>
              <a:rPr lang="el-GR" dirty="0" smtClean="0"/>
              <a:t>που θα βοηθήσουν τους μαθητές να υποδυθούν καλύτερα τον ρόλο τους. (π.χ. Τι δουλειά κάνουν οι γονείς σου; Πώς περνάς τον ελεύθερο χρόνο σου μέσα στην ημέρα </a:t>
            </a:r>
            <a:r>
              <a:rPr lang="el-GR" dirty="0" err="1" smtClean="0"/>
              <a:t>κ.α</a:t>
            </a:r>
            <a:r>
              <a:rPr lang="el-GR" dirty="0" smtClean="0"/>
              <a:t>).</a:t>
            </a:r>
          </a:p>
          <a:p>
            <a:r>
              <a:rPr lang="el-GR" dirty="0" smtClean="0"/>
              <a:t>Κατόπιν δημιουργήστε </a:t>
            </a:r>
            <a:r>
              <a:rPr lang="el-GR" b="1" dirty="0" smtClean="0"/>
              <a:t>ερωτήσεις κλειστού τύπου </a:t>
            </a:r>
            <a:r>
              <a:rPr lang="el-GR" dirty="0" smtClean="0"/>
              <a:t>που αφορούν περιστατικά της καθημερινής ζωής και κάθε φορά θα μπορούν να απαντηθούν με ένα «ναι» ή «όχι». (π.χ. Έχεις πρόσβαση στο διαδίκτυο στο σπίτι σου; Μπορεί να καλέσεις συμμαθητές στο σπίτι σου για το πάρτι γενεθλίων σου; κ.λπ.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001156" cy="1071546"/>
          </a:xfrm>
        </p:spPr>
        <p:txBody>
          <a:bodyPr/>
          <a:lstStyle/>
          <a:p>
            <a:r>
              <a:rPr lang="el-GR" b="1" dirty="0" smtClean="0"/>
              <a:t>Περιγραφή Δραστηριότητας (30’)</a:t>
            </a:r>
            <a:endParaRPr lang="el-GR" dirty="0"/>
          </a:p>
        </p:txBody>
      </p:sp>
      <p:sp>
        <p:nvSpPr>
          <p:cNvPr id="3" name="2 - Θέση περιεχομένου"/>
          <p:cNvSpPr>
            <a:spLocks noGrp="1"/>
          </p:cNvSpPr>
          <p:nvPr>
            <p:ph idx="1"/>
          </p:nvPr>
        </p:nvSpPr>
        <p:spPr>
          <a:xfrm>
            <a:off x="0" y="1071546"/>
            <a:ext cx="9144000" cy="5786454"/>
          </a:xfrm>
        </p:spPr>
        <p:txBody>
          <a:bodyPr>
            <a:normAutofit fontScale="92500"/>
          </a:bodyPr>
          <a:lstStyle/>
          <a:p>
            <a:pPr algn="just"/>
            <a:r>
              <a:rPr lang="el-GR" sz="3600" b="1" dirty="0" smtClean="0"/>
              <a:t>Περιγραφή Παιχνιδιού:</a:t>
            </a:r>
          </a:p>
          <a:p>
            <a:pPr algn="just">
              <a:buNone/>
            </a:pPr>
            <a:r>
              <a:rPr lang="el-GR" sz="3600" dirty="0" smtClean="0"/>
              <a:t>    α) Οι μαθητές στήνονται σε μία ευθεία γραμμή.</a:t>
            </a:r>
          </a:p>
          <a:p>
            <a:pPr algn="just">
              <a:buNone/>
            </a:pPr>
            <a:r>
              <a:rPr lang="el-GR" sz="3600" dirty="0" smtClean="0"/>
              <a:t>    β) Ο εκπαιδευτικός διαβάζει ένα </a:t>
            </a:r>
            <a:r>
              <a:rPr lang="el-GR" sz="3600" dirty="0" err="1" smtClean="0"/>
              <a:t>ένα</a:t>
            </a:r>
            <a:r>
              <a:rPr lang="el-GR" sz="3600" dirty="0" smtClean="0"/>
              <a:t> τα περιστατικά της ζωής κι οι μαθητές προχωράνε ένα βήμα μπροστά εάν η απάντηση είναι «ναι» ή ένα βήμα πίσω εάν η απάντηση είναι «όχι».</a:t>
            </a:r>
          </a:p>
          <a:p>
            <a:pPr algn="just">
              <a:buNone/>
            </a:pPr>
            <a:r>
              <a:rPr lang="el-GR" sz="3600" b="1" dirty="0" smtClean="0"/>
              <a:t>Τελικό Στάδιο Δραστηριότητας </a:t>
            </a:r>
            <a:r>
              <a:rPr lang="el-GR" sz="3600" b="1" dirty="0" smtClean="0">
                <a:solidFill>
                  <a:srgbClr val="FF0000"/>
                </a:solidFill>
              </a:rPr>
              <a:t>(και πιο δυνατό) </a:t>
            </a:r>
            <a:r>
              <a:rPr lang="el-GR" sz="3600" b="1" dirty="0" smtClean="0"/>
              <a:t>Δημιουργήστε</a:t>
            </a:r>
            <a:r>
              <a:rPr lang="el-GR" sz="3600" b="1" dirty="0" smtClean="0">
                <a:solidFill>
                  <a:srgbClr val="FF0000"/>
                </a:solidFill>
              </a:rPr>
              <a:t> </a:t>
            </a:r>
            <a:r>
              <a:rPr lang="el-GR" sz="3600" b="1" dirty="0" err="1" smtClean="0"/>
              <a:t>Αναστοχαστικές</a:t>
            </a:r>
            <a:r>
              <a:rPr lang="el-GR" sz="3600" b="1" dirty="0" smtClean="0"/>
              <a:t> Ερωτήσεις </a:t>
            </a:r>
          </a:p>
          <a:p>
            <a:pPr algn="just">
              <a:buNone/>
            </a:pPr>
            <a:r>
              <a:rPr lang="el-GR" sz="3600" b="1" dirty="0" smtClean="0"/>
              <a:t>       </a:t>
            </a:r>
            <a:r>
              <a:rPr lang="el-GR" sz="3600" dirty="0" smtClean="0"/>
              <a:t>π.χ. πώς νιώθατε κάθε φορά που απομακρυνόσασταν από τα μέλη της ομάδας; </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714356"/>
          </a:xfrm>
        </p:spPr>
        <p:txBody>
          <a:bodyPr>
            <a:normAutofit fontScale="90000"/>
          </a:bodyPr>
          <a:lstStyle/>
          <a:p>
            <a:r>
              <a:rPr lang="el-GR" b="1" dirty="0" smtClean="0"/>
              <a:t>8 Ρόλοι</a:t>
            </a:r>
            <a:endParaRPr lang="el-GR" b="1" dirty="0"/>
          </a:p>
        </p:txBody>
      </p:sp>
      <p:sp>
        <p:nvSpPr>
          <p:cNvPr id="3" name="2 - Θέση περιεχομένου"/>
          <p:cNvSpPr>
            <a:spLocks noGrp="1"/>
          </p:cNvSpPr>
          <p:nvPr>
            <p:ph idx="1"/>
          </p:nvPr>
        </p:nvSpPr>
        <p:spPr>
          <a:xfrm>
            <a:off x="0" y="642918"/>
            <a:ext cx="9144000" cy="6215082"/>
          </a:xfrm>
        </p:spPr>
        <p:txBody>
          <a:bodyPr/>
          <a:lstStyle/>
          <a:p>
            <a:pPr algn="just"/>
            <a:r>
              <a:rPr lang="en-US" dirty="0" smtClean="0"/>
              <a:t>1</a:t>
            </a:r>
            <a:r>
              <a:rPr lang="el-GR" baseline="30000" dirty="0" err="1" smtClean="0"/>
              <a:t>ος</a:t>
            </a:r>
            <a:r>
              <a:rPr lang="el-GR" dirty="0" smtClean="0"/>
              <a:t>) Είσαι 8 ετών. Εσύ και τα αδέλφια σου ζείτε σε ένα όμορφο σπίτι με ένα μεγάλο κήπο και μία πισίνα. Ο πατέρας σας είναι προϊστάμενος σε μία τράπεζα της πόλης κι η μητέρα σας φροντίζει την οικογένεια και το σπίτι.</a:t>
            </a:r>
          </a:p>
          <a:p>
            <a:pPr algn="just"/>
            <a:r>
              <a:rPr lang="el-GR" dirty="0" smtClean="0"/>
              <a:t>2</a:t>
            </a:r>
            <a:r>
              <a:rPr lang="el-GR" baseline="30000" dirty="0" smtClean="0"/>
              <a:t>ος</a:t>
            </a:r>
            <a:r>
              <a:rPr lang="el-GR" dirty="0" smtClean="0"/>
              <a:t> ) Γεννήθηκες σε αυτήν την πόλη και είσαι 13 ετών. Οι γονείς σου μετανάστευσαν εδώ από την Ασία. Διατηρούν ένα όμορφο εστιατόριο και μένετε σε σπίτι πάνω από το εστιατόριο με την αδελφή σου. Και οι δύο βοηθάτε στο εστιατόριο μετά από το σχολείο.</a:t>
            </a:r>
          </a:p>
          <a:p>
            <a:pPr algn="just"/>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928670"/>
          </a:xfrm>
        </p:spPr>
        <p:txBody>
          <a:bodyPr>
            <a:normAutofit/>
          </a:bodyPr>
          <a:lstStyle/>
          <a:p>
            <a:r>
              <a:rPr lang="el-GR" b="1" dirty="0" smtClean="0"/>
              <a:t>8 Ρόλοι (2)</a:t>
            </a:r>
            <a:endParaRPr lang="el-GR" dirty="0"/>
          </a:p>
        </p:txBody>
      </p:sp>
      <p:sp>
        <p:nvSpPr>
          <p:cNvPr id="3" name="2 - Θέση περιεχομένου"/>
          <p:cNvSpPr>
            <a:spLocks noGrp="1"/>
          </p:cNvSpPr>
          <p:nvPr>
            <p:ph idx="1"/>
          </p:nvPr>
        </p:nvSpPr>
        <p:spPr>
          <a:xfrm>
            <a:off x="0" y="928670"/>
            <a:ext cx="9144000" cy="5929330"/>
          </a:xfrm>
        </p:spPr>
        <p:txBody>
          <a:bodyPr/>
          <a:lstStyle/>
          <a:p>
            <a:pPr algn="just"/>
            <a:r>
              <a:rPr lang="el-GR" dirty="0" smtClean="0"/>
              <a:t>3</a:t>
            </a:r>
            <a:r>
              <a:rPr lang="el-GR" baseline="30000" dirty="0" smtClean="0"/>
              <a:t>ος</a:t>
            </a:r>
            <a:r>
              <a:rPr lang="el-GR" dirty="0" smtClean="0"/>
              <a:t>)  Είσαι 10 ετών. Ζεις σε μία φάρμα στην εξοχή, ο πατέρας σου είναι αγρότης κι η μητέρα σου φροντίζει τα ζώα. Έχεις άλλα  3 αδέλφια.</a:t>
            </a:r>
          </a:p>
          <a:p>
            <a:pPr algn="just"/>
            <a:r>
              <a:rPr lang="el-GR" dirty="0" smtClean="0"/>
              <a:t>4</a:t>
            </a:r>
            <a:r>
              <a:rPr lang="el-GR" baseline="30000" dirty="0" smtClean="0"/>
              <a:t>ος</a:t>
            </a:r>
            <a:r>
              <a:rPr lang="el-GR" dirty="0" smtClean="0"/>
              <a:t>) Είσαι μοναχοπαίδι, 9 ετών, ζεις μόνος με τη μητέρα σου σε ένα μικρό διαμέρισμα στην πόλη. Η μητέρα σου δουλεύει σε εργοστάσιο. Είσαι εξαιρετικός στον χορό.</a:t>
            </a:r>
          </a:p>
          <a:p>
            <a:pPr algn="just"/>
            <a:r>
              <a:rPr lang="el-GR" dirty="0" smtClean="0"/>
              <a:t>5</a:t>
            </a:r>
            <a:r>
              <a:rPr lang="el-GR" baseline="30000" dirty="0" smtClean="0"/>
              <a:t>ος</a:t>
            </a:r>
            <a:r>
              <a:rPr lang="el-GR" dirty="0" smtClean="0"/>
              <a:t>) Ζεις σε ένα χωριό </a:t>
            </a:r>
            <a:r>
              <a:rPr lang="en-US" dirty="0" smtClean="0"/>
              <a:t>SOS</a:t>
            </a:r>
            <a:r>
              <a:rPr lang="el-GR" dirty="0" smtClean="0"/>
              <a:t> από τότε που ήσουν βρέφος. Δεν γνωρίζεις ποιοι είναι οι γονείς σου κι είσαι 9 ετών.</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714356"/>
          </a:xfrm>
        </p:spPr>
        <p:txBody>
          <a:bodyPr>
            <a:normAutofit fontScale="90000"/>
          </a:bodyPr>
          <a:lstStyle/>
          <a:p>
            <a:r>
              <a:rPr lang="el-GR" b="1" dirty="0" smtClean="0"/>
              <a:t>8 Ρόλοι (3)</a:t>
            </a:r>
            <a:endParaRPr lang="el-GR" dirty="0"/>
          </a:p>
        </p:txBody>
      </p:sp>
      <p:sp>
        <p:nvSpPr>
          <p:cNvPr id="3" name="2 - Θέση περιεχομένου"/>
          <p:cNvSpPr>
            <a:spLocks noGrp="1"/>
          </p:cNvSpPr>
          <p:nvPr>
            <p:ph idx="1"/>
          </p:nvPr>
        </p:nvSpPr>
        <p:spPr>
          <a:xfrm>
            <a:off x="0" y="857232"/>
            <a:ext cx="9144000" cy="6000768"/>
          </a:xfrm>
        </p:spPr>
        <p:txBody>
          <a:bodyPr>
            <a:normAutofit fontScale="92500" lnSpcReduction="10000"/>
          </a:bodyPr>
          <a:lstStyle/>
          <a:p>
            <a:pPr algn="just"/>
            <a:r>
              <a:rPr lang="el-GR" dirty="0" smtClean="0"/>
              <a:t>6</a:t>
            </a:r>
            <a:r>
              <a:rPr lang="el-GR" baseline="30000" dirty="0" smtClean="0"/>
              <a:t>ος</a:t>
            </a:r>
            <a:r>
              <a:rPr lang="el-GR" dirty="0" smtClean="0"/>
              <a:t>) Οι γονείς σου έχουν χωρίσει, όταν ήσουν ενός έτους. Έχεις μεταναστεύσει από τη Σουηδία στη γενέτειρα πατρίδα της μητέρας σου. Ζεις μαζί με τον σύντροφό της και τα δύο μικρά παιδιά του. </a:t>
            </a:r>
          </a:p>
          <a:p>
            <a:pPr algn="just"/>
            <a:r>
              <a:rPr lang="el-GR" dirty="0" smtClean="0"/>
              <a:t>7</a:t>
            </a:r>
            <a:r>
              <a:rPr lang="el-GR" baseline="30000" dirty="0" smtClean="0"/>
              <a:t>ος</a:t>
            </a:r>
            <a:r>
              <a:rPr lang="el-GR" dirty="0" smtClean="0"/>
              <a:t>) Είσαι ένα κορίτσι 7 ετών από τη Συρία. Ζείτε με τις δύο αδελφές σου και τη μητέρα σου σε μία οργανωμένη δομή προσφύγων, σε νησί του ανατολικού Αιγαίου. </a:t>
            </a:r>
          </a:p>
          <a:p>
            <a:pPr algn="just"/>
            <a:r>
              <a:rPr lang="el-GR" dirty="0" smtClean="0"/>
              <a:t>8</a:t>
            </a:r>
            <a:r>
              <a:rPr lang="el-GR" baseline="30000" dirty="0" smtClean="0"/>
              <a:t>ος)</a:t>
            </a:r>
            <a:r>
              <a:rPr lang="el-GR" dirty="0" smtClean="0"/>
              <a:t> Είσαι 8 ετών. Έχεις ταλέντο στο πιάνο. Χρησιμοποιείς </a:t>
            </a:r>
            <a:r>
              <a:rPr lang="el-GR" dirty="0" err="1" smtClean="0"/>
              <a:t>αμαξίδιο</a:t>
            </a:r>
            <a:r>
              <a:rPr lang="el-GR" dirty="0" smtClean="0"/>
              <a:t> τα τελευταία τρία χρόνια λόγω της αναπηρίας, που σου έχει δημιουργήσει μια σοβαρή ασθένεια. Οι δύο γονείς σου είναι δάσκαλοι κι η αδελφή σου πέντε χρόνια μεγαλύτερη από εσένα.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428604"/>
            <a:ext cx="9144000" cy="1000108"/>
          </a:xfrm>
        </p:spPr>
        <p:txBody>
          <a:bodyPr>
            <a:normAutofit fontScale="90000"/>
          </a:bodyPr>
          <a:lstStyle/>
          <a:p>
            <a:r>
              <a:rPr lang="el-GR" b="1" dirty="0" smtClean="0"/>
              <a:t>Ερωτήσεις Ανοιχτού Τύπου Κατανόησης Ρόλων</a:t>
            </a:r>
            <a:endParaRPr lang="el-GR" b="1" dirty="0"/>
          </a:p>
        </p:txBody>
      </p:sp>
      <p:sp>
        <p:nvSpPr>
          <p:cNvPr id="3" name="2 - Θέση περιεχομένου"/>
          <p:cNvSpPr>
            <a:spLocks noGrp="1"/>
          </p:cNvSpPr>
          <p:nvPr>
            <p:ph idx="1"/>
          </p:nvPr>
        </p:nvSpPr>
        <p:spPr>
          <a:xfrm>
            <a:off x="0" y="1643050"/>
            <a:ext cx="9144000" cy="5214950"/>
          </a:xfrm>
        </p:spPr>
        <p:txBody>
          <a:bodyPr/>
          <a:lstStyle/>
          <a:p>
            <a:r>
              <a:rPr lang="el-GR" dirty="0" smtClean="0"/>
              <a:t>Πώς περνάς την ημέρα σου πρωί, μεσημέρι, βράδυ;</a:t>
            </a:r>
          </a:p>
          <a:p>
            <a:r>
              <a:rPr lang="el-GR" dirty="0" smtClean="0"/>
              <a:t>Με τι άλλες δραστηριότητες  ασχολείσαι εκτός από τη μελέτη των μαθημάτων σου;</a:t>
            </a:r>
          </a:p>
          <a:p>
            <a:r>
              <a:rPr lang="el-GR" dirty="0" smtClean="0"/>
              <a:t>Ποια είναι τα αγαπημένα σου παιχνίδια;</a:t>
            </a:r>
          </a:p>
          <a:p>
            <a:r>
              <a:rPr lang="el-GR" dirty="0" smtClean="0"/>
              <a:t>Τι δουλειά κάνουν οι γονείς σου;</a:t>
            </a:r>
          </a:p>
          <a:p>
            <a:r>
              <a:rPr lang="el-GR" dirty="0" smtClean="0"/>
              <a:t>Πώς είναι το σπίτι που ζεις; </a:t>
            </a:r>
          </a:p>
          <a:p>
            <a:r>
              <a:rPr lang="el-GR" dirty="0" smtClean="0"/>
              <a:t>Με ποιους άλλους ανθρώπους εκτός από την οικογένειά σου συναντιέσαι συνήθως;</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860</Words>
  <PresentationFormat>Προβολή στην οθόνη (4:3)</PresentationFormat>
  <Paragraphs>53</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«Προσεγγίζοντας Βιωματικά τον ¨΄Άλλο¨ » (Βιωματικές Δραστηριότητες, Παιχνίδια, Σχέδια μαθημάτων για τους εκπαιδευτικούς των Τάξεων Υποδοχής ΖΕΠ / ΙΕΠ, Μάρτιος 2021) Ευθύμης Χατζηευσταθίου, Δάσκαλος –Διευθυντής 2ου ΔΣ Αγίας Βαρβάρας- Εκπαιδευτής Ενηλίκων (ΜΑ) – Επιστημονικός Συνεργάτης του ΙΕΠ για τη Δράση 4</vt:lpstr>
      <vt:lpstr>Σκοπός Εργαστηρίου</vt:lpstr>
      <vt:lpstr>Περιγραφή Δραστηριότητας (30’)</vt:lpstr>
      <vt:lpstr>Περιγραφή Δραστηριότητας (30’)</vt:lpstr>
      <vt:lpstr>Περιγραφή Δραστηριότητας (30’)</vt:lpstr>
      <vt:lpstr>8 Ρόλοι</vt:lpstr>
      <vt:lpstr>8 Ρόλοι (2)</vt:lpstr>
      <vt:lpstr>8 Ρόλοι (3)</vt:lpstr>
      <vt:lpstr>Ερωτήσεις Ανοιχτού Τύπου Κατανόησης Ρόλων</vt:lpstr>
      <vt:lpstr>Περιστατικά Ζωής – Ερωτήσεις Κλειστού Τύπου</vt:lpstr>
      <vt:lpstr>Αναστοχαστικές Ερωτήσεις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«Προσεγγίζοντας Βιωματικά τον ¨΄Άλλο¨ » (Βιωματικές Δραστηριότητες, Παιχνίδια, Σχέδια μαθημάτων για τους εκπαιδευτικούς των Τάξεων Υποδοχής ΖΕΠ / ΙΕΠ, Μάρτιος 2021) Ευθύμης Χατζηευσταθίου, Δάσκαλος –Διευθυντής 2ου ΔΣ Αγίας Βαρβάρας- Εκπαιδευτής Ενηλίκων (ΜΑ) – Επιστημονικός Συνεργάτης του ΙΕΠ για τη Δράση 4</dc:title>
  <dc:creator>User</dc:creator>
  <cp:lastModifiedBy>User</cp:lastModifiedBy>
  <cp:revision>25</cp:revision>
  <dcterms:created xsi:type="dcterms:W3CDTF">2021-02-22T14:56:21Z</dcterms:created>
  <dcterms:modified xsi:type="dcterms:W3CDTF">2021-04-03T11:43:11Z</dcterms:modified>
</cp:coreProperties>
</file>