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6" r:id="rId3"/>
    <p:sldId id="267" r:id="rId4"/>
    <p:sldId id="268" r:id="rId5"/>
    <p:sldId id="269" r:id="rId6"/>
    <p:sldId id="270" r:id="rId7"/>
    <p:sldId id="271" r:id="rId8"/>
    <p:sldId id="275" r:id="rId9"/>
    <p:sldId id="272" r:id="rId10"/>
    <p:sldId id="273" r:id="rId11"/>
    <p:sldId id="274" r:id="rId12"/>
    <p:sldId id="276" r:id="rId13"/>
    <p:sldId id="277" r:id="rId14"/>
    <p:sldId id="278" r:id="rId15"/>
    <p:sldId id="279" r:id="rId16"/>
    <p:sldId id="280" r:id="rId17"/>
    <p:sldId id="257" r:id="rId18"/>
    <p:sldId id="258" r:id="rId19"/>
    <p:sldId id="259" r:id="rId20"/>
    <p:sldId id="260" r:id="rId21"/>
    <p:sldId id="261" r:id="rId22"/>
    <p:sldId id="262" r:id="rId23"/>
    <p:sldId id="263" r:id="rId24"/>
    <p:sldId id="264" r:id="rId25"/>
    <p:sldId id="265" r:id="rId26"/>
    <p:sldId id="282" r:id="rId27"/>
    <p:sldId id="281" r:id="rId28"/>
    <p:sldId id="283" r:id="rId29"/>
    <p:sldId id="284"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16" d="100"/>
          <a:sy n="116" d="100"/>
        </p:scale>
        <p:origin x="39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l-GR" smtClean="0"/>
              <a:t>Στυλ κύριου τίτλου</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smtClean="0"/>
              <a:t>Στυλ υποδείγματος κειμένου</a:t>
            </a:r>
          </a:p>
        </p:txBody>
      </p:sp>
      <p:sp>
        <p:nvSpPr>
          <p:cNvPr id="3" name="Date Placeholder 2"/>
          <p:cNvSpPr>
            <a:spLocks noGrp="1"/>
          </p:cNvSpPr>
          <p:nvPr>
            <p:ph type="dt" sz="half" idx="10"/>
          </p:nvPr>
        </p:nvSpPr>
        <p:spPr/>
        <p:txBody>
          <a:bodyPr/>
          <a:lstStyle/>
          <a:p>
            <a:fld id="{B61BEF0D-F0BB-DE4B-95CE-6DB70DBA9567}" type="datetimeFigureOut">
              <a:rPr lang="en-US" dirty="0"/>
              <a:pPr/>
              <a:t>2/28/2022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l-GR" smtClean="0"/>
              <a:t>Στυλ κύριου τίτλου</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dirty="0"/>
              <a:pPr/>
              <a:t>2/28/2022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l-GR" smtClean="0"/>
              <a:t>Στυλ κύριου τίτλου</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smtClean="0"/>
              <a:t>Στυλ υποδείγματος κειμένου</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dirty="0"/>
              <a:pPr/>
              <a:t>2/28/2022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l-GR" smtClean="0"/>
              <a:t>Στυλ κύριου τίτλου</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dirty="0"/>
              <a:pPr/>
              <a:t>2/28/2022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l-GR" smtClean="0"/>
              <a:t>Στυλ κύριου τίτλου</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l-GR" smtClean="0"/>
              <a:t>Στυλ υποδείγματος κειμένου</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dirty="0"/>
              <a:pPr/>
              <a:t>2/28/2022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l-GR" smtClean="0"/>
              <a:t>Στυλ κύριου τίτλου</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l-GR" smtClean="0"/>
              <a:t>Στυλ υποδείγματος κειμένου</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dirty="0"/>
              <a:pPr/>
              <a:t>2/28/2022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nchor="ct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l-GR" smtClean="0"/>
              <a:t>Στυλ κύριου τίτλου</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B61BEF0D-F0BB-DE4B-95CE-6DB70DBA9567}" type="datetimeFigureOut">
              <a:rPr lang="en-US" dirty="0"/>
              <a:pPr/>
              <a:t>2/28/2022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2/28/2022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2/28/2022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2/28/2022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l-GR" smtClean="0"/>
              <a:t>Στυλ κύριου τίτλου</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B61BEF0D-F0BB-DE4B-95CE-6DB70DBA9567}" type="datetimeFigureOut">
              <a:rPr lang="en-US" dirty="0"/>
              <a:pPr/>
              <a:t>2/28/2022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l-GR" smtClean="0"/>
              <a:t>Στυλ κύριου τίτλου</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B61BEF0D-F0BB-DE4B-95CE-6DB70DBA9567}" type="datetimeFigureOut">
              <a:rPr lang="en-US" dirty="0"/>
              <a:pPr/>
              <a:t>2/28/2022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2/28/2022</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lImBKj9KV0k"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0SVRLa3CwnI" TargetMode="External"/><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3526266" y="282144"/>
            <a:ext cx="4423247" cy="2971801"/>
          </a:xfrm>
        </p:spPr>
        <p:txBody>
          <a:bodyPr/>
          <a:lstStyle/>
          <a:p>
            <a:r>
              <a:rPr lang="el-GR" dirty="0"/>
              <a:t>Ο </a:t>
            </a:r>
            <a:r>
              <a:rPr lang="el-GR" dirty="0" err="1" smtClean="0"/>
              <a:t>ΜΥθος</a:t>
            </a:r>
            <a:r>
              <a:rPr lang="el-GR" dirty="0" smtClean="0"/>
              <a:t> </a:t>
            </a:r>
            <a:br>
              <a:rPr lang="el-GR" dirty="0" smtClean="0"/>
            </a:br>
            <a:r>
              <a:rPr lang="el-GR" dirty="0" smtClean="0"/>
              <a:t>της </a:t>
            </a:r>
            <a:r>
              <a:rPr lang="el-GR" dirty="0" err="1" smtClean="0"/>
              <a:t>ΠερσεφΟνης</a:t>
            </a:r>
            <a:endParaRPr lang="el-GR" dirty="0"/>
          </a:p>
        </p:txBody>
      </p:sp>
      <p:sp>
        <p:nvSpPr>
          <p:cNvPr id="3" name="Υπότιτλος 2"/>
          <p:cNvSpPr>
            <a:spLocks noGrp="1"/>
          </p:cNvSpPr>
          <p:nvPr>
            <p:ph type="subTitle" idx="1"/>
          </p:nvPr>
        </p:nvSpPr>
        <p:spPr/>
        <p:txBody>
          <a:bodyPr/>
          <a:lstStyle/>
          <a:p>
            <a:r>
              <a:rPr lang="el-GR" dirty="0" smtClean="0"/>
              <a:t>ΛΕΛΑ ΜΑΓΓΟΥ</a:t>
            </a:r>
          </a:p>
          <a:p>
            <a:r>
              <a:rPr lang="el-GR" dirty="0" smtClean="0"/>
              <a:t>2</a:t>
            </a:r>
            <a:r>
              <a:rPr lang="el-GR" baseline="30000" dirty="0" smtClean="0"/>
              <a:t>ο</a:t>
            </a:r>
            <a:r>
              <a:rPr lang="el-GR" dirty="0" smtClean="0"/>
              <a:t> ΝΗΠΙΑΓΩΓΕΙΟ ΤΥΡΝΑΒΟΥ</a:t>
            </a:r>
            <a:endParaRPr lang="el-GR" dirty="0"/>
          </a:p>
        </p:txBody>
      </p:sp>
      <p:pic>
        <p:nvPicPr>
          <p:cNvPr id="4" name="Εικόνα 3"/>
          <p:cNvPicPr>
            <a:picLocks noChangeAspect="1"/>
          </p:cNvPicPr>
          <p:nvPr/>
        </p:nvPicPr>
        <p:blipFill>
          <a:blip r:embed="rId2"/>
          <a:stretch>
            <a:fillRect/>
          </a:stretch>
        </p:blipFill>
        <p:spPr>
          <a:xfrm>
            <a:off x="7710745" y="414867"/>
            <a:ext cx="3838575" cy="3429000"/>
          </a:xfrm>
          <a:prstGeom prst="rect">
            <a:avLst/>
          </a:prstGeom>
        </p:spPr>
      </p:pic>
      <p:pic>
        <p:nvPicPr>
          <p:cNvPr id="5" name="Εικόνα 4"/>
          <p:cNvPicPr>
            <a:picLocks noChangeAspect="1"/>
          </p:cNvPicPr>
          <p:nvPr/>
        </p:nvPicPr>
        <p:blipFill>
          <a:blip r:embed="rId3"/>
          <a:stretch>
            <a:fillRect/>
          </a:stretch>
        </p:blipFill>
        <p:spPr>
          <a:xfrm>
            <a:off x="385376" y="414867"/>
            <a:ext cx="2952750" cy="2952750"/>
          </a:xfrm>
          <a:prstGeom prst="rect">
            <a:avLst/>
          </a:prstGeom>
        </p:spPr>
      </p:pic>
    </p:spTree>
    <p:extLst>
      <p:ext uri="{BB962C8B-B14F-4D97-AF65-F5344CB8AC3E}">
        <p14:creationId xmlns:p14="http://schemas.microsoft.com/office/powerpoint/2010/main" val="92297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163782" y="247835"/>
            <a:ext cx="9737766" cy="4391025"/>
          </a:xfrm>
          <a:prstGeom prst="rect">
            <a:avLst/>
          </a:prstGeom>
        </p:spPr>
      </p:pic>
      <p:sp>
        <p:nvSpPr>
          <p:cNvPr id="3" name="Ορθογώνιο 2"/>
          <p:cNvSpPr/>
          <p:nvPr/>
        </p:nvSpPr>
        <p:spPr>
          <a:xfrm>
            <a:off x="2066306" y="4797630"/>
            <a:ext cx="7932717" cy="1477328"/>
          </a:xfrm>
          <a:prstGeom prst="rect">
            <a:avLst/>
          </a:prstGeom>
        </p:spPr>
        <p:txBody>
          <a:bodyPr wrap="square">
            <a:spAutoFit/>
          </a:bodyPr>
          <a:lstStyle/>
          <a:p>
            <a:r>
              <a:rPr lang="el-GR" dirty="0"/>
              <a:t>“Την αγάπησε ο γιος των Τιτάνων, ο Άδης και την πήρε κοντά του, στον Κάτω Κόσμο», της είπε ο Ήλιος</a:t>
            </a:r>
            <a:r>
              <a:rPr lang="el-GR" dirty="0" smtClean="0"/>
              <a:t>.</a:t>
            </a:r>
          </a:p>
          <a:p>
            <a:r>
              <a:rPr lang="el-GR" dirty="0"/>
              <a:t>Θύμωσε η θεά. Και μετά το θυμό, οργίστηκε. Και μετά την οργή, φώναξε: «Πως το επέτρεψε αυτό ο Δίας; Πως μπόρεσε να μου το κάνει αυτό;»</a:t>
            </a:r>
          </a:p>
        </p:txBody>
      </p:sp>
    </p:spTree>
    <p:extLst>
      <p:ext uri="{BB962C8B-B14F-4D97-AF65-F5344CB8AC3E}">
        <p14:creationId xmlns:p14="http://schemas.microsoft.com/office/powerpoint/2010/main" val="1859112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653143" y="783771"/>
            <a:ext cx="6127667" cy="5632311"/>
          </a:xfrm>
          <a:prstGeom prst="rect">
            <a:avLst/>
          </a:prstGeom>
        </p:spPr>
        <p:txBody>
          <a:bodyPr wrap="square">
            <a:spAutoFit/>
          </a:bodyPr>
          <a:lstStyle/>
          <a:p>
            <a:r>
              <a:rPr lang="el-GR" dirty="0"/>
              <a:t>Άρχισε να περιπλανιέται δω κι εκεί, μη μπορώντας να χωνέψει αυτό που της έκαναν. Κάποια μέρα, φτάνοντας στην Ελευσίνα, μεταμορφώθηκε σε γριά και κάθισε κοντά στο Παρθένιο πηγάδι, κάτω από τον στέρεο ίσκιο μιας πλατιάς ελιάς. Εκεί τη συνάντησαν οι τέσσερις κόρες του βασιλιά Κελεού και της βασίλισσας </a:t>
            </a:r>
            <a:r>
              <a:rPr lang="el-GR" dirty="0" err="1"/>
              <a:t>Μετάνειρας</a:t>
            </a:r>
            <a:r>
              <a:rPr lang="el-GR" dirty="0"/>
              <a:t> που είχαν έρθει να πάρουν νερό. Η Δήμητρα τους ξεφούρνισε μια ιστορία ότι δήθεν την είχαν αιχμαλωτίσει ληστές στην Κρήτη και κατάφερε να δραπετεύσει. «Αν έχετε κάποιο σπίτι παραδουλεύτρα να γενώ ή παραμάνα κάποιο παιδί να κρατώ και να αναθρέφω, πείτε μου σας παρακαλώ, μη μείνω στο δρόμο», τους είπε με πειθώ και πονηριά η θεά. Εκείνες τη συμπάθησαν και την πήραν κοντά τους να αναθρέψει τον μικρό τους αδερφό, το Δημοφώντα. Έτσι η θεά Δήμητρα έγινε η παραμάνα του παιδιού και το μεγάλωνε με ξεχωριστό τρόπο: το μύρωνε με αμβροσία, το ζέσταινε με την ανάσα της, το περνούσε πάνω και κοντά στη φωτιά για να γίνει ανίκητο κι αθάνατο, σα θεός.</a:t>
            </a:r>
          </a:p>
        </p:txBody>
      </p:sp>
      <p:pic>
        <p:nvPicPr>
          <p:cNvPr id="3" name="Εικόνα 2"/>
          <p:cNvPicPr>
            <a:picLocks noChangeAspect="1"/>
          </p:cNvPicPr>
          <p:nvPr/>
        </p:nvPicPr>
        <p:blipFill>
          <a:blip r:embed="rId2"/>
          <a:stretch>
            <a:fillRect/>
          </a:stretch>
        </p:blipFill>
        <p:spPr>
          <a:xfrm>
            <a:off x="7440927" y="783771"/>
            <a:ext cx="4098690" cy="5118265"/>
          </a:xfrm>
          <a:prstGeom prst="rect">
            <a:avLst/>
          </a:prstGeom>
        </p:spPr>
      </p:pic>
    </p:spTree>
    <p:extLst>
      <p:ext uri="{BB962C8B-B14F-4D97-AF65-F5344CB8AC3E}">
        <p14:creationId xmlns:p14="http://schemas.microsoft.com/office/powerpoint/2010/main" val="1839649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555667" y="1028343"/>
            <a:ext cx="9120249" cy="3416320"/>
          </a:xfrm>
          <a:prstGeom prst="rect">
            <a:avLst/>
          </a:prstGeom>
        </p:spPr>
        <p:txBody>
          <a:bodyPr wrap="square">
            <a:spAutoFit/>
          </a:bodyPr>
          <a:lstStyle/>
          <a:p>
            <a:r>
              <a:rPr lang="el-GR" dirty="0"/>
              <a:t>Αλλά το παιδί άρχιζε να μοιάζει πραγματικά με θεό. Τόσο πολύ που μια νύχτα η μάνα του, η </a:t>
            </a:r>
            <a:r>
              <a:rPr lang="el-GR" dirty="0" err="1"/>
              <a:t>Μετάνειρα</a:t>
            </a:r>
            <a:r>
              <a:rPr lang="el-GR" dirty="0"/>
              <a:t>, παραφύλαξε τη γερόντισσα, είδε το παιδί της να κάνει τον ακροβάτη πάνω από τις φλόγες της φωτιάς και έμπηξε αμέσως τις φωνές σηκώνοντας το παλάτι στο πόδι. Αμέσως, που λέτε, τα μάγια λύθηκαν κι η γερόντισσα έγινε και πάλι η θεά Δήμητρα.</a:t>
            </a:r>
          </a:p>
          <a:p>
            <a:endParaRPr lang="el-GR" dirty="0"/>
          </a:p>
          <a:p>
            <a:r>
              <a:rPr lang="el-GR" dirty="0"/>
              <a:t>«Δόξα θα χάριζα άφθαρτη στο λατρεμένο σου το γιο, αθάνατο κι αγέραστο θα σου τον είχα κάνει, μα εσύ ανόητα πως θα τον βλάψω νόμισες, τώρα μεγάλωσέ τον συ με τις παραδουλεύτρες σου», είπε η θεά Δήμητρα στη </a:t>
            </a:r>
            <a:r>
              <a:rPr lang="el-GR" dirty="0" err="1"/>
              <a:t>Μετάνειρα</a:t>
            </a:r>
            <a:r>
              <a:rPr lang="el-GR" dirty="0"/>
              <a:t> με θυμό μεγάλο. Αμέσως ζήτησε να χτιστεί ναός προς τιμήν της και πράγματι ο βασιλιάς Κελεός φώναξε όλους τους πολίτες της Ελευσίνας και πραγματοποίησαν την επιθυμία της θεάς μέσα σε λίγες μέρες.</a:t>
            </a:r>
          </a:p>
        </p:txBody>
      </p:sp>
    </p:spTree>
    <p:extLst>
      <p:ext uri="{BB962C8B-B14F-4D97-AF65-F5344CB8AC3E}">
        <p14:creationId xmlns:p14="http://schemas.microsoft.com/office/powerpoint/2010/main" val="976368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94805" y="925056"/>
            <a:ext cx="3720935" cy="3970318"/>
          </a:xfrm>
          <a:prstGeom prst="rect">
            <a:avLst/>
          </a:prstGeom>
        </p:spPr>
        <p:txBody>
          <a:bodyPr wrap="square">
            <a:spAutoFit/>
          </a:bodyPr>
          <a:lstStyle/>
          <a:p>
            <a:r>
              <a:rPr lang="el-GR" dirty="0"/>
              <a:t>Μόλις ολοκληρώθηκε ο ναός, η θεά Δήμητρα μπήκε μέσα και δεν έβγαινε για κανέναν λόγο. Ήταν τέτοιος ο θυμός της εκείνο τον καιρό που όλη τη χρονιά δε φύτρωσε στη γη ούτε ένα τόσο δα λουλούδι, ένα χορταράκι, έστω για να ξεραθεί μετά από λίγο. Οι άνθρωποι άρχισαν να πεινούν, κανένας σπόρος για να φάνε πουθενά. Τα ζώα το ίδιο, άρχισαν να τσακώνονται μεταξύ τους, ποιο θα φάει ποιο για να ζήσει.</a:t>
            </a:r>
          </a:p>
        </p:txBody>
      </p:sp>
      <p:pic>
        <p:nvPicPr>
          <p:cNvPr id="3" name="Εικόνα 2"/>
          <p:cNvPicPr>
            <a:picLocks noChangeAspect="1"/>
          </p:cNvPicPr>
          <p:nvPr/>
        </p:nvPicPr>
        <p:blipFill>
          <a:blip r:embed="rId2"/>
          <a:stretch>
            <a:fillRect/>
          </a:stretch>
        </p:blipFill>
        <p:spPr>
          <a:xfrm>
            <a:off x="5657725" y="723027"/>
            <a:ext cx="4911313" cy="5495993"/>
          </a:xfrm>
          <a:prstGeom prst="rect">
            <a:avLst/>
          </a:prstGeom>
        </p:spPr>
      </p:pic>
    </p:spTree>
    <p:extLst>
      <p:ext uri="{BB962C8B-B14F-4D97-AF65-F5344CB8AC3E}">
        <p14:creationId xmlns:p14="http://schemas.microsoft.com/office/powerpoint/2010/main" val="638603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803564" y="774680"/>
            <a:ext cx="4457205" cy="4247317"/>
          </a:xfrm>
          <a:prstGeom prst="rect">
            <a:avLst/>
          </a:prstGeom>
        </p:spPr>
        <p:txBody>
          <a:bodyPr wrap="square">
            <a:spAutoFit/>
          </a:bodyPr>
          <a:lstStyle/>
          <a:p>
            <a:r>
              <a:rPr lang="el-GR" dirty="0"/>
              <a:t>Μπροστά σε αυτήν την καταστροφή, να αφανιστεί δηλαδή ολόκληρη η γη κι οι άνθρωποι μαζί, ο Δίας άρχισε να το ξανασκέφτεται. Έστειλε τον φτερωτό Ερμή στον Άδη για να παρακαλέσει τον </a:t>
            </a:r>
            <a:r>
              <a:rPr lang="el-GR" dirty="0" err="1"/>
              <a:t>Πλούτωνα</a:t>
            </a:r>
            <a:r>
              <a:rPr lang="el-GR" dirty="0"/>
              <a:t> να αφήσει την Περσεφόνη να γυρίσει στη μητέρα της. Ο θεός του Κάτω Κόσμου δέχθηκε να την αφήσει μα καθώς την αποχαιρετούσε της έδωσε να φάει μερικά κατακόκκινα σπυριά από τη μαγική του ρόδια. Η Περσεφόνη έφαγε από το ρόδι και δέθηκε με το βασίλειο του </a:t>
            </a:r>
            <a:r>
              <a:rPr lang="el-GR" dirty="0" err="1"/>
              <a:t>Πλούτωνα</a:t>
            </a:r>
            <a:r>
              <a:rPr lang="el-GR" dirty="0"/>
              <a:t> για πάντα. Πως έγινε αυτό;</a:t>
            </a:r>
          </a:p>
        </p:txBody>
      </p:sp>
      <p:pic>
        <p:nvPicPr>
          <p:cNvPr id="4" name="Εικόνα 3"/>
          <p:cNvPicPr>
            <a:picLocks noChangeAspect="1"/>
          </p:cNvPicPr>
          <p:nvPr/>
        </p:nvPicPr>
        <p:blipFill>
          <a:blip r:embed="rId2"/>
          <a:stretch>
            <a:fillRect/>
          </a:stretch>
        </p:blipFill>
        <p:spPr>
          <a:xfrm>
            <a:off x="5603730" y="605604"/>
            <a:ext cx="5879709" cy="5008641"/>
          </a:xfrm>
          <a:prstGeom prst="rect">
            <a:avLst/>
          </a:prstGeom>
        </p:spPr>
      </p:pic>
    </p:spTree>
    <p:extLst>
      <p:ext uri="{BB962C8B-B14F-4D97-AF65-F5344CB8AC3E}">
        <p14:creationId xmlns:p14="http://schemas.microsoft.com/office/powerpoint/2010/main" val="2406775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910441" y="917185"/>
            <a:ext cx="4409704" cy="3970318"/>
          </a:xfrm>
          <a:prstGeom prst="rect">
            <a:avLst/>
          </a:prstGeom>
        </p:spPr>
        <p:txBody>
          <a:bodyPr wrap="square">
            <a:spAutoFit/>
          </a:bodyPr>
          <a:lstStyle/>
          <a:p>
            <a:r>
              <a:rPr lang="el-GR" dirty="0"/>
              <a:t>Η Περσεφόνη ανέβηκε ξανά στη Γη, αντάμωσε με την αγαπημένη της μητέρα, τη θεά Δήμητρα, αλλά το κακό είχε ήδη γίνει. Εξαιτίας της μαγικής ροδιάς, η Περσεφόνη δε θα μπορούσε να μείνει για πάντα στη γη ή στον Όλυμπο. Το ρόδι, καρπός των νεκρών και θύμηση του Κάτω Κόσμου, την υποχρέωνε να ζει κάθε χρόνο οκτώ μήνες στο φως μαζί με τη μητέρα της, τους θεούς και τους ανθρώπους και τέσσερις μήνες να τρυπώνει στα έγκατα της γης και να ζει με τον άντρα της, τον </a:t>
            </a:r>
            <a:r>
              <a:rPr lang="el-GR" dirty="0" err="1"/>
              <a:t>Πλούτωνα</a:t>
            </a:r>
            <a:r>
              <a:rPr lang="el-GR" dirty="0"/>
              <a:t>.</a:t>
            </a:r>
          </a:p>
        </p:txBody>
      </p:sp>
      <p:pic>
        <p:nvPicPr>
          <p:cNvPr id="3" name="Εικόνα 2"/>
          <p:cNvPicPr>
            <a:picLocks noChangeAspect="1"/>
          </p:cNvPicPr>
          <p:nvPr/>
        </p:nvPicPr>
        <p:blipFill>
          <a:blip r:embed="rId2"/>
          <a:stretch>
            <a:fillRect/>
          </a:stretch>
        </p:blipFill>
        <p:spPr>
          <a:xfrm>
            <a:off x="6740731" y="703559"/>
            <a:ext cx="4113316" cy="5447364"/>
          </a:xfrm>
          <a:prstGeom prst="rect">
            <a:avLst/>
          </a:prstGeom>
        </p:spPr>
      </p:pic>
    </p:spTree>
    <p:extLst>
      <p:ext uri="{BB962C8B-B14F-4D97-AF65-F5344CB8AC3E}">
        <p14:creationId xmlns:p14="http://schemas.microsoft.com/office/powerpoint/2010/main" val="395096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862940" y="1083302"/>
            <a:ext cx="3079668" cy="3970318"/>
          </a:xfrm>
          <a:prstGeom prst="rect">
            <a:avLst/>
          </a:prstGeom>
        </p:spPr>
        <p:txBody>
          <a:bodyPr wrap="square">
            <a:spAutoFit/>
          </a:bodyPr>
          <a:lstStyle/>
          <a:p>
            <a:r>
              <a:rPr lang="el-GR" dirty="0"/>
              <a:t>Τους οκτώ μήνες που η Περσεφόνη είναι στη γη, η θεά Δήμητρα, η θεά της γης και της βλάστησης, ανθίζει και ευλογεί τα πάντα από τη χαρά της ενώ τους τέσσερις μήνες που φεύγει για τον Κάτω Κόσμο, όλοι οι καρποί των ανθρώπων μαραζώνουν και μαραίνονται όπως και η θεά Δήμητρα από τη λύπη της.</a:t>
            </a:r>
          </a:p>
        </p:txBody>
      </p:sp>
      <p:pic>
        <p:nvPicPr>
          <p:cNvPr id="4" name="Εικόνα 3"/>
          <p:cNvPicPr>
            <a:picLocks noChangeAspect="1"/>
          </p:cNvPicPr>
          <p:nvPr/>
        </p:nvPicPr>
        <p:blipFill>
          <a:blip r:embed="rId2"/>
          <a:stretch>
            <a:fillRect/>
          </a:stretch>
        </p:blipFill>
        <p:spPr>
          <a:xfrm>
            <a:off x="7335401" y="293781"/>
            <a:ext cx="4206801" cy="6252358"/>
          </a:xfrm>
          <a:prstGeom prst="rect">
            <a:avLst/>
          </a:prstGeom>
        </p:spPr>
      </p:pic>
      <p:pic>
        <p:nvPicPr>
          <p:cNvPr id="5" name="Εικόνα 4"/>
          <p:cNvPicPr>
            <a:picLocks noChangeAspect="1"/>
          </p:cNvPicPr>
          <p:nvPr/>
        </p:nvPicPr>
        <p:blipFill>
          <a:blip r:embed="rId3"/>
          <a:stretch>
            <a:fillRect/>
          </a:stretch>
        </p:blipFill>
        <p:spPr>
          <a:xfrm>
            <a:off x="4362654" y="4403639"/>
            <a:ext cx="2552700" cy="1790700"/>
          </a:xfrm>
          <a:prstGeom prst="rect">
            <a:avLst/>
          </a:prstGeom>
        </p:spPr>
      </p:pic>
    </p:spTree>
    <p:extLst>
      <p:ext uri="{BB962C8B-B14F-4D97-AF65-F5344CB8AC3E}">
        <p14:creationId xmlns:p14="http://schemas.microsoft.com/office/powerpoint/2010/main" val="2955986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2181561" y="849889"/>
            <a:ext cx="8138096" cy="5467783"/>
          </a:xfrm>
          <a:prstGeom prst="rect">
            <a:avLst/>
          </a:prstGeom>
        </p:spPr>
      </p:pic>
      <p:sp>
        <p:nvSpPr>
          <p:cNvPr id="3" name="Ορθογώνιο 2"/>
          <p:cNvSpPr/>
          <p:nvPr/>
        </p:nvSpPr>
        <p:spPr>
          <a:xfrm>
            <a:off x="3641766" y="5504651"/>
            <a:ext cx="6096000" cy="646331"/>
          </a:xfrm>
          <a:prstGeom prst="rect">
            <a:avLst/>
          </a:prstGeom>
        </p:spPr>
        <p:txBody>
          <a:bodyPr>
            <a:spAutoFit/>
          </a:bodyPr>
          <a:lstStyle/>
          <a:p>
            <a:r>
              <a:rPr lang="en-US" dirty="0"/>
              <a:t>The Rape of Proserpine-</a:t>
            </a:r>
            <a:r>
              <a:rPr lang="en-US" dirty="0" err="1"/>
              <a:t>Museo</a:t>
            </a:r>
            <a:r>
              <a:rPr lang="en-US" dirty="0"/>
              <a:t> Nacional del Prado-Peter Paul Rubens-1636-37</a:t>
            </a:r>
            <a:endParaRPr lang="el-GR" dirty="0"/>
          </a:p>
        </p:txBody>
      </p:sp>
      <p:sp>
        <p:nvSpPr>
          <p:cNvPr id="4" name="TextBox 3"/>
          <p:cNvSpPr txBox="1"/>
          <p:nvPr/>
        </p:nvSpPr>
        <p:spPr>
          <a:xfrm>
            <a:off x="3641766" y="313867"/>
            <a:ext cx="4541628" cy="369332"/>
          </a:xfrm>
          <a:prstGeom prst="rect">
            <a:avLst/>
          </a:prstGeom>
          <a:noFill/>
        </p:spPr>
        <p:txBody>
          <a:bodyPr wrap="none" rtlCol="0">
            <a:spAutoFit/>
          </a:bodyPr>
          <a:lstStyle/>
          <a:p>
            <a:r>
              <a:rPr lang="el-GR" dirty="0" smtClean="0">
                <a:solidFill>
                  <a:srgbClr val="FF0000"/>
                </a:solidFill>
              </a:rPr>
              <a:t>Η αρπαγή της Περσεφόνης στην ΤΕΧΝΗ</a:t>
            </a:r>
            <a:endParaRPr lang="el-GR" dirty="0">
              <a:solidFill>
                <a:srgbClr val="FF0000"/>
              </a:solidFill>
            </a:endParaRPr>
          </a:p>
        </p:txBody>
      </p:sp>
    </p:spTree>
    <p:extLst>
      <p:ext uri="{BB962C8B-B14F-4D97-AF65-F5344CB8AC3E}">
        <p14:creationId xmlns:p14="http://schemas.microsoft.com/office/powerpoint/2010/main" val="798449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586146" y="154378"/>
            <a:ext cx="4917075" cy="6513615"/>
          </a:xfrm>
          <a:prstGeom prst="rect">
            <a:avLst/>
          </a:prstGeom>
        </p:spPr>
      </p:pic>
      <p:sp>
        <p:nvSpPr>
          <p:cNvPr id="3" name="Ορθογώνιο 2"/>
          <p:cNvSpPr/>
          <p:nvPr/>
        </p:nvSpPr>
        <p:spPr>
          <a:xfrm>
            <a:off x="5960848" y="2519939"/>
            <a:ext cx="5756704" cy="369332"/>
          </a:xfrm>
          <a:prstGeom prst="rect">
            <a:avLst/>
          </a:prstGeom>
        </p:spPr>
        <p:txBody>
          <a:bodyPr wrap="none">
            <a:spAutoFit/>
          </a:bodyPr>
          <a:lstStyle/>
          <a:p>
            <a:r>
              <a:rPr lang="en-US" dirty="0"/>
              <a:t>The Return of Persephone, Frederic Leighton, 1891</a:t>
            </a:r>
          </a:p>
        </p:txBody>
      </p:sp>
    </p:spTree>
    <p:extLst>
      <p:ext uri="{BB962C8B-B14F-4D97-AF65-F5344CB8AC3E}">
        <p14:creationId xmlns:p14="http://schemas.microsoft.com/office/powerpoint/2010/main" val="3504489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928503" y="90487"/>
            <a:ext cx="8572500" cy="6677025"/>
          </a:xfrm>
          <a:prstGeom prst="rect">
            <a:avLst/>
          </a:prstGeom>
        </p:spPr>
      </p:pic>
      <p:sp>
        <p:nvSpPr>
          <p:cNvPr id="3" name="Ορθογώνιο 2"/>
          <p:cNvSpPr/>
          <p:nvPr/>
        </p:nvSpPr>
        <p:spPr>
          <a:xfrm>
            <a:off x="3950525" y="6121181"/>
            <a:ext cx="6096000" cy="646331"/>
          </a:xfrm>
          <a:prstGeom prst="rect">
            <a:avLst/>
          </a:prstGeom>
        </p:spPr>
        <p:txBody>
          <a:bodyPr>
            <a:spAutoFit/>
          </a:bodyPr>
          <a:lstStyle/>
          <a:p>
            <a:r>
              <a:rPr lang="fr-FR" dirty="0"/>
              <a:t>Joseph Marie Vien, L’enlèvement de Proserpine (1762)</a:t>
            </a:r>
            <a:endParaRPr lang="el-GR" dirty="0"/>
          </a:p>
        </p:txBody>
      </p:sp>
    </p:spTree>
    <p:extLst>
      <p:ext uri="{BB962C8B-B14F-4D97-AF65-F5344CB8AC3E}">
        <p14:creationId xmlns:p14="http://schemas.microsoft.com/office/powerpoint/2010/main" val="2686980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467470" y="1023648"/>
            <a:ext cx="5684569" cy="646331"/>
          </a:xfrm>
          <a:prstGeom prst="rect">
            <a:avLst/>
          </a:prstGeom>
        </p:spPr>
        <p:txBody>
          <a:bodyPr wrap="none">
            <a:spAutoFit/>
          </a:bodyPr>
          <a:lstStyle/>
          <a:p>
            <a:r>
              <a:rPr lang="en-US" dirty="0">
                <a:hlinkClick r:id="rId2"/>
              </a:rPr>
              <a:t>https://</a:t>
            </a:r>
            <a:r>
              <a:rPr lang="en-US" dirty="0" smtClean="0">
                <a:hlinkClick r:id="rId2"/>
              </a:rPr>
              <a:t>www.youtube.com/watch?v=lImBKj9KV0k</a:t>
            </a:r>
            <a:endParaRPr lang="el-GR" dirty="0" smtClean="0"/>
          </a:p>
          <a:p>
            <a:endParaRPr lang="el-GR" dirty="0"/>
          </a:p>
        </p:txBody>
      </p:sp>
      <p:sp>
        <p:nvSpPr>
          <p:cNvPr id="4" name="Ορθογώνιο 3"/>
          <p:cNvSpPr/>
          <p:nvPr/>
        </p:nvSpPr>
        <p:spPr>
          <a:xfrm>
            <a:off x="411676" y="1633845"/>
            <a:ext cx="5383481" cy="3970318"/>
          </a:xfrm>
          <a:prstGeom prst="rect">
            <a:avLst/>
          </a:prstGeom>
        </p:spPr>
        <p:txBody>
          <a:bodyPr wrap="square">
            <a:spAutoFit/>
          </a:bodyPr>
          <a:lstStyle/>
          <a:p>
            <a:r>
              <a:rPr lang="el-GR" dirty="0">
                <a:solidFill>
                  <a:srgbClr val="FF0000"/>
                </a:solidFill>
              </a:rPr>
              <a:t>Ο εφιάλτης της Περσεφόνης</a:t>
            </a:r>
          </a:p>
          <a:p>
            <a:endParaRPr lang="el-GR" dirty="0"/>
          </a:p>
          <a:p>
            <a:r>
              <a:rPr lang="el-GR" dirty="0"/>
              <a:t>Μουσική: Μάνος Χατζιδάκις,</a:t>
            </a:r>
          </a:p>
          <a:p>
            <a:r>
              <a:rPr lang="el-GR" dirty="0"/>
              <a:t>Στίχοι: Νίκος Γκάτσος,</a:t>
            </a:r>
          </a:p>
          <a:p>
            <a:r>
              <a:rPr lang="el-GR" dirty="0"/>
              <a:t>Πρώτη ερμηνεία: Μαρία Φαραντούρη</a:t>
            </a:r>
          </a:p>
          <a:p>
            <a:endParaRPr lang="el-GR" dirty="0"/>
          </a:p>
          <a:p>
            <a:r>
              <a:rPr lang="el-GR" dirty="0"/>
              <a:t>Εκεί που φύτρωνε φλισκούνι κι άγρια μέντα</a:t>
            </a:r>
          </a:p>
          <a:p>
            <a:r>
              <a:rPr lang="el-GR" dirty="0"/>
              <a:t>κι έβγαζε η γη το πρώτο της κυκλάμινο</a:t>
            </a:r>
          </a:p>
          <a:p>
            <a:r>
              <a:rPr lang="el-GR" dirty="0"/>
              <a:t>τώρα χωριάτες παζαρεύουν τα τσιμέντα</a:t>
            </a:r>
          </a:p>
          <a:p>
            <a:r>
              <a:rPr lang="el-GR" dirty="0"/>
              <a:t>και τα πουλιά πέφτουν νεκρά στην υψικάμινο.</a:t>
            </a:r>
          </a:p>
          <a:p>
            <a:r>
              <a:rPr lang="el-GR" dirty="0"/>
              <a:t>Κοιμήσου Περσεφόνη</a:t>
            </a:r>
          </a:p>
          <a:p>
            <a:r>
              <a:rPr lang="el-GR" dirty="0"/>
              <a:t>στην αγκαλιά της γης</a:t>
            </a:r>
          </a:p>
          <a:p>
            <a:r>
              <a:rPr lang="el-GR" dirty="0"/>
              <a:t>στου κόσμου το μπαλκόνι</a:t>
            </a:r>
          </a:p>
          <a:p>
            <a:r>
              <a:rPr lang="el-GR" dirty="0"/>
              <a:t>ποτέ μην ξαναβγείς.</a:t>
            </a:r>
          </a:p>
        </p:txBody>
      </p:sp>
      <p:sp>
        <p:nvSpPr>
          <p:cNvPr id="5" name="Ορθογώνιο 4"/>
          <p:cNvSpPr/>
          <p:nvPr/>
        </p:nvSpPr>
        <p:spPr>
          <a:xfrm>
            <a:off x="5795157" y="1633845"/>
            <a:ext cx="6096000" cy="4801314"/>
          </a:xfrm>
          <a:prstGeom prst="rect">
            <a:avLst/>
          </a:prstGeom>
        </p:spPr>
        <p:txBody>
          <a:bodyPr>
            <a:spAutoFit/>
          </a:bodyPr>
          <a:lstStyle/>
          <a:p>
            <a:r>
              <a:rPr lang="el-GR" dirty="0"/>
              <a:t>Εκεί που σμίγανε τα χέρια τους οι μύστες</a:t>
            </a:r>
          </a:p>
          <a:p>
            <a:r>
              <a:rPr lang="el-GR" dirty="0"/>
              <a:t>ευλαβικά πριν μπουν στο θυσιαστήριο</a:t>
            </a:r>
          </a:p>
          <a:p>
            <a:r>
              <a:rPr lang="el-GR" dirty="0"/>
              <a:t>τώρα πετάνε αποτσίγαρα οι τουρίστες</a:t>
            </a:r>
          </a:p>
          <a:p>
            <a:r>
              <a:rPr lang="el-GR" dirty="0"/>
              <a:t>και το καινούργιο πάν να δουν διυλιστήριο.</a:t>
            </a:r>
          </a:p>
          <a:p>
            <a:r>
              <a:rPr lang="el-GR" dirty="0"/>
              <a:t>Κοιμήσου Περσεφόνη</a:t>
            </a:r>
          </a:p>
          <a:p>
            <a:r>
              <a:rPr lang="el-GR" dirty="0"/>
              <a:t>στην αγκαλιά της γης</a:t>
            </a:r>
          </a:p>
          <a:p>
            <a:r>
              <a:rPr lang="el-GR" dirty="0"/>
              <a:t>στου κόσμου το μπαλκόνι</a:t>
            </a:r>
          </a:p>
          <a:p>
            <a:r>
              <a:rPr lang="el-GR" dirty="0"/>
              <a:t>ποτέ μην ξαναβγείς.</a:t>
            </a:r>
          </a:p>
          <a:p>
            <a:endParaRPr lang="el-GR" dirty="0"/>
          </a:p>
          <a:p>
            <a:r>
              <a:rPr lang="el-GR" dirty="0"/>
              <a:t>Εκεί που η θάλασσα γινόταν ευλογία</a:t>
            </a:r>
          </a:p>
          <a:p>
            <a:r>
              <a:rPr lang="el-GR" dirty="0"/>
              <a:t>κι ήταν ευχή του κάμπου τα βελάσματα</a:t>
            </a:r>
          </a:p>
          <a:p>
            <a:r>
              <a:rPr lang="el-GR" dirty="0"/>
              <a:t>τώρα καμιόνια κουβαλάν στα ναυπηγεία</a:t>
            </a:r>
          </a:p>
          <a:p>
            <a:r>
              <a:rPr lang="el-GR" dirty="0"/>
              <a:t>άδεια κορμιά σιδερικά παιδιά κι ελάσματα.</a:t>
            </a:r>
          </a:p>
          <a:p>
            <a:r>
              <a:rPr lang="el-GR" dirty="0"/>
              <a:t>Κοιμήσου Περσεφόνη</a:t>
            </a:r>
          </a:p>
          <a:p>
            <a:r>
              <a:rPr lang="el-GR" dirty="0"/>
              <a:t>στην αγκαλιά της γης</a:t>
            </a:r>
          </a:p>
          <a:p>
            <a:r>
              <a:rPr lang="el-GR" dirty="0"/>
              <a:t>στου κόσμου το μπαλκόνι</a:t>
            </a:r>
          </a:p>
          <a:p>
            <a:r>
              <a:rPr lang="el-GR" dirty="0"/>
              <a:t>ποτέ μην ξαναβγείς.</a:t>
            </a:r>
          </a:p>
        </p:txBody>
      </p:sp>
    </p:spTree>
    <p:extLst>
      <p:ext uri="{BB962C8B-B14F-4D97-AF65-F5344CB8AC3E}">
        <p14:creationId xmlns:p14="http://schemas.microsoft.com/office/powerpoint/2010/main" val="3282813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333500" y="161925"/>
            <a:ext cx="9525000" cy="6534150"/>
          </a:xfrm>
          <a:prstGeom prst="rect">
            <a:avLst/>
          </a:prstGeom>
        </p:spPr>
      </p:pic>
      <p:sp>
        <p:nvSpPr>
          <p:cNvPr id="3" name="Ορθογώνιο 2"/>
          <p:cNvSpPr/>
          <p:nvPr/>
        </p:nvSpPr>
        <p:spPr>
          <a:xfrm>
            <a:off x="4995553" y="5575903"/>
            <a:ext cx="6096000" cy="646331"/>
          </a:xfrm>
          <a:prstGeom prst="rect">
            <a:avLst/>
          </a:prstGeom>
        </p:spPr>
        <p:txBody>
          <a:bodyPr>
            <a:spAutoFit/>
          </a:bodyPr>
          <a:lstStyle/>
          <a:p>
            <a:r>
              <a:rPr lang="en-US" dirty="0"/>
              <a:t>Simone </a:t>
            </a:r>
            <a:r>
              <a:rPr lang="en-US" dirty="0" err="1"/>
              <a:t>Pignoni</a:t>
            </a:r>
            <a:r>
              <a:rPr lang="en-US" dirty="0"/>
              <a:t>, The Rape of Proserpine (</a:t>
            </a:r>
            <a:r>
              <a:rPr lang="en-US" dirty="0" err="1"/>
              <a:t>L’enlèvement_de_Proserpine</a:t>
            </a:r>
            <a:r>
              <a:rPr lang="en-US" dirty="0"/>
              <a:t>), 1650</a:t>
            </a:r>
            <a:endParaRPr lang="el-GR" dirty="0"/>
          </a:p>
        </p:txBody>
      </p:sp>
    </p:spTree>
    <p:extLst>
      <p:ext uri="{BB962C8B-B14F-4D97-AF65-F5344CB8AC3E}">
        <p14:creationId xmlns:p14="http://schemas.microsoft.com/office/powerpoint/2010/main" val="3641319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66900" y="566737"/>
            <a:ext cx="8458200" cy="5724525"/>
          </a:xfrm>
          <a:prstGeom prst="rect">
            <a:avLst/>
          </a:prstGeom>
        </p:spPr>
      </p:pic>
      <p:sp>
        <p:nvSpPr>
          <p:cNvPr id="3" name="Ορθογώνιο 2"/>
          <p:cNvSpPr/>
          <p:nvPr/>
        </p:nvSpPr>
        <p:spPr>
          <a:xfrm>
            <a:off x="2970507" y="5921930"/>
            <a:ext cx="6037230" cy="369332"/>
          </a:xfrm>
          <a:prstGeom prst="rect">
            <a:avLst/>
          </a:prstGeom>
        </p:spPr>
        <p:txBody>
          <a:bodyPr wrap="none">
            <a:spAutoFit/>
          </a:bodyPr>
          <a:lstStyle/>
          <a:p>
            <a:r>
              <a:rPr lang="en-US" dirty="0"/>
              <a:t>The Rape of Proserpina, Jan Brueghel the Elder, 1610</a:t>
            </a:r>
            <a:endParaRPr lang="el-GR" dirty="0"/>
          </a:p>
        </p:txBody>
      </p:sp>
    </p:spTree>
    <p:extLst>
      <p:ext uri="{BB962C8B-B14F-4D97-AF65-F5344CB8AC3E}">
        <p14:creationId xmlns:p14="http://schemas.microsoft.com/office/powerpoint/2010/main" val="12471912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807521" y="138211"/>
            <a:ext cx="3128894" cy="6446655"/>
          </a:xfrm>
          <a:prstGeom prst="rect">
            <a:avLst/>
          </a:prstGeom>
        </p:spPr>
      </p:pic>
      <p:sp>
        <p:nvSpPr>
          <p:cNvPr id="3" name="Ορθογώνιο 2"/>
          <p:cNvSpPr/>
          <p:nvPr/>
        </p:nvSpPr>
        <p:spPr>
          <a:xfrm>
            <a:off x="4841174" y="3038372"/>
            <a:ext cx="6096000" cy="646331"/>
          </a:xfrm>
          <a:prstGeom prst="rect">
            <a:avLst/>
          </a:prstGeom>
        </p:spPr>
        <p:txBody>
          <a:bodyPr>
            <a:spAutoFit/>
          </a:bodyPr>
          <a:lstStyle/>
          <a:p>
            <a:r>
              <a:rPr lang="it-IT" dirty="0"/>
              <a:t>A Pre-Raphaelite Proserpine, Dante Gabriel Rossetti, 1873–77 (Tate Gallery, London)</a:t>
            </a:r>
            <a:endParaRPr lang="el-GR" dirty="0"/>
          </a:p>
        </p:txBody>
      </p:sp>
    </p:spTree>
    <p:extLst>
      <p:ext uri="{BB962C8B-B14F-4D97-AF65-F5344CB8AC3E}">
        <p14:creationId xmlns:p14="http://schemas.microsoft.com/office/powerpoint/2010/main" val="14606586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809750" y="357187"/>
            <a:ext cx="8572500" cy="6143625"/>
          </a:xfrm>
          <a:prstGeom prst="rect">
            <a:avLst/>
          </a:prstGeom>
        </p:spPr>
      </p:pic>
      <p:sp>
        <p:nvSpPr>
          <p:cNvPr id="3" name="Ορθογώνιο 2"/>
          <p:cNvSpPr/>
          <p:nvPr/>
        </p:nvSpPr>
        <p:spPr>
          <a:xfrm>
            <a:off x="3190504" y="5540277"/>
            <a:ext cx="6096000" cy="646331"/>
          </a:xfrm>
          <a:prstGeom prst="rect">
            <a:avLst/>
          </a:prstGeom>
        </p:spPr>
        <p:txBody>
          <a:bodyPr>
            <a:spAutoFit/>
          </a:bodyPr>
          <a:lstStyle/>
          <a:p>
            <a:r>
              <a:rPr lang="en-US" dirty="0"/>
              <a:t>Orpheus Sings For Pluto And Proserpina, Jan Brueghel the Elder</a:t>
            </a:r>
            <a:endParaRPr lang="el-GR" dirty="0"/>
          </a:p>
        </p:txBody>
      </p:sp>
    </p:spTree>
    <p:extLst>
      <p:ext uri="{BB962C8B-B14F-4D97-AF65-F5344CB8AC3E}">
        <p14:creationId xmlns:p14="http://schemas.microsoft.com/office/powerpoint/2010/main" val="1525352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092529" y="122818"/>
            <a:ext cx="10179093" cy="6592677"/>
          </a:xfrm>
          <a:prstGeom prst="rect">
            <a:avLst/>
          </a:prstGeom>
        </p:spPr>
      </p:pic>
      <p:sp>
        <p:nvSpPr>
          <p:cNvPr id="3" name="Ορθογώνιο 2"/>
          <p:cNvSpPr/>
          <p:nvPr/>
        </p:nvSpPr>
        <p:spPr>
          <a:xfrm>
            <a:off x="3446390" y="5916282"/>
            <a:ext cx="5471370" cy="369332"/>
          </a:xfrm>
          <a:prstGeom prst="rect">
            <a:avLst/>
          </a:prstGeom>
        </p:spPr>
        <p:txBody>
          <a:bodyPr wrap="none">
            <a:spAutoFit/>
          </a:bodyPr>
          <a:lstStyle/>
          <a:p>
            <a:r>
              <a:rPr lang="en-US" dirty="0"/>
              <a:t>The Rape of Proserpina, Joseph </a:t>
            </a:r>
            <a:r>
              <a:rPr lang="en-US" dirty="0" err="1"/>
              <a:t>Heintz</a:t>
            </a:r>
            <a:r>
              <a:rPr lang="en-US" dirty="0"/>
              <a:t> the Elder</a:t>
            </a:r>
          </a:p>
        </p:txBody>
      </p:sp>
    </p:spTree>
    <p:extLst>
      <p:ext uri="{BB962C8B-B14F-4D97-AF65-F5344CB8AC3E}">
        <p14:creationId xmlns:p14="http://schemas.microsoft.com/office/powerpoint/2010/main" val="2673369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023504" y="1495485"/>
            <a:ext cx="10477500" cy="3819525"/>
          </a:xfrm>
          <a:prstGeom prst="rect">
            <a:avLst/>
          </a:prstGeom>
        </p:spPr>
      </p:pic>
      <p:sp>
        <p:nvSpPr>
          <p:cNvPr id="3" name="Ορθογώνιο 2"/>
          <p:cNvSpPr/>
          <p:nvPr/>
        </p:nvSpPr>
        <p:spPr>
          <a:xfrm>
            <a:off x="4379693" y="679264"/>
            <a:ext cx="3195105" cy="369332"/>
          </a:xfrm>
          <a:prstGeom prst="rect">
            <a:avLst/>
          </a:prstGeom>
        </p:spPr>
        <p:txBody>
          <a:bodyPr wrap="none">
            <a:spAutoFit/>
          </a:bodyPr>
          <a:lstStyle/>
          <a:p>
            <a:r>
              <a:rPr lang="el-GR" dirty="0"/>
              <a:t>Η αρπαγή της Περσεφόνης</a:t>
            </a:r>
          </a:p>
        </p:txBody>
      </p:sp>
    </p:spTree>
    <p:extLst>
      <p:ext uri="{BB962C8B-B14F-4D97-AF65-F5344CB8AC3E}">
        <p14:creationId xmlns:p14="http://schemas.microsoft.com/office/powerpoint/2010/main" val="3052884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2677296" y="733167"/>
            <a:ext cx="7101016" cy="5325762"/>
          </a:xfrm>
          <a:prstGeom prst="rect">
            <a:avLst/>
          </a:prstGeom>
        </p:spPr>
      </p:pic>
    </p:spTree>
    <p:extLst>
      <p:ext uri="{BB962C8B-B14F-4D97-AF65-F5344CB8AC3E}">
        <p14:creationId xmlns:p14="http://schemas.microsoft.com/office/powerpoint/2010/main" val="2285076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935677" y="332509"/>
            <a:ext cx="8288977" cy="6216733"/>
          </a:xfrm>
          <a:prstGeom prst="rect">
            <a:avLst/>
          </a:prstGeom>
        </p:spPr>
      </p:pic>
    </p:spTree>
    <p:extLst>
      <p:ext uri="{BB962C8B-B14F-4D97-AF65-F5344CB8AC3E}">
        <p14:creationId xmlns:p14="http://schemas.microsoft.com/office/powerpoint/2010/main" val="274858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423541" y="222957"/>
            <a:ext cx="4445022" cy="6280816"/>
          </a:xfrm>
          <a:prstGeom prst="rect">
            <a:avLst/>
          </a:prstGeom>
        </p:spPr>
      </p:pic>
      <p:sp>
        <p:nvSpPr>
          <p:cNvPr id="3" name="Ορθογώνιο 2"/>
          <p:cNvSpPr/>
          <p:nvPr/>
        </p:nvSpPr>
        <p:spPr>
          <a:xfrm>
            <a:off x="3418703" y="6326659"/>
            <a:ext cx="1449860" cy="177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 name="Εικόνα 3"/>
          <p:cNvPicPr>
            <a:picLocks noChangeAspect="1"/>
          </p:cNvPicPr>
          <p:nvPr/>
        </p:nvPicPr>
        <p:blipFill>
          <a:blip r:embed="rId3"/>
          <a:stretch>
            <a:fillRect/>
          </a:stretch>
        </p:blipFill>
        <p:spPr>
          <a:xfrm>
            <a:off x="6293708" y="113377"/>
            <a:ext cx="4522573" cy="6390396"/>
          </a:xfrm>
          <a:prstGeom prst="rect">
            <a:avLst/>
          </a:prstGeom>
        </p:spPr>
      </p:pic>
      <p:sp>
        <p:nvSpPr>
          <p:cNvPr id="5" name="Ορθογώνιο 4"/>
          <p:cNvSpPr/>
          <p:nvPr/>
        </p:nvSpPr>
        <p:spPr>
          <a:xfrm>
            <a:off x="9465276" y="6326659"/>
            <a:ext cx="1351005" cy="177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87081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Ο ΜΥΘΟΣ ΤΗΣ ΠΕΡΣΕΦΟΝΗΣ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1080" y="1725097"/>
            <a:ext cx="5140411" cy="3855310"/>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2746929" y="904788"/>
            <a:ext cx="5894562" cy="646331"/>
          </a:xfrm>
          <a:prstGeom prst="rect">
            <a:avLst/>
          </a:prstGeom>
        </p:spPr>
        <p:txBody>
          <a:bodyPr wrap="none">
            <a:spAutoFit/>
          </a:bodyPr>
          <a:lstStyle/>
          <a:p>
            <a:r>
              <a:rPr lang="en-US" dirty="0">
                <a:hlinkClick r:id="rId3"/>
              </a:rPr>
              <a:t>https://</a:t>
            </a:r>
            <a:r>
              <a:rPr lang="en-US" dirty="0" smtClean="0">
                <a:hlinkClick r:id="rId3"/>
              </a:rPr>
              <a:t>www.youtube.com/watch?v=0SVRLa3CwnI</a:t>
            </a:r>
            <a:endParaRPr lang="el-GR" dirty="0" smtClean="0"/>
          </a:p>
          <a:p>
            <a:endParaRPr lang="el-GR" dirty="0"/>
          </a:p>
        </p:txBody>
      </p:sp>
    </p:spTree>
    <p:extLst>
      <p:ext uri="{BB962C8B-B14F-4D97-AF65-F5344CB8AC3E}">
        <p14:creationId xmlns:p14="http://schemas.microsoft.com/office/powerpoint/2010/main" val="2520128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637310" y="560925"/>
            <a:ext cx="4552207" cy="3970318"/>
          </a:xfrm>
          <a:prstGeom prst="rect">
            <a:avLst/>
          </a:prstGeom>
        </p:spPr>
        <p:txBody>
          <a:bodyPr wrap="square">
            <a:spAutoFit/>
          </a:bodyPr>
          <a:lstStyle/>
          <a:p>
            <a:r>
              <a:rPr lang="el-GR" dirty="0"/>
              <a:t>Η </a:t>
            </a:r>
            <a:r>
              <a:rPr lang="el-GR" dirty="0" err="1"/>
              <a:t>ομορφόμαλλη</a:t>
            </a:r>
            <a:r>
              <a:rPr lang="el-GR" dirty="0"/>
              <a:t> και σεμνή θέα, η Δήμητρα, είχε μια κόρη. Την λέγαν Περσεφόνη κι όλοι τη θαύμαζαν για την ομορφιά και τη χάρη της κίνησής της. Καθώς η Περσεφόνη έπαιζε μια μέρα με τις φίλες της, τις Νύμφες, στα λιβάδια, κάπου στην άκρη του κόσμου, μαζεύοντας μενεξέδες και κρίνους, ο θεός του Κάτω Κόσμου, ο ξακουστός </a:t>
            </a:r>
            <a:r>
              <a:rPr lang="el-GR" dirty="0" err="1"/>
              <a:t>Πλούτωνας</a:t>
            </a:r>
            <a:r>
              <a:rPr lang="el-GR" dirty="0"/>
              <a:t> ή Άδης όπως τον λέγανε οι περισσότεροι, βρήκε την ευκαιρία και άρπαξε την Περσεφόνη που από καιρό του άρεσε. Για να ακριβολογώ την ξεγέλασε! </a:t>
            </a:r>
          </a:p>
        </p:txBody>
      </p:sp>
      <p:pic>
        <p:nvPicPr>
          <p:cNvPr id="3" name="Εικόνα 2"/>
          <p:cNvPicPr>
            <a:picLocks noChangeAspect="1"/>
          </p:cNvPicPr>
          <p:nvPr/>
        </p:nvPicPr>
        <p:blipFill>
          <a:blip r:embed="rId2"/>
          <a:stretch>
            <a:fillRect/>
          </a:stretch>
        </p:blipFill>
        <p:spPr>
          <a:xfrm>
            <a:off x="5382768" y="835049"/>
            <a:ext cx="6504122" cy="4247590"/>
          </a:xfrm>
          <a:prstGeom prst="rect">
            <a:avLst/>
          </a:prstGeom>
        </p:spPr>
      </p:pic>
    </p:spTree>
    <p:extLst>
      <p:ext uri="{BB962C8B-B14F-4D97-AF65-F5344CB8AC3E}">
        <p14:creationId xmlns:p14="http://schemas.microsoft.com/office/powerpoint/2010/main" val="1703070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518556" y="477522"/>
            <a:ext cx="3519054" cy="4801314"/>
          </a:xfrm>
          <a:prstGeom prst="rect">
            <a:avLst/>
          </a:prstGeom>
        </p:spPr>
        <p:txBody>
          <a:bodyPr wrap="square">
            <a:spAutoFit/>
          </a:bodyPr>
          <a:lstStyle/>
          <a:p>
            <a:r>
              <a:rPr lang="el-GR" dirty="0"/>
              <a:t>Ο </a:t>
            </a:r>
            <a:r>
              <a:rPr lang="el-GR" dirty="0" err="1"/>
              <a:t>Πλούτωνας</a:t>
            </a:r>
            <a:r>
              <a:rPr lang="el-GR" dirty="0"/>
              <a:t> είδε την Περσεφόνη να τρέχει στα δάση και να γελά και να ‘ναι ξέγνοιαστη κι ανέμελη. Και τόσο του άρεσε που την αγάπησε αμέσως. Ρώτησε λοιπόν τον αδερφό του, το Δία</a:t>
            </a:r>
            <a:r>
              <a:rPr lang="el-GR" dirty="0" smtClean="0"/>
              <a:t>:</a:t>
            </a:r>
          </a:p>
          <a:p>
            <a:r>
              <a:rPr lang="el-GR" dirty="0">
                <a:solidFill>
                  <a:schemeClr val="accent4">
                    <a:lumMod val="40000"/>
                    <a:lumOff val="60000"/>
                  </a:schemeClr>
                </a:solidFill>
              </a:rPr>
              <a:t>“Δία, να αντέξω άλλο στου Κάτω Κόσμου τη μοναξιά και το σκοτάδι, δεν το μπορώ δίχως γυναίκα κάποια όμορφη κι εμένα ν’ αγαπήσει. Το πιο δύσκολο απ’ όλους μας βασίλειο μου έλαχε, στη σκοτεινιά βουτηγμένο”, </a:t>
            </a:r>
            <a:r>
              <a:rPr lang="el-GR" dirty="0"/>
              <a:t>είπε ο Άδης στον αδερφό του.</a:t>
            </a:r>
          </a:p>
        </p:txBody>
      </p:sp>
      <p:pic>
        <p:nvPicPr>
          <p:cNvPr id="3" name="Εικόνα 2"/>
          <p:cNvPicPr>
            <a:picLocks noChangeAspect="1"/>
          </p:cNvPicPr>
          <p:nvPr/>
        </p:nvPicPr>
        <p:blipFill>
          <a:blip r:embed="rId2"/>
          <a:stretch>
            <a:fillRect/>
          </a:stretch>
        </p:blipFill>
        <p:spPr>
          <a:xfrm>
            <a:off x="6696075" y="162358"/>
            <a:ext cx="4286250" cy="6200775"/>
          </a:xfrm>
          <a:prstGeom prst="rect">
            <a:avLst/>
          </a:prstGeom>
        </p:spPr>
      </p:pic>
    </p:spTree>
    <p:extLst>
      <p:ext uri="{BB962C8B-B14F-4D97-AF65-F5344CB8AC3E}">
        <p14:creationId xmlns:p14="http://schemas.microsoft.com/office/powerpoint/2010/main" val="4208648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361704" y="596414"/>
            <a:ext cx="3210296" cy="3970318"/>
          </a:xfrm>
          <a:prstGeom prst="rect">
            <a:avLst/>
          </a:prstGeom>
        </p:spPr>
        <p:txBody>
          <a:bodyPr wrap="square">
            <a:spAutoFit/>
          </a:bodyPr>
          <a:lstStyle/>
          <a:p>
            <a:r>
              <a:rPr lang="el-GR" dirty="0">
                <a:solidFill>
                  <a:schemeClr val="accent4">
                    <a:lumMod val="40000"/>
                    <a:lumOff val="60000"/>
                  </a:schemeClr>
                </a:solidFill>
              </a:rPr>
              <a:t>“Θέλω την κόρη σου, ποια μη ρωτήσεις. Ποια άλλη παρά εκείνη που έκαμες με τη Δήμητρα. Θα ζήσει σα βασίλισσα μαζί μου και θα ‘ναι του Κάτω Κόσμου η αρχόντισσα”, </a:t>
            </a:r>
            <a:r>
              <a:rPr lang="el-GR" dirty="0"/>
              <a:t>του είπε ο Άδης. Το σκέφτηκε λιγάκι ο Δίας και δεν βρήκε κάποιο πρόβλημα αλλά έπρεπε να βρεθεί κάποιος τρόπος έξυπνος για να μην αντιδράσει η μητέρα της, η Δήμητρα.</a:t>
            </a:r>
          </a:p>
        </p:txBody>
      </p:sp>
      <p:pic>
        <p:nvPicPr>
          <p:cNvPr id="4" name="Εικόνα 3"/>
          <p:cNvPicPr>
            <a:picLocks noChangeAspect="1"/>
          </p:cNvPicPr>
          <p:nvPr/>
        </p:nvPicPr>
        <p:blipFill>
          <a:blip r:embed="rId2"/>
          <a:stretch>
            <a:fillRect/>
          </a:stretch>
        </p:blipFill>
        <p:spPr>
          <a:xfrm>
            <a:off x="5284519" y="996593"/>
            <a:ext cx="5142016" cy="4822456"/>
          </a:xfrm>
          <a:prstGeom prst="rect">
            <a:avLst/>
          </a:prstGeom>
        </p:spPr>
      </p:pic>
    </p:spTree>
    <p:extLst>
      <p:ext uri="{BB962C8B-B14F-4D97-AF65-F5344CB8AC3E}">
        <p14:creationId xmlns:p14="http://schemas.microsoft.com/office/powerpoint/2010/main" val="586479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254826" y="924917"/>
            <a:ext cx="2854036" cy="4247317"/>
          </a:xfrm>
          <a:prstGeom prst="rect">
            <a:avLst/>
          </a:prstGeom>
        </p:spPr>
        <p:txBody>
          <a:bodyPr wrap="square">
            <a:spAutoFit/>
          </a:bodyPr>
          <a:lstStyle/>
          <a:p>
            <a:r>
              <a:rPr lang="el-GR" dirty="0"/>
              <a:t>Άφησε λοιπόν ο Δίας τη Γη να φτιάξει ένα λουλούδι τόσο όμορφο που κανένας δε θα μπορούσε να αντισταθεί στην ομορφιά του και τη λάμψη των χρωμάτων του. Από τη ρίζα του ξεφύτρωσαν εκατό λουλούδια και η απίστευτη μυρωδιά του ευωδίασε ολόκληρη τη θάλασσα και τον ουρανό ολάκερο.</a:t>
            </a:r>
          </a:p>
        </p:txBody>
      </p:sp>
      <p:pic>
        <p:nvPicPr>
          <p:cNvPr id="5" name="Εικόνα 4"/>
          <p:cNvPicPr>
            <a:picLocks noChangeAspect="1"/>
          </p:cNvPicPr>
          <p:nvPr/>
        </p:nvPicPr>
        <p:blipFill>
          <a:blip r:embed="rId2"/>
          <a:stretch>
            <a:fillRect/>
          </a:stretch>
        </p:blipFill>
        <p:spPr>
          <a:xfrm>
            <a:off x="5078127" y="1334074"/>
            <a:ext cx="5583935" cy="4187951"/>
          </a:xfrm>
          <a:prstGeom prst="rect">
            <a:avLst/>
          </a:prstGeom>
        </p:spPr>
      </p:pic>
    </p:spTree>
    <p:extLst>
      <p:ext uri="{BB962C8B-B14F-4D97-AF65-F5344CB8AC3E}">
        <p14:creationId xmlns:p14="http://schemas.microsoft.com/office/powerpoint/2010/main" val="146076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542307" y="695420"/>
            <a:ext cx="2521527" cy="5909310"/>
          </a:xfrm>
          <a:prstGeom prst="rect">
            <a:avLst/>
          </a:prstGeom>
        </p:spPr>
        <p:txBody>
          <a:bodyPr wrap="square">
            <a:spAutoFit/>
          </a:bodyPr>
          <a:lstStyle/>
          <a:p>
            <a:r>
              <a:rPr lang="el-GR" dirty="0"/>
              <a:t>Σε αυτό το πανέμορφο λουλούδι</a:t>
            </a:r>
            <a:r>
              <a:rPr lang="el-GR" dirty="0" smtClean="0"/>
              <a:t>, </a:t>
            </a:r>
            <a:r>
              <a:rPr lang="el-GR" dirty="0"/>
              <a:t>όπως ήταν φυσικό δεν αντιστάθηκε ούτε η Περσεφόνη. Έσκυψε να το κόψει και να το μυρίσει μα ξαφνικά…η Γη </a:t>
            </a:r>
            <a:r>
              <a:rPr lang="el-GR" dirty="0" err="1"/>
              <a:t>σχίστηκε</a:t>
            </a:r>
            <a:r>
              <a:rPr lang="el-GR" dirty="0"/>
              <a:t> στα δυο κι από μέσα ξεπρόβαλε ο Άδης πάνω στο άρμα του που το έσερναν τα αθάνατα άλογά του. Πήρε την Περσεφόνη και έφυγε τόσο γρήγορα που δεν τον είδε κανένα μάτι, μήτε ανθρώπου, μήτε ζώου.</a:t>
            </a:r>
          </a:p>
        </p:txBody>
      </p:sp>
      <p:pic>
        <p:nvPicPr>
          <p:cNvPr id="3" name="Εικόνα 2"/>
          <p:cNvPicPr>
            <a:picLocks noChangeAspect="1"/>
          </p:cNvPicPr>
          <p:nvPr/>
        </p:nvPicPr>
        <p:blipFill>
          <a:blip r:embed="rId2"/>
          <a:stretch>
            <a:fillRect/>
          </a:stretch>
        </p:blipFill>
        <p:spPr>
          <a:xfrm>
            <a:off x="5793596" y="442150"/>
            <a:ext cx="4641193" cy="6162580"/>
          </a:xfrm>
          <a:prstGeom prst="rect">
            <a:avLst/>
          </a:prstGeom>
        </p:spPr>
      </p:pic>
    </p:spTree>
    <p:extLst>
      <p:ext uri="{BB962C8B-B14F-4D97-AF65-F5344CB8AC3E}">
        <p14:creationId xmlns:p14="http://schemas.microsoft.com/office/powerpoint/2010/main" val="3338130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tretch>
            <a:fillRect/>
          </a:stretch>
        </p:blipFill>
        <p:spPr>
          <a:xfrm>
            <a:off x="1394441" y="1211283"/>
            <a:ext cx="9138775" cy="4310743"/>
          </a:xfrm>
          <a:prstGeom prst="rect">
            <a:avLst/>
          </a:prstGeom>
        </p:spPr>
      </p:pic>
    </p:spTree>
    <p:extLst>
      <p:ext uri="{BB962C8B-B14F-4D97-AF65-F5344CB8AC3E}">
        <p14:creationId xmlns:p14="http://schemas.microsoft.com/office/powerpoint/2010/main" val="3282318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613558" y="1138812"/>
            <a:ext cx="4944094" cy="3139321"/>
          </a:xfrm>
          <a:prstGeom prst="rect">
            <a:avLst/>
          </a:prstGeom>
        </p:spPr>
        <p:txBody>
          <a:bodyPr wrap="square">
            <a:spAutoFit/>
          </a:bodyPr>
          <a:lstStyle/>
          <a:p>
            <a:r>
              <a:rPr lang="el-GR" dirty="0"/>
              <a:t>Η Δήμητρα μαύρισε από τη στενοχώρια της. Ρωτούσε </a:t>
            </a:r>
            <a:r>
              <a:rPr lang="el-GR" dirty="0" err="1"/>
              <a:t>απεδώ</a:t>
            </a:r>
            <a:r>
              <a:rPr lang="el-GR" dirty="0"/>
              <a:t>, ρωτούσε </a:t>
            </a:r>
            <a:r>
              <a:rPr lang="el-GR" dirty="0" err="1"/>
              <a:t>απεκεί</a:t>
            </a:r>
            <a:r>
              <a:rPr lang="el-GR" dirty="0"/>
              <a:t>, τίποτα και κανένας! Μα το χειρότερο ήταν πως κανείς δεν </a:t>
            </a:r>
            <a:r>
              <a:rPr lang="el-GR" dirty="0" err="1"/>
              <a:t>πολυνοιαζόταν</a:t>
            </a:r>
            <a:r>
              <a:rPr lang="el-GR" dirty="0"/>
              <a:t> να τη βοηθήσει.</a:t>
            </a:r>
          </a:p>
          <a:p>
            <a:endParaRPr lang="el-GR" dirty="0"/>
          </a:p>
          <a:p>
            <a:r>
              <a:rPr lang="el-GR" dirty="0"/>
              <a:t>Εννιά μέρες και άλλες τόσες νύχτες με δάδες αναμμένες στα χέρια της τριγύρισε στεριές και θάλασσες σ’ όλη τη γη που διαφέντευε ψάχνοντας για την κόρη της. Τίποτα όμως και κανείς και πουθενά!</a:t>
            </a:r>
          </a:p>
        </p:txBody>
      </p:sp>
      <p:pic>
        <p:nvPicPr>
          <p:cNvPr id="3" name="Εικόνα 2"/>
          <p:cNvPicPr>
            <a:picLocks noChangeAspect="1"/>
          </p:cNvPicPr>
          <p:nvPr/>
        </p:nvPicPr>
        <p:blipFill>
          <a:blip r:embed="rId2"/>
          <a:stretch>
            <a:fillRect/>
          </a:stretch>
        </p:blipFill>
        <p:spPr>
          <a:xfrm>
            <a:off x="6022459" y="952995"/>
            <a:ext cx="5419725" cy="4572000"/>
          </a:xfrm>
          <a:prstGeom prst="rect">
            <a:avLst/>
          </a:prstGeom>
        </p:spPr>
      </p:pic>
    </p:spTree>
    <p:extLst>
      <p:ext uri="{BB962C8B-B14F-4D97-AF65-F5344CB8AC3E}">
        <p14:creationId xmlns:p14="http://schemas.microsoft.com/office/powerpoint/2010/main" val="65470359"/>
      </p:ext>
    </p:extLst>
  </p:cSld>
  <p:clrMapOvr>
    <a:masterClrMapping/>
  </p:clrMapOvr>
</p:sld>
</file>

<file path=ppt/theme/theme1.xml><?xml version="1.0" encoding="utf-8"?>
<a:theme xmlns:a="http://schemas.openxmlformats.org/drawingml/2006/main" name="Τομή">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98</TotalTime>
  <Words>1400</Words>
  <Application>Microsoft Office PowerPoint</Application>
  <PresentationFormat>Ευρεία οθόνη</PresentationFormat>
  <Paragraphs>65</Paragraphs>
  <Slides>29</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29</vt:i4>
      </vt:variant>
    </vt:vector>
  </HeadingPairs>
  <TitlesOfParts>
    <vt:vector size="33" baseType="lpstr">
      <vt:lpstr>Arial</vt:lpstr>
      <vt:lpstr>Century Gothic</vt:lpstr>
      <vt:lpstr>Wingdings 3</vt:lpstr>
      <vt:lpstr>Τομή</vt:lpstr>
      <vt:lpstr>Ο ΜΥθος  της ΠερσεφΟνης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Λογαριασμός Microsoft</dc:creator>
  <cp:lastModifiedBy>Λογαριασμός Microsoft</cp:lastModifiedBy>
  <cp:revision>8</cp:revision>
  <dcterms:created xsi:type="dcterms:W3CDTF">2022-02-28T18:53:00Z</dcterms:created>
  <dcterms:modified xsi:type="dcterms:W3CDTF">2022-02-28T20:31:46Z</dcterms:modified>
</cp:coreProperties>
</file>