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Tm="9141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Tm="9141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Tm="9141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Tm="9141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Tm="9141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Tm="9141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Tm="9141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Tm="9141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Tm="9141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Tm="9141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Tm="9141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A079C-AE3F-4556-8891-C68FBD4C0C7F}" type="datetimeFigureOut">
              <a:rPr lang="el-GR" smtClean="0"/>
              <a:pPr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EE92E-EBBA-4E02-BE82-0912DFA0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9141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αρχείο λήψης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714356"/>
            <a:ext cx="7836709" cy="5214974"/>
          </a:xfrm>
        </p:spPr>
      </p:pic>
      <p:sp>
        <p:nvSpPr>
          <p:cNvPr id="5" name="4 - Ορθογώνιο"/>
          <p:cNvSpPr/>
          <p:nvPr/>
        </p:nvSpPr>
        <p:spPr>
          <a:xfrm>
            <a:off x="4071934" y="4143380"/>
            <a:ext cx="41434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l-GR" sz="5400" b="1" i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Πρωτομαγιά</a:t>
            </a:r>
            <a:endParaRPr lang="el-GR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9141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9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Τι γιορτάζουμε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857224" y="1714488"/>
            <a:ext cx="772423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l-GR" sz="3200" dirty="0" smtClean="0">
                <a:solidFill>
                  <a:srgbClr val="7030A0"/>
                </a:solidFill>
              </a:rPr>
              <a:t>Την πρωτομαγιά του 1886  στο Σικάγο</a:t>
            </a:r>
          </a:p>
          <a:p>
            <a:pPr algn="ctr"/>
            <a:r>
              <a:rPr lang="el-GR" sz="3200" dirty="0" smtClean="0">
                <a:solidFill>
                  <a:srgbClr val="7030A0"/>
                </a:solidFill>
              </a:rPr>
              <a:t> οι εργαζόμενοι διεκδικούν </a:t>
            </a:r>
          </a:p>
          <a:p>
            <a:pPr algn="ctr"/>
            <a:r>
              <a:rPr lang="el-GR" sz="3200" dirty="0" smtClean="0">
                <a:solidFill>
                  <a:srgbClr val="7030A0"/>
                </a:solidFill>
              </a:rPr>
              <a:t>    καλύτερες συνθήκες εργασίας με σύνθημα</a:t>
            </a:r>
          </a:p>
          <a:p>
            <a:pPr algn="ctr"/>
            <a:r>
              <a:rPr lang="el-GR" sz="3200" dirty="0" smtClean="0">
                <a:solidFill>
                  <a:srgbClr val="7030A0"/>
                </a:solidFill>
              </a:rPr>
              <a:t> «Οχτώ ώρες δουλειά, οχτώ ώρες</a:t>
            </a:r>
          </a:p>
          <a:p>
            <a:pPr algn="ctr"/>
            <a:r>
              <a:rPr lang="el-GR" sz="3200" dirty="0" smtClean="0">
                <a:solidFill>
                  <a:srgbClr val="7030A0"/>
                </a:solidFill>
              </a:rPr>
              <a:t>    ανάπαυση, οχτώ ώρες ύπνο»</a:t>
            </a:r>
          </a:p>
          <a:p>
            <a:pPr algn="ctr"/>
            <a:endParaRPr lang="el-GR" sz="3200" dirty="0"/>
          </a:p>
        </p:txBody>
      </p:sp>
    </p:spTree>
  </p:cSld>
  <p:clrMapOvr>
    <a:masterClrMapping/>
  </p:clrMapOvr>
  <p:transition advTm="9141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9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endParaRPr lang="el-GR" dirty="0"/>
          </a:p>
        </p:txBody>
      </p:sp>
      <p:pic>
        <p:nvPicPr>
          <p:cNvPr id="4" name="3 - Εικόνα" descr="the-haymarket-riot-1886-grang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642918"/>
            <a:ext cx="7358114" cy="52864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advTm="9141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9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3 - Θέση περιεχομένου" descr="ergatiki-protomag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928670"/>
            <a:ext cx="4786346" cy="5000660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85786" y="1643050"/>
            <a:ext cx="7901014" cy="4483113"/>
          </a:xfrm>
        </p:spPr>
        <p:txBody>
          <a:bodyPr>
            <a:normAutofit fontScale="70000" lnSpcReduction="20000"/>
          </a:bodyPr>
          <a:lstStyle/>
          <a:p>
            <a:pPr algn="r">
              <a:buFont typeface="Wingdings" pitchFamily="2" charset="2"/>
              <a:buChar char="v"/>
            </a:pPr>
            <a:r>
              <a:rPr lang="el-GR" sz="3600" b="1" dirty="0" smtClean="0">
                <a:solidFill>
                  <a:srgbClr val="7030A0"/>
                </a:solidFill>
              </a:rPr>
              <a:t>Στην Ελλάδα, </a:t>
            </a:r>
            <a:endParaRPr lang="el-GR" sz="3600" b="1" dirty="0" smtClean="0">
              <a:solidFill>
                <a:srgbClr val="7030A0"/>
              </a:solidFill>
            </a:endParaRPr>
          </a:p>
          <a:p>
            <a:pPr algn="r">
              <a:buNone/>
            </a:pPr>
            <a:r>
              <a:rPr lang="el-GR" sz="3600" b="1" dirty="0" smtClean="0">
                <a:solidFill>
                  <a:srgbClr val="7030A0"/>
                </a:solidFill>
              </a:rPr>
              <a:t>την </a:t>
            </a:r>
            <a:r>
              <a:rPr lang="el-GR" sz="3600" b="1" dirty="0" smtClean="0">
                <a:solidFill>
                  <a:srgbClr val="7030A0"/>
                </a:solidFill>
              </a:rPr>
              <a:t>πρωτομαγιά </a:t>
            </a:r>
            <a:endParaRPr lang="el-GR" sz="3600" b="1" dirty="0" smtClean="0">
              <a:solidFill>
                <a:srgbClr val="7030A0"/>
              </a:solidFill>
            </a:endParaRPr>
          </a:p>
          <a:p>
            <a:pPr algn="r">
              <a:buNone/>
            </a:pPr>
            <a:r>
              <a:rPr lang="el-GR" sz="3600" b="1" dirty="0" smtClean="0">
                <a:solidFill>
                  <a:srgbClr val="7030A0"/>
                </a:solidFill>
              </a:rPr>
              <a:t>του </a:t>
            </a:r>
            <a:r>
              <a:rPr lang="el-GR" sz="3600" b="1" dirty="0" smtClean="0">
                <a:solidFill>
                  <a:srgbClr val="7030A0"/>
                </a:solidFill>
              </a:rPr>
              <a:t>1892  και </a:t>
            </a:r>
            <a:r>
              <a:rPr lang="el-GR" sz="3600" b="1" dirty="0" smtClean="0">
                <a:solidFill>
                  <a:srgbClr val="7030A0"/>
                </a:solidFill>
              </a:rPr>
              <a:t>1893</a:t>
            </a:r>
          </a:p>
          <a:p>
            <a:pPr algn="r">
              <a:buNone/>
            </a:pPr>
            <a:r>
              <a:rPr lang="el-GR" sz="3600" b="1" dirty="0" smtClean="0">
                <a:solidFill>
                  <a:srgbClr val="7030A0"/>
                </a:solidFill>
              </a:rPr>
              <a:t>οι εργαζόμενοι</a:t>
            </a:r>
          </a:p>
          <a:p>
            <a:pPr algn="r">
              <a:buNone/>
            </a:pPr>
            <a:r>
              <a:rPr lang="el-GR" sz="3600" b="1" dirty="0" smtClean="0">
                <a:solidFill>
                  <a:srgbClr val="7030A0"/>
                </a:solidFill>
              </a:rPr>
              <a:t> </a:t>
            </a:r>
            <a:r>
              <a:rPr lang="el-GR" sz="3600" b="1" dirty="0" smtClean="0">
                <a:solidFill>
                  <a:srgbClr val="7030A0"/>
                </a:solidFill>
              </a:rPr>
              <a:t>διαδήλωσαν </a:t>
            </a:r>
          </a:p>
          <a:p>
            <a:pPr algn="r">
              <a:buNone/>
            </a:pPr>
            <a:r>
              <a:rPr lang="el-GR" sz="3600" b="1" dirty="0" smtClean="0">
                <a:solidFill>
                  <a:srgbClr val="7030A0"/>
                </a:solidFill>
              </a:rPr>
              <a:t>πρώτη φορά</a:t>
            </a:r>
          </a:p>
          <a:p>
            <a:pPr algn="r">
              <a:buNone/>
            </a:pPr>
            <a:r>
              <a:rPr lang="el-GR" sz="3600" b="1" dirty="0" smtClean="0">
                <a:solidFill>
                  <a:srgbClr val="7030A0"/>
                </a:solidFill>
              </a:rPr>
              <a:t> για να κατακτήσουν </a:t>
            </a:r>
          </a:p>
          <a:p>
            <a:pPr algn="r">
              <a:buNone/>
            </a:pPr>
            <a:r>
              <a:rPr lang="el-GR" sz="3600" b="1" dirty="0" smtClean="0">
                <a:solidFill>
                  <a:srgbClr val="7030A0"/>
                </a:solidFill>
              </a:rPr>
              <a:t>την οκτάωρη </a:t>
            </a:r>
            <a:r>
              <a:rPr lang="el-GR" sz="3600" b="1" dirty="0" smtClean="0">
                <a:solidFill>
                  <a:srgbClr val="7030A0"/>
                </a:solidFill>
              </a:rPr>
              <a:t>εργασία</a:t>
            </a:r>
          </a:p>
          <a:p>
            <a:pPr algn="r">
              <a:buNone/>
            </a:pPr>
            <a:r>
              <a:rPr lang="el-GR" sz="3600" b="1" dirty="0" smtClean="0">
                <a:solidFill>
                  <a:srgbClr val="7030A0"/>
                </a:solidFill>
              </a:rPr>
              <a:t>    </a:t>
            </a:r>
            <a:r>
              <a:rPr lang="el-GR" sz="3600" b="1" dirty="0" smtClean="0">
                <a:solidFill>
                  <a:srgbClr val="7030A0"/>
                </a:solidFill>
              </a:rPr>
              <a:t>την αργία  της </a:t>
            </a:r>
            <a:r>
              <a:rPr lang="el-GR" sz="3600" b="1" dirty="0" smtClean="0">
                <a:solidFill>
                  <a:srgbClr val="7030A0"/>
                </a:solidFill>
              </a:rPr>
              <a:t>Κυριακής</a:t>
            </a:r>
          </a:p>
          <a:p>
            <a:pPr algn="r">
              <a:buNone/>
            </a:pPr>
            <a:r>
              <a:rPr lang="el-GR" sz="3600" b="1" dirty="0" smtClean="0">
                <a:solidFill>
                  <a:srgbClr val="7030A0"/>
                </a:solidFill>
              </a:rPr>
              <a:t>κ</a:t>
            </a:r>
            <a:r>
              <a:rPr lang="el-GR" sz="3600" b="1" dirty="0" smtClean="0">
                <a:solidFill>
                  <a:srgbClr val="7030A0"/>
                </a:solidFill>
              </a:rPr>
              <a:t>αι άλλα εργασιακά </a:t>
            </a:r>
          </a:p>
          <a:p>
            <a:pPr algn="r">
              <a:buNone/>
            </a:pPr>
            <a:r>
              <a:rPr lang="el-GR" sz="3600" b="1" dirty="0" smtClean="0">
                <a:solidFill>
                  <a:srgbClr val="7030A0"/>
                </a:solidFill>
              </a:rPr>
              <a:t> </a:t>
            </a:r>
            <a:r>
              <a:rPr lang="el-GR" sz="3600" b="1" dirty="0" smtClean="0">
                <a:solidFill>
                  <a:srgbClr val="7030A0"/>
                </a:solidFill>
              </a:rPr>
              <a:t>δικαιώματα</a:t>
            </a:r>
          </a:p>
          <a:p>
            <a:pPr>
              <a:buFont typeface="Wingdings" pitchFamily="2" charset="2"/>
              <a:buChar char="v"/>
            </a:pPr>
            <a:endParaRPr lang="el-GR" sz="3600" dirty="0" smtClean="0"/>
          </a:p>
          <a:p>
            <a:endParaRPr lang="el-GR" sz="3600" dirty="0"/>
          </a:p>
        </p:txBody>
      </p:sp>
    </p:spTree>
  </p:cSld>
  <p:clrMapOvr>
    <a:masterClrMapping/>
  </p:clrMapOvr>
  <p:transition advTm="9141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9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i="1" dirty="0" smtClean="0">
                <a:solidFill>
                  <a:srgbClr val="FF0000"/>
                </a:solidFill>
                <a:latin typeface="Bookman Old Style" pitchFamily="18" charset="0"/>
              </a:rPr>
              <a:t>Γιορτάζουμε επίσης…</a:t>
            </a:r>
            <a:endParaRPr lang="el-GR" sz="4000" i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7030A0"/>
                </a:solidFill>
              </a:rPr>
              <a:t>Την γιορτή των λουλουδιών και της άνοιξης. </a:t>
            </a:r>
          </a:p>
          <a:p>
            <a:pPr algn="ctr">
              <a:buNone/>
            </a:pPr>
            <a:r>
              <a:rPr lang="el-GR" dirty="0" smtClean="0">
                <a:solidFill>
                  <a:srgbClr val="7030A0"/>
                </a:solidFill>
              </a:rPr>
              <a:t>    Έχει τις ρίζες της στα  Ανθεστήρια την γιορτή</a:t>
            </a:r>
          </a:p>
          <a:p>
            <a:pPr algn="ctr">
              <a:buNone/>
            </a:pPr>
            <a:r>
              <a:rPr lang="el-GR" dirty="0" smtClean="0">
                <a:solidFill>
                  <a:srgbClr val="7030A0"/>
                </a:solidFill>
              </a:rPr>
              <a:t>    που οργάνωναν οι αρχαίοι Έλληνες προς τιμήν του θεού Διόνυσου</a:t>
            </a:r>
            <a:endParaRPr lang="el-GR" dirty="0">
              <a:solidFill>
                <a:srgbClr val="7030A0"/>
              </a:solidFill>
            </a:endParaRPr>
          </a:p>
        </p:txBody>
      </p:sp>
      <p:pic>
        <p:nvPicPr>
          <p:cNvPr id="4" name="3 - Εικόνα" descr="77550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678" y="3929066"/>
            <a:ext cx="2749548" cy="2715035"/>
          </a:xfrm>
          <a:prstGeom prst="rect">
            <a:avLst/>
          </a:prstGeom>
        </p:spPr>
      </p:pic>
    </p:spTree>
  </p:cSld>
  <p:clrMapOvr>
    <a:masterClrMapping/>
  </p:clrMapOvr>
  <p:transition spd="slow" advTm="9141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i="1" dirty="0" smtClean="0">
                <a:solidFill>
                  <a:srgbClr val="FF0000"/>
                </a:solidFill>
                <a:latin typeface="Bookman Old Style" pitchFamily="18" charset="0"/>
              </a:rPr>
              <a:t>Έθιμα της πρωτομαγιάς</a:t>
            </a:r>
            <a:endParaRPr lang="el-GR" sz="4000" i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7030A0"/>
                </a:solidFill>
              </a:rPr>
              <a:t>Φτιάχνουμε το πρωτομαγιάτικο στεφάνι</a:t>
            </a:r>
            <a:endParaRPr lang="el-GR" dirty="0">
              <a:solidFill>
                <a:srgbClr val="7030A0"/>
              </a:solidFill>
            </a:endParaRPr>
          </a:p>
        </p:txBody>
      </p:sp>
      <p:pic>
        <p:nvPicPr>
          <p:cNvPr id="4" name="3 - Εικόνα" descr="spa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2357430"/>
            <a:ext cx="4643470" cy="3738564"/>
          </a:xfrm>
          <a:prstGeom prst="rect">
            <a:avLst/>
          </a:prstGeom>
        </p:spPr>
      </p:pic>
    </p:spTree>
  </p:cSld>
  <p:clrMapOvr>
    <a:masterClrMapping/>
  </p:clrMapOvr>
  <p:transition advTm="9141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7030A0"/>
                </a:solidFill>
              </a:rPr>
              <a:t>Στην Κέρκυρα φτιάχνουν το </a:t>
            </a:r>
            <a:r>
              <a:rPr lang="el-GR" dirty="0" err="1" smtClean="0">
                <a:solidFill>
                  <a:srgbClr val="7030A0"/>
                </a:solidFill>
              </a:rPr>
              <a:t>μαγιόξυλο</a:t>
            </a:r>
            <a:r>
              <a:rPr lang="el-GR" dirty="0" smtClean="0">
                <a:solidFill>
                  <a:srgbClr val="7030A0"/>
                </a:solidFill>
              </a:rPr>
              <a:t>.</a:t>
            </a:r>
          </a:p>
          <a:p>
            <a:pPr algn="ctr">
              <a:buNone/>
            </a:pPr>
            <a:r>
              <a:rPr lang="el-GR" dirty="0" smtClean="0">
                <a:solidFill>
                  <a:srgbClr val="7030A0"/>
                </a:solidFill>
              </a:rPr>
              <a:t>    Στολίζουν τον κορμό ενός κυπαρισσιού με κίτρινες μαργαρίτες και το περιφέρουν τραγουδώντας</a:t>
            </a:r>
          </a:p>
          <a:p>
            <a:pPr algn="ctr"/>
            <a:r>
              <a:rPr lang="el-GR" dirty="0" smtClean="0">
                <a:solidFill>
                  <a:srgbClr val="7030A0"/>
                </a:solidFill>
              </a:rPr>
              <a:t>Σε άλλες περιοχές της Ελλάδας ανάβουν φωτιές και χορεύουν και τραγουδούν</a:t>
            </a:r>
          </a:p>
          <a:p>
            <a:pPr algn="ctr">
              <a:buNone/>
            </a:pPr>
            <a:r>
              <a:rPr lang="el-GR" dirty="0" smtClean="0">
                <a:solidFill>
                  <a:srgbClr val="7030A0"/>
                </a:solidFill>
              </a:rPr>
              <a:t>παραδοσιακά τραγούδια </a:t>
            </a:r>
            <a:endParaRPr lang="el-GR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advTm="9141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4 - Θέση περιεχομένου" descr="0x0-cemre-dusmesi-nedir-2018-ilk-cemre-havaya-suya-ve-topraga-ne-zaman-dusecek-151781573033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14348" y="357166"/>
            <a:ext cx="7715304" cy="5857916"/>
          </a:xfrm>
        </p:spPr>
      </p:pic>
      <p:sp>
        <p:nvSpPr>
          <p:cNvPr id="6" name="5 - Ορθογώνιο"/>
          <p:cNvSpPr/>
          <p:nvPr/>
        </p:nvSpPr>
        <p:spPr>
          <a:xfrm>
            <a:off x="1643042" y="714356"/>
            <a:ext cx="5929354" cy="923330"/>
          </a:xfrm>
          <a:prstGeom prst="rect">
            <a:avLst/>
          </a:prstGeom>
          <a:noFill/>
          <a:scene3d>
            <a:camera prst="perspectiveHeroicExtremeRightFacing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Καλή πρωτομαγιά!!</a:t>
            </a:r>
            <a:endParaRPr lang="el-GR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140</Words>
  <Application>Microsoft Office PowerPoint</Application>
  <PresentationFormat>Προβολή στην οθόνη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Διαφάνεια 1</vt:lpstr>
      <vt:lpstr>Τι γιορτάζουμε</vt:lpstr>
      <vt:lpstr>Διαφάνεια 3</vt:lpstr>
      <vt:lpstr>Διαφάνεια 4</vt:lpstr>
      <vt:lpstr>Γιορτάζουμε επίσης…</vt:lpstr>
      <vt:lpstr>Έθιμα της πρωτομαγιάς</vt:lpstr>
      <vt:lpstr>Διαφάνεια 7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Πρωτομαγιά</dc:title>
  <dc:creator>Yiannis</dc:creator>
  <cp:lastModifiedBy>Yiannis</cp:lastModifiedBy>
  <cp:revision>39</cp:revision>
  <dcterms:created xsi:type="dcterms:W3CDTF">2020-04-29T17:51:53Z</dcterms:created>
  <dcterms:modified xsi:type="dcterms:W3CDTF">2020-04-30T14:04:55Z</dcterms:modified>
</cp:coreProperties>
</file>