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Lst>
  <p:sldSz cx="7556500" cy="10693400"/>
  <p:notesSz cx="7556500" cy="10693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020" y="121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11/24/2021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60169" y="774700"/>
            <a:ext cx="5071110" cy="3654655"/>
          </a:xfrm>
          <a:prstGeom prst="rect">
            <a:avLst/>
          </a:prstGeom>
        </p:spPr>
        <p:txBody>
          <a:bodyPr vert="horz" wrap="square" lIns="0" tIns="12700" rIns="0" bIns="0" rtlCol="0">
            <a:spAutoFit/>
          </a:bodyPr>
          <a:lstStyle/>
          <a:p>
            <a:pPr marL="1252220">
              <a:lnSpc>
                <a:spcPct val="100000"/>
              </a:lnSpc>
              <a:spcBef>
                <a:spcPts val="100"/>
              </a:spcBef>
            </a:pPr>
            <a:r>
              <a:rPr sz="1200" b="1" spc="-5" dirty="0">
                <a:latin typeface="Carlito"/>
                <a:cs typeface="Carlito"/>
              </a:rPr>
              <a:t>Εσωτερικός Κανονισμός</a:t>
            </a:r>
            <a:r>
              <a:rPr sz="1200" b="1" spc="-10" dirty="0">
                <a:latin typeface="Carlito"/>
                <a:cs typeface="Carlito"/>
              </a:rPr>
              <a:t> </a:t>
            </a:r>
            <a:r>
              <a:rPr sz="1200" b="1" spc="-5" dirty="0">
                <a:latin typeface="Carlito"/>
                <a:cs typeface="Carlito"/>
              </a:rPr>
              <a:t>Λειτουργίας</a:t>
            </a:r>
            <a:endParaRPr sz="1200" dirty="0">
              <a:latin typeface="Carlito"/>
              <a:cs typeface="Carlito"/>
            </a:endParaRPr>
          </a:p>
          <a:p>
            <a:pPr>
              <a:lnSpc>
                <a:spcPct val="100000"/>
              </a:lnSpc>
              <a:spcBef>
                <a:spcPts val="25"/>
              </a:spcBef>
            </a:pPr>
            <a:endParaRPr sz="1000" dirty="0">
              <a:latin typeface="Carlito"/>
              <a:cs typeface="Carlito"/>
            </a:endParaRPr>
          </a:p>
          <a:p>
            <a:pPr marL="241300" indent="-228600" algn="just">
              <a:lnSpc>
                <a:spcPct val="100000"/>
              </a:lnSpc>
              <a:spcBef>
                <a:spcPts val="5"/>
              </a:spcBef>
              <a:buFont typeface="UnDotum"/>
              <a:buChar char=""/>
              <a:tabLst>
                <a:tab pos="241300" algn="l"/>
              </a:tabLst>
            </a:pPr>
            <a:r>
              <a:rPr sz="1100" b="1" spc="-5" dirty="0">
                <a:latin typeface="Carlito"/>
                <a:cs typeface="Carlito"/>
              </a:rPr>
              <a:t>Προσέλευση </a:t>
            </a:r>
            <a:r>
              <a:rPr sz="1100" b="1" dirty="0">
                <a:latin typeface="Carlito"/>
                <a:cs typeface="Carlito"/>
              </a:rPr>
              <a:t>– </a:t>
            </a:r>
            <a:r>
              <a:rPr sz="1100" b="1" spc="-5" dirty="0">
                <a:latin typeface="Carlito"/>
                <a:cs typeface="Carlito"/>
              </a:rPr>
              <a:t>παραμονή στο Νηπιαγωγείο και αποχώρηση από</a:t>
            </a:r>
            <a:r>
              <a:rPr sz="1100" b="1" spc="40" dirty="0">
                <a:latin typeface="Carlito"/>
                <a:cs typeface="Carlito"/>
              </a:rPr>
              <a:t> </a:t>
            </a:r>
            <a:r>
              <a:rPr sz="1100" b="1" spc="-5" dirty="0">
                <a:latin typeface="Carlito"/>
                <a:cs typeface="Carlito"/>
              </a:rPr>
              <a:t>αυτό.</a:t>
            </a:r>
            <a:endParaRPr sz="1100" dirty="0">
              <a:latin typeface="Carlito"/>
              <a:cs typeface="Carlito"/>
            </a:endParaRPr>
          </a:p>
          <a:p>
            <a:pPr marL="469900" lvl="1" indent="-228600" algn="just">
              <a:lnSpc>
                <a:spcPct val="100000"/>
              </a:lnSpc>
              <a:spcBef>
                <a:spcPts val="219"/>
              </a:spcBef>
              <a:buFont typeface="UnDotum"/>
              <a:buChar char="•"/>
              <a:tabLst>
                <a:tab pos="518159" algn="l"/>
              </a:tabLst>
            </a:pPr>
            <a:r>
              <a:rPr sz="1100" dirty="0">
                <a:latin typeface="Carlito"/>
                <a:cs typeface="Carlito"/>
              </a:rPr>
              <a:t>Η</a:t>
            </a:r>
            <a:r>
              <a:rPr sz="1100" spc="114" dirty="0">
                <a:latin typeface="Carlito"/>
                <a:cs typeface="Carlito"/>
              </a:rPr>
              <a:t> </a:t>
            </a:r>
            <a:r>
              <a:rPr sz="1100" spc="-5" dirty="0">
                <a:latin typeface="Carlito"/>
                <a:cs typeface="Carlito"/>
              </a:rPr>
              <a:t>έγκαιρη</a:t>
            </a:r>
            <a:r>
              <a:rPr sz="1100" spc="130" dirty="0">
                <a:latin typeface="Carlito"/>
                <a:cs typeface="Carlito"/>
              </a:rPr>
              <a:t> </a:t>
            </a:r>
            <a:r>
              <a:rPr sz="1100" spc="-5" dirty="0">
                <a:latin typeface="Carlito"/>
                <a:cs typeface="Carlito"/>
              </a:rPr>
              <a:t>προσέλευση</a:t>
            </a:r>
            <a:r>
              <a:rPr sz="1100" spc="130" dirty="0">
                <a:latin typeface="Carlito"/>
                <a:cs typeface="Carlito"/>
              </a:rPr>
              <a:t> </a:t>
            </a:r>
            <a:r>
              <a:rPr sz="1100" spc="-5" dirty="0">
                <a:latin typeface="Carlito"/>
                <a:cs typeface="Carlito"/>
              </a:rPr>
              <a:t>των</a:t>
            </a:r>
            <a:r>
              <a:rPr sz="1100" spc="120" dirty="0">
                <a:latin typeface="Carlito"/>
                <a:cs typeface="Carlito"/>
              </a:rPr>
              <a:t> </a:t>
            </a:r>
            <a:r>
              <a:rPr sz="1100" spc="-5" dirty="0">
                <a:latin typeface="Carlito"/>
                <a:cs typeface="Carlito"/>
              </a:rPr>
              <a:t>μαθητών/μαθητριών</a:t>
            </a:r>
            <a:r>
              <a:rPr sz="1100" spc="130" dirty="0">
                <a:latin typeface="Carlito"/>
                <a:cs typeface="Carlito"/>
              </a:rPr>
              <a:t> </a:t>
            </a:r>
            <a:r>
              <a:rPr sz="1100" spc="-5" dirty="0">
                <a:latin typeface="Carlito"/>
                <a:cs typeface="Carlito"/>
              </a:rPr>
              <a:t>στο</a:t>
            </a:r>
            <a:r>
              <a:rPr sz="1100" spc="120" dirty="0">
                <a:latin typeface="Carlito"/>
                <a:cs typeface="Carlito"/>
              </a:rPr>
              <a:t> </a:t>
            </a:r>
            <a:r>
              <a:rPr sz="1100" spc="-5" dirty="0">
                <a:latin typeface="Carlito"/>
                <a:cs typeface="Carlito"/>
              </a:rPr>
              <a:t>νηπιαγωγείο</a:t>
            </a:r>
            <a:r>
              <a:rPr sz="1100" spc="135" dirty="0">
                <a:latin typeface="Carlito"/>
                <a:cs typeface="Carlito"/>
              </a:rPr>
              <a:t> </a:t>
            </a:r>
            <a:r>
              <a:rPr sz="1100" spc="-5" dirty="0">
                <a:latin typeface="Carlito"/>
                <a:cs typeface="Carlito"/>
              </a:rPr>
              <a:t>καθώς</a:t>
            </a:r>
            <a:r>
              <a:rPr sz="1100" spc="120" dirty="0">
                <a:latin typeface="Carlito"/>
                <a:cs typeface="Carlito"/>
              </a:rPr>
              <a:t> </a:t>
            </a:r>
            <a:r>
              <a:rPr sz="1100" spc="-5" dirty="0">
                <a:latin typeface="Carlito"/>
                <a:cs typeface="Carlito"/>
              </a:rPr>
              <a:t>και</a:t>
            </a:r>
            <a:endParaRPr sz="1100" dirty="0">
              <a:latin typeface="Carlito"/>
              <a:cs typeface="Carlito"/>
            </a:endParaRPr>
          </a:p>
          <a:p>
            <a:pPr marL="469900" marR="7620" algn="just">
              <a:lnSpc>
                <a:spcPct val="117000"/>
              </a:lnSpc>
              <a:spcBef>
                <a:spcPts val="5"/>
              </a:spcBef>
            </a:pPr>
            <a:r>
              <a:rPr sz="1100" dirty="0">
                <a:latin typeface="Carlito"/>
                <a:cs typeface="Carlito"/>
              </a:rPr>
              <a:t>η </a:t>
            </a:r>
            <a:r>
              <a:rPr sz="1100" spc="-5" dirty="0">
                <a:latin typeface="Carlito"/>
                <a:cs typeface="Carlito"/>
              </a:rPr>
              <a:t>τακτική και ανελλιπής φοίτηση αποτελούν βασικά στοιχεία της εκπαιδευτικής  διαδικασίας. </a:t>
            </a:r>
            <a:r>
              <a:rPr sz="1100" dirty="0">
                <a:latin typeface="Carlito"/>
                <a:cs typeface="Carlito"/>
              </a:rPr>
              <a:t>Οι </a:t>
            </a:r>
            <a:r>
              <a:rPr sz="1100" spc="-5" dirty="0">
                <a:latin typeface="Carlito"/>
                <a:cs typeface="Carlito"/>
              </a:rPr>
              <a:t>μαθητές/μαθήτριες προσέρχονται στο νηπιαγωγείο πριν από  την έναρξη </a:t>
            </a:r>
            <a:r>
              <a:rPr sz="1100" dirty="0">
                <a:latin typeface="Carlito"/>
                <a:cs typeface="Carlito"/>
              </a:rPr>
              <a:t>των </a:t>
            </a:r>
            <a:r>
              <a:rPr sz="1100" spc="-5" dirty="0">
                <a:latin typeface="Carlito"/>
                <a:cs typeface="Carlito"/>
              </a:rPr>
              <a:t>μαθημάτων. </a:t>
            </a:r>
            <a:r>
              <a:rPr sz="1100" dirty="0">
                <a:latin typeface="Carlito"/>
                <a:cs typeface="Carlito"/>
              </a:rPr>
              <a:t>Οι </a:t>
            </a:r>
            <a:r>
              <a:rPr sz="1100" spc="-5" dirty="0">
                <a:latin typeface="Carlito"/>
                <a:cs typeface="Carlito"/>
              </a:rPr>
              <a:t>μαθητές/μαθήτριες δεν επιτρέπεται να  αποχωρήσουν από </a:t>
            </a:r>
            <a:r>
              <a:rPr sz="1100" dirty="0">
                <a:latin typeface="Carlito"/>
                <a:cs typeface="Carlito"/>
              </a:rPr>
              <a:t>το </a:t>
            </a:r>
            <a:r>
              <a:rPr sz="1100" spc="-5" dirty="0">
                <a:latin typeface="Carlito"/>
                <a:cs typeface="Carlito"/>
              </a:rPr>
              <a:t>Νηπιαγωγείο πριν από </a:t>
            </a:r>
            <a:r>
              <a:rPr sz="1100" dirty="0">
                <a:latin typeface="Carlito"/>
                <a:cs typeface="Carlito"/>
              </a:rPr>
              <a:t>τη </a:t>
            </a:r>
            <a:r>
              <a:rPr sz="1100" spc="-5" dirty="0">
                <a:latin typeface="Carlito"/>
                <a:cs typeface="Carlito"/>
              </a:rPr>
              <a:t>λήξη των μαθημάτων, χωρίς  άδεια. </a:t>
            </a:r>
            <a:r>
              <a:rPr sz="1100" dirty="0">
                <a:latin typeface="Carlito"/>
                <a:cs typeface="Carlito"/>
              </a:rPr>
              <a:t>Αν </a:t>
            </a:r>
            <a:r>
              <a:rPr sz="1100" spc="-5" dirty="0">
                <a:latin typeface="Carlito"/>
                <a:cs typeface="Carlito"/>
              </a:rPr>
              <a:t>παρουσιαστεί ανάγκη έκτακτης αποχώρησης, κατά </a:t>
            </a:r>
            <a:r>
              <a:rPr sz="1100" dirty="0">
                <a:latin typeface="Carlito"/>
                <a:cs typeface="Carlito"/>
              </a:rPr>
              <a:t>τη </a:t>
            </a:r>
            <a:r>
              <a:rPr sz="1100" spc="-5" dirty="0">
                <a:latin typeface="Carlito"/>
                <a:cs typeface="Carlito"/>
              </a:rPr>
              <a:t>διάρκεια </a:t>
            </a:r>
            <a:r>
              <a:rPr sz="1100" spc="-10" dirty="0">
                <a:latin typeface="Carlito"/>
                <a:cs typeface="Carlito"/>
              </a:rPr>
              <a:t>του  </a:t>
            </a:r>
            <a:r>
              <a:rPr sz="1100" spc="-5" dirty="0">
                <a:latin typeface="Carlito"/>
                <a:cs typeface="Carlito"/>
              </a:rPr>
              <a:t>σχολικού ωραρίου (π.χ. ασθένεια), ενημερώνεται ο/η γονέας/κηδεμόνας για να  παραλάβει το παιδί του/της, επειδή είναι ανήλικο. Σε αυτή την περίπτωση  πρέπει να προσκομίσει υπεύθυνη δήλωση στην οποία θα αναφέρονται οι λόγοι  για τους οποίους θα</a:t>
            </a:r>
            <a:r>
              <a:rPr sz="1100" dirty="0">
                <a:latin typeface="Carlito"/>
                <a:cs typeface="Carlito"/>
              </a:rPr>
              <a:t> </a:t>
            </a:r>
            <a:r>
              <a:rPr sz="1100" spc="-5" dirty="0">
                <a:latin typeface="Carlito"/>
                <a:cs typeface="Carlito"/>
              </a:rPr>
              <a:t>αναχωρήσει.</a:t>
            </a:r>
            <a:endParaRPr sz="1100" dirty="0">
              <a:latin typeface="Carlito"/>
              <a:cs typeface="Carlito"/>
            </a:endParaRPr>
          </a:p>
          <a:p>
            <a:pPr marL="469900" lvl="1" indent="-228600" algn="just">
              <a:lnSpc>
                <a:spcPct val="100000"/>
              </a:lnSpc>
              <a:spcBef>
                <a:spcPts val="219"/>
              </a:spcBef>
              <a:buFont typeface="UnDotum"/>
              <a:buChar char="•"/>
              <a:tabLst>
                <a:tab pos="468630" algn="l"/>
              </a:tabLst>
            </a:pPr>
            <a:r>
              <a:rPr sz="1100" u="sng" dirty="0">
                <a:uFill>
                  <a:solidFill>
                    <a:srgbClr val="000000"/>
                  </a:solidFill>
                </a:uFill>
                <a:latin typeface="Times New Roman"/>
                <a:cs typeface="Times New Roman"/>
              </a:rPr>
              <a:t> </a:t>
            </a:r>
            <a:r>
              <a:rPr sz="1100" u="sng" spc="25" dirty="0">
                <a:uFill>
                  <a:solidFill>
                    <a:srgbClr val="000000"/>
                  </a:solidFill>
                </a:uFill>
                <a:latin typeface="Times New Roman"/>
                <a:cs typeface="Times New Roman"/>
              </a:rPr>
              <a:t> </a:t>
            </a:r>
            <a:r>
              <a:rPr sz="1100" u="sng" spc="-5" dirty="0">
                <a:uFill>
                  <a:solidFill>
                    <a:srgbClr val="000000"/>
                  </a:solidFill>
                </a:uFill>
                <a:latin typeface="Carlito"/>
                <a:cs typeface="Carlito"/>
              </a:rPr>
              <a:t>Απουσία μαθητή:</a:t>
            </a:r>
            <a:r>
              <a:rPr sz="1100" spc="-5" dirty="0">
                <a:latin typeface="Carlito"/>
                <a:cs typeface="Carlito"/>
              </a:rPr>
              <a:t> Σε οποιαδήποτε περίπτωση απουσίας μαθητή/τριας</a:t>
            </a:r>
            <a:r>
              <a:rPr sz="1100" spc="65" dirty="0">
                <a:latin typeface="Carlito"/>
                <a:cs typeface="Carlito"/>
              </a:rPr>
              <a:t> </a:t>
            </a:r>
            <a:r>
              <a:rPr sz="1100" spc="-5" dirty="0">
                <a:latin typeface="Carlito"/>
                <a:cs typeface="Carlito"/>
              </a:rPr>
              <a:t>και</a:t>
            </a:r>
            <a:endParaRPr sz="1100" dirty="0">
              <a:latin typeface="Carlito"/>
              <a:cs typeface="Carlito"/>
            </a:endParaRPr>
          </a:p>
          <a:p>
            <a:pPr marL="469900" marR="5080" algn="just">
              <a:lnSpc>
                <a:spcPct val="116700"/>
              </a:lnSpc>
              <a:spcBef>
                <a:spcPts val="10"/>
              </a:spcBef>
            </a:pPr>
            <a:r>
              <a:rPr sz="1100" spc="-5" dirty="0">
                <a:latin typeface="Carlito"/>
                <a:cs typeface="Carlito"/>
              </a:rPr>
              <a:t>ιδιαίτερα επαναλαμβανόμενης </a:t>
            </a:r>
            <a:r>
              <a:rPr sz="1100" dirty="0">
                <a:latin typeface="Carlito"/>
                <a:cs typeface="Carlito"/>
              </a:rPr>
              <a:t>ή </a:t>
            </a:r>
            <a:r>
              <a:rPr sz="1100" spc="-5" dirty="0">
                <a:latin typeface="Carlito"/>
                <a:cs typeface="Carlito"/>
              </a:rPr>
              <a:t>μακροχρόνιας, οι γονείς /κηδεμόνες είναι  απαραίτητο να ενημερώνουν έγκαιρα τους εκπαιδευτικούς. Δικαιολογούν</a:t>
            </a:r>
            <a:r>
              <a:rPr sz="1100" spc="-35" dirty="0">
                <a:latin typeface="Carlito"/>
                <a:cs typeface="Carlito"/>
              </a:rPr>
              <a:t> </a:t>
            </a:r>
            <a:r>
              <a:rPr sz="1100" spc="-5" dirty="0">
                <a:latin typeface="Carlito"/>
                <a:cs typeface="Carlito"/>
              </a:rPr>
              <a:t>τις</a:t>
            </a:r>
            <a:endParaRPr sz="1100" dirty="0">
              <a:latin typeface="Carlito"/>
              <a:cs typeface="Carl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60169" y="869459"/>
            <a:ext cx="5071110" cy="8855710"/>
          </a:xfrm>
          <a:prstGeom prst="rect">
            <a:avLst/>
          </a:prstGeom>
        </p:spPr>
        <p:txBody>
          <a:bodyPr vert="horz" wrap="square" lIns="0" tIns="12700" rIns="0" bIns="0" rtlCol="0">
            <a:spAutoFit/>
          </a:bodyPr>
          <a:lstStyle/>
          <a:p>
            <a:pPr marL="469900" marR="12065" algn="just">
              <a:lnSpc>
                <a:spcPct val="117400"/>
              </a:lnSpc>
              <a:spcBef>
                <a:spcPts val="100"/>
              </a:spcBef>
            </a:pPr>
            <a:r>
              <a:rPr sz="1100" spc="-5" dirty="0">
                <a:latin typeface="Carlito"/>
                <a:cs typeface="Carlito"/>
              </a:rPr>
              <a:t>απουσίες με δική τους ευθύνη, είτε με ιατρικό </a:t>
            </a:r>
            <a:r>
              <a:rPr sz="1100" spc="-10" dirty="0">
                <a:latin typeface="Carlito"/>
                <a:cs typeface="Carlito"/>
              </a:rPr>
              <a:t>σημείωμα </a:t>
            </a:r>
            <a:r>
              <a:rPr sz="1100" spc="-5" dirty="0">
                <a:latin typeface="Carlito"/>
                <a:cs typeface="Carlito"/>
              </a:rPr>
              <a:t>σε περίπτωση  ασθενείας.</a:t>
            </a:r>
            <a:endParaRPr sz="1100">
              <a:latin typeface="Carlito"/>
              <a:cs typeface="Carlito"/>
            </a:endParaRPr>
          </a:p>
          <a:p>
            <a:pPr marL="469900" indent="-228600" algn="just">
              <a:lnSpc>
                <a:spcPct val="100000"/>
              </a:lnSpc>
              <a:spcBef>
                <a:spcPts val="220"/>
              </a:spcBef>
              <a:buFont typeface="UnDotum"/>
              <a:buChar char="•"/>
              <a:tabLst>
                <a:tab pos="469900" algn="l"/>
              </a:tabLst>
            </a:pPr>
            <a:r>
              <a:rPr sz="1100" b="1" u="sng" spc="-5" dirty="0">
                <a:uFill>
                  <a:solidFill>
                    <a:srgbClr val="000000"/>
                  </a:solidFill>
                </a:uFill>
                <a:latin typeface="Carlito"/>
                <a:cs typeface="Carlito"/>
              </a:rPr>
              <a:t>Σημαντική</a:t>
            </a:r>
            <a:r>
              <a:rPr sz="1100" b="1" u="sng" spc="35" dirty="0">
                <a:uFill>
                  <a:solidFill>
                    <a:srgbClr val="000000"/>
                  </a:solidFill>
                </a:uFill>
                <a:latin typeface="Carlito"/>
                <a:cs typeface="Carlito"/>
              </a:rPr>
              <a:t> </a:t>
            </a:r>
            <a:r>
              <a:rPr sz="1100" b="1" u="sng" spc="-5" dirty="0">
                <a:uFill>
                  <a:solidFill>
                    <a:srgbClr val="000000"/>
                  </a:solidFill>
                </a:uFill>
                <a:latin typeface="Carlito"/>
                <a:cs typeface="Carlito"/>
              </a:rPr>
              <a:t>επισήμανση:</a:t>
            </a:r>
            <a:r>
              <a:rPr sz="1100" b="1" spc="55" dirty="0">
                <a:latin typeface="Carlito"/>
                <a:cs typeface="Carlito"/>
              </a:rPr>
              <a:t> </a:t>
            </a:r>
            <a:r>
              <a:rPr sz="1100" spc="-5" dirty="0">
                <a:latin typeface="Carlito"/>
                <a:cs typeface="Carlito"/>
              </a:rPr>
              <a:t>Το</a:t>
            </a:r>
            <a:r>
              <a:rPr sz="1100" spc="45" dirty="0">
                <a:latin typeface="Carlito"/>
                <a:cs typeface="Carlito"/>
              </a:rPr>
              <a:t> </a:t>
            </a:r>
            <a:r>
              <a:rPr sz="1100" spc="-5" dirty="0">
                <a:latin typeface="Carlito"/>
                <a:cs typeface="Carlito"/>
              </a:rPr>
              <a:t>σχολικό</a:t>
            </a:r>
            <a:r>
              <a:rPr sz="1100" spc="40" dirty="0">
                <a:latin typeface="Carlito"/>
                <a:cs typeface="Carlito"/>
              </a:rPr>
              <a:t> </a:t>
            </a:r>
            <a:r>
              <a:rPr sz="1100" spc="-5" dirty="0">
                <a:latin typeface="Carlito"/>
                <a:cs typeface="Carlito"/>
              </a:rPr>
              <a:t>έτος</a:t>
            </a:r>
            <a:r>
              <a:rPr sz="1100" spc="40" dirty="0">
                <a:latin typeface="Carlito"/>
                <a:cs typeface="Carlito"/>
              </a:rPr>
              <a:t> </a:t>
            </a:r>
            <a:r>
              <a:rPr sz="1100" spc="-5" dirty="0">
                <a:latin typeface="Carlito"/>
                <a:cs typeface="Carlito"/>
              </a:rPr>
              <a:t>2021-22</a:t>
            </a:r>
            <a:r>
              <a:rPr sz="1100" spc="35" dirty="0">
                <a:latin typeface="Carlito"/>
                <a:cs typeface="Carlito"/>
              </a:rPr>
              <a:t> </a:t>
            </a:r>
            <a:r>
              <a:rPr sz="1100" spc="-5" dirty="0">
                <a:latin typeface="Carlito"/>
                <a:cs typeface="Carlito"/>
              </a:rPr>
              <a:t>για</a:t>
            </a:r>
            <a:r>
              <a:rPr sz="1100" spc="45" dirty="0">
                <a:latin typeface="Carlito"/>
                <a:cs typeface="Carlito"/>
              </a:rPr>
              <a:t> </a:t>
            </a:r>
            <a:r>
              <a:rPr sz="1100" spc="-5" dirty="0">
                <a:latin typeface="Carlito"/>
                <a:cs typeface="Carlito"/>
              </a:rPr>
              <a:t>την</a:t>
            </a:r>
            <a:r>
              <a:rPr sz="1100" spc="30" dirty="0">
                <a:latin typeface="Carlito"/>
                <a:cs typeface="Carlito"/>
              </a:rPr>
              <a:t> </a:t>
            </a:r>
            <a:r>
              <a:rPr sz="1100" spc="-5" dirty="0">
                <a:latin typeface="Carlito"/>
                <a:cs typeface="Carlito"/>
              </a:rPr>
              <a:t>προσέλευση</a:t>
            </a:r>
            <a:r>
              <a:rPr sz="1100" spc="45" dirty="0">
                <a:latin typeface="Carlito"/>
                <a:cs typeface="Carlito"/>
              </a:rPr>
              <a:t> </a:t>
            </a:r>
            <a:r>
              <a:rPr sz="1100" spc="-5" dirty="0">
                <a:latin typeface="Carlito"/>
                <a:cs typeface="Carlito"/>
              </a:rPr>
              <a:t>,την</a:t>
            </a:r>
            <a:endParaRPr sz="1100">
              <a:latin typeface="Carlito"/>
              <a:cs typeface="Carlito"/>
            </a:endParaRPr>
          </a:p>
          <a:p>
            <a:pPr marL="469900" marR="9525" algn="just">
              <a:lnSpc>
                <a:spcPct val="117000"/>
              </a:lnSpc>
              <a:spcBef>
                <a:spcPts val="5"/>
              </a:spcBef>
            </a:pPr>
            <a:r>
              <a:rPr sz="1100" spc="-5" dirty="0">
                <a:latin typeface="Carlito"/>
                <a:cs typeface="Carlito"/>
              </a:rPr>
              <a:t>παραμονή και την αποχώρηση </a:t>
            </a:r>
            <a:r>
              <a:rPr sz="1100" dirty="0">
                <a:latin typeface="Carlito"/>
                <a:cs typeface="Carlito"/>
              </a:rPr>
              <a:t>των </a:t>
            </a:r>
            <a:r>
              <a:rPr sz="1100" spc="-5" dirty="0">
                <a:latin typeface="Carlito"/>
                <a:cs typeface="Carlito"/>
              </a:rPr>
              <a:t>μαθητών από </a:t>
            </a:r>
            <a:r>
              <a:rPr sz="1100" dirty="0">
                <a:latin typeface="Carlito"/>
                <a:cs typeface="Carlito"/>
              </a:rPr>
              <a:t>το </a:t>
            </a:r>
            <a:r>
              <a:rPr sz="1100" spc="-5" dirty="0">
                <a:latin typeface="Carlito"/>
                <a:cs typeface="Carlito"/>
              </a:rPr>
              <a:t>σχολείο τηρούνται  απαρέκλητα οι οδηγίες του ΕΟΔΥ για την προστασία και πρόληψη της  διασποράς του ιού SARS-COV-2 στις σχολικές</a:t>
            </a:r>
            <a:r>
              <a:rPr sz="1100" spc="30" dirty="0">
                <a:latin typeface="Carlito"/>
                <a:cs typeface="Carlito"/>
              </a:rPr>
              <a:t> </a:t>
            </a:r>
            <a:r>
              <a:rPr sz="1100" spc="-5" dirty="0">
                <a:latin typeface="Carlito"/>
                <a:cs typeface="Carlito"/>
              </a:rPr>
              <a:t>μονάδες.</a:t>
            </a:r>
            <a:endParaRPr sz="1100">
              <a:latin typeface="Carlito"/>
              <a:cs typeface="Carlito"/>
            </a:endParaRPr>
          </a:p>
          <a:p>
            <a:pPr>
              <a:lnSpc>
                <a:spcPct val="100000"/>
              </a:lnSpc>
            </a:pPr>
            <a:endParaRPr sz="1100">
              <a:latin typeface="Carlito"/>
              <a:cs typeface="Carlito"/>
            </a:endParaRPr>
          </a:p>
          <a:p>
            <a:pPr>
              <a:lnSpc>
                <a:spcPct val="100000"/>
              </a:lnSpc>
              <a:spcBef>
                <a:spcPts val="30"/>
              </a:spcBef>
            </a:pPr>
            <a:endParaRPr sz="1400">
              <a:latin typeface="Carlito"/>
              <a:cs typeface="Carlito"/>
            </a:endParaRPr>
          </a:p>
          <a:p>
            <a:pPr marL="241300" marR="6350" indent="-228600" algn="just">
              <a:lnSpc>
                <a:spcPct val="117100"/>
              </a:lnSpc>
              <a:buFont typeface="UnDotum"/>
              <a:buChar char="•"/>
              <a:tabLst>
                <a:tab pos="241300" algn="l"/>
              </a:tabLst>
            </a:pPr>
            <a:r>
              <a:rPr sz="1100" b="1" spc="-5" dirty="0">
                <a:latin typeface="Carlito"/>
                <a:cs typeface="Carlito"/>
              </a:rPr>
              <a:t>Συμπεριφορά </a:t>
            </a:r>
            <a:r>
              <a:rPr sz="1100" b="1" spc="-150" dirty="0">
                <a:latin typeface="Carlito"/>
                <a:cs typeface="Carlito"/>
              </a:rPr>
              <a:t>μαθητών/θέσιοτριών </a:t>
            </a:r>
            <a:r>
              <a:rPr sz="1100" b="1" dirty="0">
                <a:latin typeface="Carlito"/>
                <a:cs typeface="Carlito"/>
              </a:rPr>
              <a:t>- </a:t>
            </a:r>
            <a:r>
              <a:rPr sz="1100" b="1" spc="-5" dirty="0">
                <a:latin typeface="Carlito"/>
                <a:cs typeface="Carlito"/>
              </a:rPr>
              <a:t>Παιδαγωγικός έλεγχος. </a:t>
            </a:r>
            <a:r>
              <a:rPr sz="1100" spc="-5" dirty="0">
                <a:latin typeface="Carlito"/>
                <a:cs typeface="Carlito"/>
              </a:rPr>
              <a:t>Αποκλίσεις </a:t>
            </a:r>
            <a:r>
              <a:rPr sz="1100" dirty="0">
                <a:latin typeface="Carlito"/>
                <a:cs typeface="Carlito"/>
              </a:rPr>
              <a:t>των </a:t>
            </a:r>
            <a:r>
              <a:rPr sz="1100" spc="-5" dirty="0">
                <a:latin typeface="Carlito"/>
                <a:cs typeface="Carlito"/>
              </a:rPr>
              <a:t>μαθητών  από </a:t>
            </a:r>
            <a:r>
              <a:rPr sz="1100" dirty="0">
                <a:latin typeface="Carlito"/>
                <a:cs typeface="Carlito"/>
              </a:rPr>
              <a:t>τη </a:t>
            </a:r>
            <a:r>
              <a:rPr sz="1100" spc="-5" dirty="0">
                <a:latin typeface="Carlito"/>
                <a:cs typeface="Carlito"/>
              </a:rPr>
              <a:t>δημοκρατική συμπεριφορά, τους κανόνες του νηπιαγωγείου, τους όρους της  ισότιμης συμμετοχής στη ζωή του Νηπιαγωγείου, από τον οφειλόμενο </a:t>
            </a:r>
            <a:r>
              <a:rPr sz="1100" spc="-10" dirty="0">
                <a:latin typeface="Carlito"/>
                <a:cs typeface="Carlito"/>
              </a:rPr>
              <a:t>σεβασμό  </a:t>
            </a:r>
            <a:r>
              <a:rPr sz="1100" spc="-5" dirty="0">
                <a:latin typeface="Carlito"/>
                <a:cs typeface="Carlito"/>
              </a:rPr>
              <a:t>στον/στην εκπαιδευτικό, στη σχολική περιουσία, στον συμμαθητή/τη συμμαθήτρια,  πρέπει να θεωρούνται σχολικά παραπτώματα. </a:t>
            </a:r>
            <a:r>
              <a:rPr sz="1100" dirty="0">
                <a:latin typeface="Carlito"/>
                <a:cs typeface="Carlito"/>
              </a:rPr>
              <a:t>Τα </a:t>
            </a:r>
            <a:r>
              <a:rPr sz="1100" spc="-5" dirty="0">
                <a:latin typeface="Carlito"/>
                <a:cs typeface="Carlito"/>
              </a:rPr>
              <a:t>σχολικά παραπτώματα θα  αντιμετωπίζονται από </a:t>
            </a:r>
            <a:r>
              <a:rPr sz="1100" dirty="0">
                <a:latin typeface="Carlito"/>
                <a:cs typeface="Carlito"/>
              </a:rPr>
              <a:t>το </a:t>
            </a:r>
            <a:r>
              <a:rPr sz="1100" spc="-5" dirty="0">
                <a:latin typeface="Carlito"/>
                <a:cs typeface="Carlito"/>
              </a:rPr>
              <a:t>νηπιαγωγείο, σύμφωνα με την ισχύουσα νομοθεσία και με  γνώμονα την αρχή ότι </a:t>
            </a:r>
            <a:r>
              <a:rPr sz="1100" dirty="0">
                <a:latin typeface="Carlito"/>
                <a:cs typeface="Carlito"/>
              </a:rPr>
              <a:t>η </a:t>
            </a:r>
            <a:r>
              <a:rPr sz="1100" spc="-5" dirty="0">
                <a:latin typeface="Carlito"/>
                <a:cs typeface="Carlito"/>
              </a:rPr>
              <a:t>κατασταλτική αντιμετώπιση αυτών </a:t>
            </a:r>
            <a:r>
              <a:rPr sz="1100" dirty="0">
                <a:latin typeface="Carlito"/>
                <a:cs typeface="Carlito"/>
              </a:rPr>
              <a:t>των </a:t>
            </a:r>
            <a:r>
              <a:rPr sz="1100" spc="-5" dirty="0">
                <a:latin typeface="Carlito"/>
                <a:cs typeface="Carlito"/>
              </a:rPr>
              <a:t>φαινομένων πρέπει  να είναι </a:t>
            </a:r>
            <a:r>
              <a:rPr sz="1100" dirty="0">
                <a:latin typeface="Carlito"/>
                <a:cs typeface="Carlito"/>
              </a:rPr>
              <a:t>η </a:t>
            </a:r>
            <a:r>
              <a:rPr sz="1100" spc="-5" dirty="0">
                <a:latin typeface="Carlito"/>
                <a:cs typeface="Carlito"/>
              </a:rPr>
              <a:t>τελευταία επιλογή, χωρίς όμως να αποκλείεται </a:t>
            </a:r>
            <a:r>
              <a:rPr sz="1100" dirty="0">
                <a:latin typeface="Carlito"/>
                <a:cs typeface="Carlito"/>
              </a:rPr>
              <a:t>ως </a:t>
            </a:r>
            <a:r>
              <a:rPr sz="1100" spc="-5" dirty="0">
                <a:latin typeface="Carlito"/>
                <a:cs typeface="Carlito"/>
              </a:rPr>
              <a:t>παιδαγωγικό μέτρο.  </a:t>
            </a:r>
            <a:r>
              <a:rPr sz="1100" dirty="0">
                <a:latin typeface="Carlito"/>
                <a:cs typeface="Carlito"/>
              </a:rPr>
              <a:t>Τα </a:t>
            </a:r>
            <a:r>
              <a:rPr sz="1100" spc="-5" dirty="0">
                <a:latin typeface="Carlito"/>
                <a:cs typeface="Carlito"/>
              </a:rPr>
              <a:t>θέματα παραβατικής συμπεριφοράς των μαθητών/ μαθητριών στο Νηπιαγωγείο  αποτελούν αντικείμενο συνεργασίας του/της εκπαιδευτικού της τάξης με τον/τη  Σύμβουλο Σχολικής ζωής, τον Διευθυντή/τη Διευθύντρια της σχολικής μονάδας, </a:t>
            </a:r>
            <a:r>
              <a:rPr sz="1100" spc="-10" dirty="0">
                <a:latin typeface="Carlito"/>
                <a:cs typeface="Carlito"/>
              </a:rPr>
              <a:t>τον  </a:t>
            </a:r>
            <a:r>
              <a:rPr sz="1100" spc="-5" dirty="0">
                <a:latin typeface="Carlito"/>
                <a:cs typeface="Carlito"/>
              </a:rPr>
              <a:t>Σύλλογο Διδασκόντων/Διδασκουσών και τον Συντονιστή/ τη Συντονίστρια  Εκπαιδευτικού Έργου, </a:t>
            </a:r>
            <a:r>
              <a:rPr sz="1100" spc="-10" dirty="0">
                <a:latin typeface="Carlito"/>
                <a:cs typeface="Carlito"/>
              </a:rPr>
              <a:t>προκειμένου </a:t>
            </a:r>
            <a:r>
              <a:rPr sz="1100" spc="-5" dirty="0">
                <a:latin typeface="Carlito"/>
                <a:cs typeface="Carlito"/>
              </a:rPr>
              <a:t>να υπάρξει </a:t>
            </a:r>
            <a:r>
              <a:rPr sz="1100" dirty="0">
                <a:latin typeface="Carlito"/>
                <a:cs typeface="Carlito"/>
              </a:rPr>
              <a:t>η </a:t>
            </a:r>
            <a:r>
              <a:rPr sz="1100" spc="-5" dirty="0">
                <a:latin typeface="Carlito"/>
                <a:cs typeface="Carlito"/>
              </a:rPr>
              <a:t>καλύτερη δυνατή παιδαγωγική  αντιμετώπισή τους. Σε κάθε περίπτωση και πριν από οποιαδήποτε απόφαση,  λαμβάνεται υπόψη </a:t>
            </a:r>
            <a:r>
              <a:rPr sz="1100" dirty="0">
                <a:latin typeface="Carlito"/>
                <a:cs typeface="Carlito"/>
              </a:rPr>
              <a:t>η </a:t>
            </a:r>
            <a:r>
              <a:rPr sz="1100" spc="-5" dirty="0">
                <a:latin typeface="Carlito"/>
                <a:cs typeface="Carlito"/>
              </a:rPr>
              <a:t>βασική αρχή του σεβασμού της προσωπικότητας και των  δικαιωμάτων του</a:t>
            </a:r>
            <a:r>
              <a:rPr sz="1100" spc="-15" dirty="0">
                <a:latin typeface="Carlito"/>
                <a:cs typeface="Carlito"/>
              </a:rPr>
              <a:t> </a:t>
            </a:r>
            <a:r>
              <a:rPr sz="1100" spc="-5" dirty="0">
                <a:latin typeface="Carlito"/>
                <a:cs typeface="Carlito"/>
              </a:rPr>
              <a:t>παιδιού</a:t>
            </a:r>
            <a:endParaRPr sz="1100">
              <a:latin typeface="Carlito"/>
              <a:cs typeface="Carlito"/>
            </a:endParaRPr>
          </a:p>
          <a:p>
            <a:pPr marL="241300" indent="-228600" algn="just">
              <a:lnSpc>
                <a:spcPct val="100000"/>
              </a:lnSpc>
              <a:spcBef>
                <a:spcPts val="220"/>
              </a:spcBef>
              <a:buFont typeface="UnDotum"/>
              <a:buChar char="•"/>
              <a:tabLst>
                <a:tab pos="293370" algn="l"/>
              </a:tabLst>
            </a:pPr>
            <a:r>
              <a:rPr sz="1100" b="1" u="sng" spc="-5" dirty="0">
                <a:uFill>
                  <a:solidFill>
                    <a:srgbClr val="000000"/>
                  </a:solidFill>
                </a:uFill>
                <a:latin typeface="Carlito"/>
                <a:cs typeface="Carlito"/>
              </a:rPr>
              <a:t>Παρουσία</a:t>
            </a:r>
            <a:r>
              <a:rPr sz="1100" b="1" u="sng" spc="165" dirty="0">
                <a:uFill>
                  <a:solidFill>
                    <a:srgbClr val="000000"/>
                  </a:solidFill>
                </a:uFill>
                <a:latin typeface="Carlito"/>
                <a:cs typeface="Carlito"/>
              </a:rPr>
              <a:t> </a:t>
            </a:r>
            <a:r>
              <a:rPr sz="1100" b="1" u="sng" spc="-5" dirty="0">
                <a:uFill>
                  <a:solidFill>
                    <a:srgbClr val="000000"/>
                  </a:solidFill>
                </a:uFill>
                <a:latin typeface="Carlito"/>
                <a:cs typeface="Carlito"/>
              </a:rPr>
              <a:t>άλλου</a:t>
            </a:r>
            <a:r>
              <a:rPr sz="1100" b="1" u="sng" spc="165" dirty="0">
                <a:uFill>
                  <a:solidFill>
                    <a:srgbClr val="000000"/>
                  </a:solidFill>
                </a:uFill>
                <a:latin typeface="Carlito"/>
                <a:cs typeface="Carlito"/>
              </a:rPr>
              <a:t> </a:t>
            </a:r>
            <a:r>
              <a:rPr sz="1100" b="1" u="sng" spc="-5" dirty="0">
                <a:uFill>
                  <a:solidFill>
                    <a:srgbClr val="000000"/>
                  </a:solidFill>
                </a:uFill>
                <a:latin typeface="Carlito"/>
                <a:cs typeface="Carlito"/>
              </a:rPr>
              <a:t>ενήλικα</a:t>
            </a:r>
            <a:r>
              <a:rPr sz="1100" b="1" u="sng" spc="155" dirty="0">
                <a:uFill>
                  <a:solidFill>
                    <a:srgbClr val="000000"/>
                  </a:solidFill>
                </a:uFill>
                <a:latin typeface="Carlito"/>
                <a:cs typeface="Carlito"/>
              </a:rPr>
              <a:t> </a:t>
            </a:r>
            <a:r>
              <a:rPr sz="1100" b="1" u="sng" spc="-5" dirty="0">
                <a:uFill>
                  <a:solidFill>
                    <a:srgbClr val="000000"/>
                  </a:solidFill>
                </a:uFill>
                <a:latin typeface="Carlito"/>
                <a:cs typeface="Carlito"/>
              </a:rPr>
              <a:t>πλην</a:t>
            </a:r>
            <a:r>
              <a:rPr sz="1100" b="1" u="sng" spc="150" dirty="0">
                <a:uFill>
                  <a:solidFill>
                    <a:srgbClr val="000000"/>
                  </a:solidFill>
                </a:uFill>
                <a:latin typeface="Carlito"/>
                <a:cs typeface="Carlito"/>
              </a:rPr>
              <a:t> </a:t>
            </a:r>
            <a:r>
              <a:rPr sz="1100" b="1" u="sng" spc="-5" dirty="0">
                <a:uFill>
                  <a:solidFill>
                    <a:srgbClr val="000000"/>
                  </a:solidFill>
                </a:uFill>
                <a:latin typeface="Carlito"/>
                <a:cs typeface="Carlito"/>
              </a:rPr>
              <a:t>των</a:t>
            </a:r>
            <a:r>
              <a:rPr sz="1100" b="1" u="sng" spc="145" dirty="0">
                <a:uFill>
                  <a:solidFill>
                    <a:srgbClr val="000000"/>
                  </a:solidFill>
                </a:uFill>
                <a:latin typeface="Carlito"/>
                <a:cs typeface="Carlito"/>
              </a:rPr>
              <a:t> </a:t>
            </a:r>
            <a:r>
              <a:rPr sz="1100" b="1" u="sng" spc="-5" dirty="0">
                <a:uFill>
                  <a:solidFill>
                    <a:srgbClr val="000000"/>
                  </a:solidFill>
                </a:uFill>
                <a:latin typeface="Carlito"/>
                <a:cs typeface="Carlito"/>
              </a:rPr>
              <a:t>εκπαιδευτικών</a:t>
            </a:r>
            <a:r>
              <a:rPr sz="1100" b="1" u="sng" spc="160" dirty="0">
                <a:uFill>
                  <a:solidFill>
                    <a:srgbClr val="000000"/>
                  </a:solidFill>
                </a:uFill>
                <a:latin typeface="Carlito"/>
                <a:cs typeface="Carlito"/>
              </a:rPr>
              <a:t> </a:t>
            </a:r>
            <a:r>
              <a:rPr sz="1100" b="1" u="sng" spc="-5" dirty="0">
                <a:uFill>
                  <a:solidFill>
                    <a:srgbClr val="000000"/>
                  </a:solidFill>
                </a:uFill>
                <a:latin typeface="Carlito"/>
                <a:cs typeface="Carlito"/>
              </a:rPr>
              <a:t>στο</a:t>
            </a:r>
            <a:r>
              <a:rPr sz="1100" b="1" u="sng" spc="150" dirty="0">
                <a:uFill>
                  <a:solidFill>
                    <a:srgbClr val="000000"/>
                  </a:solidFill>
                </a:uFill>
                <a:latin typeface="Carlito"/>
                <a:cs typeface="Carlito"/>
              </a:rPr>
              <a:t> </a:t>
            </a:r>
            <a:r>
              <a:rPr sz="1100" b="1" u="sng" spc="-5" dirty="0">
                <a:uFill>
                  <a:solidFill>
                    <a:srgbClr val="000000"/>
                  </a:solidFill>
                </a:uFill>
                <a:latin typeface="Carlito"/>
                <a:cs typeface="Carlito"/>
              </a:rPr>
              <a:t>σχολικό</a:t>
            </a:r>
            <a:r>
              <a:rPr sz="1100" b="1" u="sng" spc="165" dirty="0">
                <a:uFill>
                  <a:solidFill>
                    <a:srgbClr val="000000"/>
                  </a:solidFill>
                </a:uFill>
                <a:latin typeface="Carlito"/>
                <a:cs typeface="Carlito"/>
              </a:rPr>
              <a:t> </a:t>
            </a:r>
            <a:r>
              <a:rPr sz="1100" b="1" u="sng" spc="-5" dirty="0">
                <a:uFill>
                  <a:solidFill>
                    <a:srgbClr val="000000"/>
                  </a:solidFill>
                </a:uFill>
                <a:latin typeface="Carlito"/>
                <a:cs typeface="Carlito"/>
              </a:rPr>
              <a:t>χώρο:</a:t>
            </a:r>
            <a:r>
              <a:rPr sz="1100" b="1" spc="204" dirty="0">
                <a:latin typeface="Carlito"/>
                <a:cs typeface="Carlito"/>
              </a:rPr>
              <a:t> </a:t>
            </a:r>
            <a:r>
              <a:rPr sz="1100" spc="-5" dirty="0">
                <a:latin typeface="Carlito"/>
                <a:cs typeface="Carlito"/>
              </a:rPr>
              <a:t>Κατά</a:t>
            </a:r>
            <a:r>
              <a:rPr sz="1100" spc="155" dirty="0">
                <a:latin typeface="Carlito"/>
                <a:cs typeface="Carlito"/>
              </a:rPr>
              <a:t> </a:t>
            </a:r>
            <a:r>
              <a:rPr sz="1100" spc="-5" dirty="0">
                <a:latin typeface="Carlito"/>
                <a:cs typeface="Carlito"/>
              </a:rPr>
              <a:t>τη</a:t>
            </a:r>
            <a:endParaRPr sz="1100">
              <a:latin typeface="Carlito"/>
              <a:cs typeface="Carlito"/>
            </a:endParaRPr>
          </a:p>
          <a:p>
            <a:pPr marL="241300" marR="8255" algn="just">
              <a:lnSpc>
                <a:spcPct val="117000"/>
              </a:lnSpc>
              <a:spcBef>
                <a:spcPts val="10"/>
              </a:spcBef>
            </a:pPr>
            <a:r>
              <a:rPr sz="1100" spc="-5" dirty="0">
                <a:latin typeface="Carlito"/>
                <a:cs typeface="Carlito"/>
              </a:rPr>
              <a:t>διάρκεια της λειτουργίας του σχολείου, στον σχολικό χώρο (εσωτερικό </a:t>
            </a:r>
            <a:r>
              <a:rPr sz="1100" dirty="0">
                <a:latin typeface="Carlito"/>
                <a:cs typeface="Carlito"/>
              </a:rPr>
              <a:t>ή </a:t>
            </a:r>
            <a:r>
              <a:rPr sz="1100" spc="-5" dirty="0">
                <a:latin typeface="Carlito"/>
                <a:cs typeface="Carlito"/>
              </a:rPr>
              <a:t>αύλειο) α)  </a:t>
            </a:r>
            <a:r>
              <a:rPr sz="1100" dirty="0">
                <a:latin typeface="Carlito"/>
                <a:cs typeface="Carlito"/>
              </a:rPr>
              <a:t>η </a:t>
            </a:r>
            <a:r>
              <a:rPr sz="1100" spc="-5" dirty="0">
                <a:latin typeface="Carlito"/>
                <a:cs typeface="Carlito"/>
              </a:rPr>
              <a:t>παρουσία άλλου ενήλικα πλην των εκπαιδευτικών δεν δικαιολογείται. Μόνο σε  περιπτώσεις προγραμματισμένου ραντεβού για ενημέρωση </a:t>
            </a:r>
            <a:r>
              <a:rPr sz="1100" dirty="0">
                <a:latin typeface="Carlito"/>
                <a:cs typeface="Carlito"/>
              </a:rPr>
              <a:t>ή </a:t>
            </a:r>
            <a:r>
              <a:rPr sz="1100" spc="-5" dirty="0">
                <a:latin typeface="Carlito"/>
                <a:cs typeface="Carlito"/>
              </a:rPr>
              <a:t>συνεργασία με  τις/τους εκπαιδευτικούς δικαιολογείται </a:t>
            </a:r>
            <a:r>
              <a:rPr sz="1100" dirty="0">
                <a:latin typeface="Carlito"/>
                <a:cs typeface="Carlito"/>
              </a:rPr>
              <a:t>η </a:t>
            </a:r>
            <a:r>
              <a:rPr sz="1100" spc="-5" dirty="0">
                <a:latin typeface="Carlito"/>
                <a:cs typeface="Carlito"/>
              </a:rPr>
              <a:t>παρουσία γονέα/κηδεμόνα. β) δεν είναι  επιτρεπτή </a:t>
            </a:r>
            <a:r>
              <a:rPr sz="1100" dirty="0">
                <a:latin typeface="Carlito"/>
                <a:cs typeface="Carlito"/>
              </a:rPr>
              <a:t>η </a:t>
            </a:r>
            <a:r>
              <a:rPr sz="1100" spc="-5" dirty="0">
                <a:latin typeface="Carlito"/>
                <a:cs typeface="Carlito"/>
              </a:rPr>
              <a:t>νουθεσία/επίπληξη/ τιμωρία από κάποιον γονέα έναντι άλλου μαθητή  στο σχολικό χώρο γ) αποφεύγεται </a:t>
            </a:r>
            <a:r>
              <a:rPr sz="1100" dirty="0">
                <a:latin typeface="Carlito"/>
                <a:cs typeface="Carlito"/>
              </a:rPr>
              <a:t>η </a:t>
            </a:r>
            <a:r>
              <a:rPr sz="1100" spc="-5" dirty="0">
                <a:latin typeface="Carlito"/>
                <a:cs typeface="Carlito"/>
              </a:rPr>
              <a:t>δημιουργία συγκρούσεων/διαπληκτισμού  μεταξύ γονέων εντός σχολικού χώρου </a:t>
            </a:r>
            <a:r>
              <a:rPr sz="1100" dirty="0">
                <a:latin typeface="Carlito"/>
                <a:cs typeface="Carlito"/>
              </a:rPr>
              <a:t>δ) </a:t>
            </a:r>
            <a:r>
              <a:rPr sz="1100" spc="-5" dirty="0">
                <a:latin typeface="Carlito"/>
                <a:cs typeface="Carlito"/>
              </a:rPr>
              <a:t>για λόγους ασφαλείας </a:t>
            </a:r>
            <a:r>
              <a:rPr sz="1100" dirty="0">
                <a:latin typeface="Carlito"/>
                <a:cs typeface="Carlito"/>
              </a:rPr>
              <a:t>των  </a:t>
            </a:r>
            <a:r>
              <a:rPr sz="1100" spc="-5" dirty="0">
                <a:latin typeface="Carlito"/>
                <a:cs typeface="Carlito"/>
              </a:rPr>
              <a:t>μαθητών/μαθητριών αλλά και για την ομαλή λειτουργία του προγράμματος </a:t>
            </a:r>
            <a:r>
              <a:rPr sz="1100" dirty="0">
                <a:latin typeface="Carlito"/>
                <a:cs typeface="Carlito"/>
              </a:rPr>
              <a:t>η  </a:t>
            </a:r>
            <a:r>
              <a:rPr sz="1100" spc="-5" dirty="0">
                <a:latin typeface="Carlito"/>
                <a:cs typeface="Carlito"/>
              </a:rPr>
              <a:t>είσοδος του σχολείου/οι είσοδοι του σχολείου κλείνουν στις 8:30 ώστε να μην  παρακωλύεται </a:t>
            </a:r>
            <a:r>
              <a:rPr sz="1100" dirty="0">
                <a:latin typeface="Carlito"/>
                <a:cs typeface="Carlito"/>
              </a:rPr>
              <a:t>το </a:t>
            </a:r>
            <a:r>
              <a:rPr sz="1100" spc="-5" dirty="0">
                <a:latin typeface="Carlito"/>
                <a:cs typeface="Carlito"/>
              </a:rPr>
              <a:t>παιδαγωγικό έργο του</a:t>
            </a:r>
            <a:r>
              <a:rPr sz="1100" spc="-10" dirty="0">
                <a:latin typeface="Carlito"/>
                <a:cs typeface="Carlito"/>
              </a:rPr>
              <a:t> </a:t>
            </a:r>
            <a:r>
              <a:rPr sz="1100" spc="-5" dirty="0">
                <a:latin typeface="Carlito"/>
                <a:cs typeface="Carlito"/>
              </a:rPr>
              <a:t>σχολείου.</a:t>
            </a:r>
            <a:endParaRPr sz="1100">
              <a:latin typeface="Carlito"/>
              <a:cs typeface="Carlito"/>
            </a:endParaRPr>
          </a:p>
          <a:p>
            <a:pPr marL="241300" marR="5080" indent="-228600" algn="just">
              <a:lnSpc>
                <a:spcPct val="117000"/>
              </a:lnSpc>
              <a:spcBef>
                <a:spcPts val="5"/>
              </a:spcBef>
              <a:buFont typeface="UnDotum"/>
              <a:buChar char="•"/>
              <a:tabLst>
                <a:tab pos="241300" algn="l"/>
              </a:tabLst>
            </a:pPr>
            <a:r>
              <a:rPr sz="1100" b="1" spc="-5" dirty="0">
                <a:latin typeface="Carlito"/>
                <a:cs typeface="Carlito"/>
              </a:rPr>
              <a:t>Πρόληψη φαινομένων Βίας και Σχολικού εκφοβισμού. </a:t>
            </a:r>
            <a:r>
              <a:rPr sz="1100" dirty="0">
                <a:latin typeface="Carlito"/>
                <a:cs typeface="Carlito"/>
              </a:rPr>
              <a:t>H </a:t>
            </a:r>
            <a:r>
              <a:rPr sz="1100" spc="-5" dirty="0">
                <a:latin typeface="Carlito"/>
                <a:cs typeface="Carlito"/>
              </a:rPr>
              <a:t>ανάπτυξη θετικού  σχολικού κλίματος αποτελεί σημαντικό παράγοντα της διαδικασίας πρόληψης  ή/και αντιμετώπισης φαινομένων βίας, παρενόχλησης, εξαναγκασμού και σχολικού  εκφοβισμού. Χαρακτηριστικά του θετικού και υγιούς σχολικού κλίματος είναι  </a:t>
            </a:r>
            <a:r>
              <a:rPr sz="1100" dirty="0">
                <a:latin typeface="Carlito"/>
                <a:cs typeface="Carlito"/>
              </a:rPr>
              <a:t>ο </a:t>
            </a:r>
            <a:r>
              <a:rPr sz="1100" spc="-5" dirty="0">
                <a:latin typeface="Carlito"/>
                <a:cs typeface="Carlito"/>
              </a:rPr>
              <a:t>αμοιβαίος σεβασμός, </a:t>
            </a:r>
            <a:r>
              <a:rPr sz="1100" dirty="0">
                <a:latin typeface="Carlito"/>
                <a:cs typeface="Carlito"/>
              </a:rPr>
              <a:t>η </a:t>
            </a:r>
            <a:r>
              <a:rPr sz="1100" spc="-5" dirty="0">
                <a:latin typeface="Carlito"/>
                <a:cs typeface="Carlito"/>
              </a:rPr>
              <a:t>αποδοχή της διαφορετικότητας, </a:t>
            </a:r>
            <a:r>
              <a:rPr sz="1100" dirty="0">
                <a:latin typeface="Carlito"/>
                <a:cs typeface="Carlito"/>
              </a:rPr>
              <a:t>η </a:t>
            </a:r>
            <a:r>
              <a:rPr sz="1100" spc="-5" dirty="0">
                <a:latin typeface="Carlito"/>
                <a:cs typeface="Carlito"/>
              </a:rPr>
              <a:t>προώθηση της  συνεργασίας με Φορείς, </a:t>
            </a:r>
            <a:r>
              <a:rPr sz="1100" dirty="0">
                <a:latin typeface="Carlito"/>
                <a:cs typeface="Carlito"/>
              </a:rPr>
              <a:t>η </a:t>
            </a:r>
            <a:r>
              <a:rPr sz="1100" spc="-5" dirty="0">
                <a:latin typeface="Carlito"/>
                <a:cs typeface="Carlito"/>
              </a:rPr>
              <a:t>συνεργασία του Νηπιαγωγείου με την οικογένεια,</a:t>
            </a:r>
            <a:r>
              <a:rPr sz="1100" spc="40" dirty="0">
                <a:latin typeface="Carlito"/>
                <a:cs typeface="Carlito"/>
              </a:rPr>
              <a:t> </a:t>
            </a:r>
            <a:r>
              <a:rPr sz="1100" spc="-5" dirty="0">
                <a:latin typeface="Carlito"/>
                <a:cs typeface="Carlito"/>
              </a:rPr>
              <a:t>κ.ά.</a:t>
            </a:r>
            <a:endParaRPr sz="1100">
              <a:latin typeface="Carlito"/>
              <a:cs typeface="Carlito"/>
            </a:endParaRPr>
          </a:p>
          <a:p>
            <a:pPr marL="241300" marR="8255" indent="-228600" algn="just">
              <a:lnSpc>
                <a:spcPct val="116900"/>
              </a:lnSpc>
              <a:spcBef>
                <a:spcPts val="5"/>
              </a:spcBef>
              <a:buFont typeface="UnDotum"/>
              <a:buChar char="•"/>
              <a:tabLst>
                <a:tab pos="241300" algn="l"/>
              </a:tabLst>
            </a:pPr>
            <a:r>
              <a:rPr sz="1100" b="1" spc="-5" dirty="0">
                <a:latin typeface="Carlito"/>
                <a:cs typeface="Carlito"/>
              </a:rPr>
              <a:t>Σχολικές Εκδηλώσεις –Δραστηριότητες</a:t>
            </a:r>
            <a:r>
              <a:rPr sz="1100" spc="-5" dirty="0">
                <a:latin typeface="Carlito"/>
                <a:cs typeface="Carlito"/>
              </a:rPr>
              <a:t>. Το Νηπιαγωγείο οργανώνει μια </a:t>
            </a:r>
            <a:r>
              <a:rPr sz="1100" spc="-10" dirty="0">
                <a:latin typeface="Carlito"/>
                <a:cs typeface="Carlito"/>
              </a:rPr>
              <a:t>σειρά  </a:t>
            </a:r>
            <a:r>
              <a:rPr sz="1100" spc="-5" dirty="0">
                <a:latin typeface="Carlito"/>
                <a:cs typeface="Carlito"/>
              </a:rPr>
              <a:t>εκδηλώσεων/δραστηριοτήτων, που στόχο έχουν </a:t>
            </a:r>
            <a:r>
              <a:rPr sz="1100" dirty="0">
                <a:latin typeface="Carlito"/>
                <a:cs typeface="Carlito"/>
              </a:rPr>
              <a:t>τη </a:t>
            </a:r>
            <a:r>
              <a:rPr sz="1100" spc="-5" dirty="0">
                <a:latin typeface="Carlito"/>
                <a:cs typeface="Carlito"/>
              </a:rPr>
              <a:t>σύνδεση σχολικής και  κοινωνικής ζωής, τον εμπλουτισμό των υπαρχουσών γνώσεων </a:t>
            </a:r>
            <a:r>
              <a:rPr sz="1100" dirty="0">
                <a:latin typeface="Carlito"/>
                <a:cs typeface="Carlito"/>
              </a:rPr>
              <a:t>των  </a:t>
            </a:r>
            <a:r>
              <a:rPr sz="1100" spc="-5" dirty="0">
                <a:latin typeface="Carlito"/>
                <a:cs typeface="Carlito"/>
              </a:rPr>
              <a:t>μαθητών/μαθητριών,</a:t>
            </a:r>
            <a:r>
              <a:rPr sz="1100" spc="65" dirty="0">
                <a:latin typeface="Carlito"/>
                <a:cs typeface="Carlito"/>
              </a:rPr>
              <a:t> </a:t>
            </a:r>
            <a:r>
              <a:rPr sz="1100" spc="-5" dirty="0">
                <a:latin typeface="Carlito"/>
                <a:cs typeface="Carlito"/>
              </a:rPr>
              <a:t>την</a:t>
            </a:r>
            <a:r>
              <a:rPr sz="1100" spc="55" dirty="0">
                <a:latin typeface="Carlito"/>
                <a:cs typeface="Carlito"/>
              </a:rPr>
              <a:t> </a:t>
            </a:r>
            <a:r>
              <a:rPr sz="1100" spc="-5" dirty="0">
                <a:latin typeface="Carlito"/>
                <a:cs typeface="Carlito"/>
              </a:rPr>
              <a:t>απόκτηση</a:t>
            </a:r>
            <a:r>
              <a:rPr sz="1100" spc="60" dirty="0">
                <a:latin typeface="Carlito"/>
                <a:cs typeface="Carlito"/>
              </a:rPr>
              <a:t> </a:t>
            </a:r>
            <a:r>
              <a:rPr sz="1100" spc="-5" dirty="0">
                <a:latin typeface="Carlito"/>
                <a:cs typeface="Carlito"/>
              </a:rPr>
              <a:t>δεξιοτήτων</a:t>
            </a:r>
            <a:r>
              <a:rPr sz="1100" spc="70" dirty="0">
                <a:latin typeface="Carlito"/>
                <a:cs typeface="Carlito"/>
              </a:rPr>
              <a:t> </a:t>
            </a:r>
            <a:r>
              <a:rPr sz="1100" spc="-5" dirty="0">
                <a:latin typeface="Carlito"/>
                <a:cs typeface="Carlito"/>
              </a:rPr>
              <a:t>ζωής</a:t>
            </a:r>
            <a:r>
              <a:rPr sz="1100" spc="55" dirty="0">
                <a:latin typeface="Carlito"/>
                <a:cs typeface="Carlito"/>
              </a:rPr>
              <a:t> </a:t>
            </a:r>
            <a:r>
              <a:rPr sz="1100" spc="-5" dirty="0">
                <a:latin typeface="Carlito"/>
                <a:cs typeface="Carlito"/>
              </a:rPr>
              <a:t>και</a:t>
            </a:r>
            <a:r>
              <a:rPr sz="1100" spc="65" dirty="0">
                <a:latin typeface="Carlito"/>
                <a:cs typeface="Carlito"/>
              </a:rPr>
              <a:t> </a:t>
            </a:r>
            <a:r>
              <a:rPr sz="1100" spc="-5" dirty="0">
                <a:latin typeface="Carlito"/>
                <a:cs typeface="Carlito"/>
              </a:rPr>
              <a:t>την</a:t>
            </a:r>
            <a:r>
              <a:rPr sz="1100" spc="60" dirty="0">
                <a:latin typeface="Carlito"/>
                <a:cs typeface="Carlito"/>
              </a:rPr>
              <a:t> </a:t>
            </a:r>
            <a:r>
              <a:rPr sz="1100" spc="-5" dirty="0">
                <a:latin typeface="Carlito"/>
                <a:cs typeface="Carlito"/>
              </a:rPr>
              <a:t>ευαισθητοποίησή</a:t>
            </a:r>
            <a:endParaRPr sz="1100">
              <a:latin typeface="Carlito"/>
              <a:cs typeface="Carl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60169" y="869459"/>
            <a:ext cx="5071110" cy="9835578"/>
          </a:xfrm>
          <a:prstGeom prst="rect">
            <a:avLst/>
          </a:prstGeom>
        </p:spPr>
        <p:txBody>
          <a:bodyPr vert="horz" wrap="square" lIns="0" tIns="13335" rIns="0" bIns="0" rtlCol="0">
            <a:spAutoFit/>
          </a:bodyPr>
          <a:lstStyle/>
          <a:p>
            <a:pPr marL="241300" marR="5715" algn="just">
              <a:lnSpc>
                <a:spcPct val="117000"/>
              </a:lnSpc>
              <a:spcBef>
                <a:spcPts val="105"/>
              </a:spcBef>
            </a:pPr>
            <a:r>
              <a:rPr sz="1100" spc="-5" dirty="0">
                <a:latin typeface="Carlito"/>
                <a:cs typeface="Carlito"/>
              </a:rPr>
              <a:t>τους σε κοινωνικά θέματα. </a:t>
            </a:r>
            <a:r>
              <a:rPr sz="1100" dirty="0">
                <a:latin typeface="Carlito"/>
                <a:cs typeface="Carlito"/>
              </a:rPr>
              <a:t>Οι </a:t>
            </a:r>
            <a:r>
              <a:rPr sz="1100" spc="-5" dirty="0">
                <a:latin typeface="Carlito"/>
                <a:cs typeface="Carlito"/>
              </a:rPr>
              <a:t>ενδοσχολικές εκδηλώσεις, οι σχολικές  δραστηριότητες και </a:t>
            </a:r>
            <a:r>
              <a:rPr sz="1100" dirty="0">
                <a:latin typeface="Carlito"/>
                <a:cs typeface="Carlito"/>
              </a:rPr>
              <a:t>η </a:t>
            </a:r>
            <a:r>
              <a:rPr sz="1100" spc="-5" dirty="0">
                <a:latin typeface="Carlito"/>
                <a:cs typeface="Carlito"/>
              </a:rPr>
              <a:t>συμμετοχή σε καινοτόμα σχολικά προγράμματα πρέπει να  γίνονται με πρωτοβουλίες, ιδέες και ευθύνη των ίδιων των μαθητών/μαθητριών,  διότι έτσι αυτοί/αυτές αισθάνονται υπεύθυνοι/υπεύθυνες, αναδεικνύουν τις  ικανότητές τους, τις κλίσεις τους, </a:t>
            </a:r>
            <a:r>
              <a:rPr sz="1100" dirty="0">
                <a:latin typeface="Carlito"/>
                <a:cs typeface="Carlito"/>
              </a:rPr>
              <a:t>τα </a:t>
            </a:r>
            <a:r>
              <a:rPr sz="1100" spc="-5" dirty="0">
                <a:latin typeface="Carlito"/>
                <a:cs typeface="Carlito"/>
              </a:rPr>
              <a:t>ενδιαφέροντά τους και </a:t>
            </a:r>
            <a:r>
              <a:rPr sz="1100" dirty="0">
                <a:latin typeface="Carlito"/>
                <a:cs typeface="Carlito"/>
              </a:rPr>
              <a:t>το </a:t>
            </a:r>
            <a:r>
              <a:rPr sz="1100" spc="-5" dirty="0">
                <a:latin typeface="Carlito"/>
                <a:cs typeface="Carlito"/>
              </a:rPr>
              <a:t>ταλέντο</a:t>
            </a:r>
            <a:r>
              <a:rPr sz="1100" spc="45" dirty="0">
                <a:latin typeface="Carlito"/>
                <a:cs typeface="Carlito"/>
              </a:rPr>
              <a:t> </a:t>
            </a:r>
            <a:r>
              <a:rPr sz="1100" spc="-5" dirty="0">
                <a:latin typeface="Carlito"/>
                <a:cs typeface="Carlito"/>
              </a:rPr>
              <a:t>τους.</a:t>
            </a:r>
            <a:endParaRPr sz="1100" dirty="0">
              <a:latin typeface="Carlito"/>
              <a:cs typeface="Carlito"/>
            </a:endParaRPr>
          </a:p>
          <a:p>
            <a:pPr marL="241300" marR="5715" indent="-228600" algn="just">
              <a:lnSpc>
                <a:spcPct val="117000"/>
              </a:lnSpc>
              <a:spcBef>
                <a:spcPts val="5"/>
              </a:spcBef>
              <a:buFont typeface="UnDotum"/>
              <a:buChar char="•"/>
              <a:tabLst>
                <a:tab pos="241300" algn="l"/>
              </a:tabLst>
            </a:pPr>
            <a:r>
              <a:rPr sz="1100" dirty="0">
                <a:latin typeface="Carlito"/>
                <a:cs typeface="Carlito"/>
              </a:rPr>
              <a:t>Το </a:t>
            </a:r>
            <a:r>
              <a:rPr sz="1100" spc="-5" dirty="0">
                <a:latin typeface="Carlito"/>
                <a:cs typeface="Carlito"/>
              </a:rPr>
              <a:t>σχολικό έτος 2021-22 προστίθενται στο ωρολόγιο πρόγραμμα </a:t>
            </a:r>
            <a:r>
              <a:rPr sz="1100" spc="-10" dirty="0">
                <a:latin typeface="Carlito"/>
                <a:cs typeface="Carlito"/>
              </a:rPr>
              <a:t>του  </a:t>
            </a:r>
            <a:r>
              <a:rPr sz="1100" spc="-5" dirty="0">
                <a:latin typeface="Carlito"/>
                <a:cs typeface="Carlito"/>
              </a:rPr>
              <a:t>Νηπιαγωγείου </a:t>
            </a:r>
            <a:r>
              <a:rPr sz="1100" dirty="0">
                <a:latin typeface="Carlito"/>
                <a:cs typeface="Carlito"/>
              </a:rPr>
              <a:t>τα </a:t>
            </a:r>
            <a:r>
              <a:rPr sz="1100" spc="-5" dirty="0">
                <a:latin typeface="Carlito"/>
                <a:cs typeface="Carlito"/>
              </a:rPr>
              <a:t>εργαστήρια Δεξιοτήτων </a:t>
            </a:r>
            <a:r>
              <a:rPr sz="1100" dirty="0">
                <a:latin typeface="Carlito"/>
                <a:cs typeface="Carlito"/>
              </a:rPr>
              <a:t>τα </a:t>
            </a:r>
            <a:r>
              <a:rPr sz="1100" spc="-5" dirty="0">
                <a:latin typeface="Carlito"/>
                <a:cs typeface="Carlito"/>
              </a:rPr>
              <a:t>οποία αποτελούν καινοτόμο διδακτική  και εκπαιδευτική δράση. </a:t>
            </a:r>
            <a:r>
              <a:rPr sz="1100" dirty="0">
                <a:latin typeface="Carlito"/>
                <a:cs typeface="Carlito"/>
              </a:rPr>
              <a:t>Οι </a:t>
            </a:r>
            <a:r>
              <a:rPr sz="1100" spc="-5" dirty="0">
                <a:latin typeface="Carlito"/>
                <a:cs typeface="Carlito"/>
              </a:rPr>
              <a:t>μαθητές θα συμμετέχουν σε τέσσερις θεματικούς  κύκλους(Ζω καλύτερα, Φροντίζω </a:t>
            </a:r>
            <a:r>
              <a:rPr sz="1100" dirty="0">
                <a:latin typeface="Carlito"/>
                <a:cs typeface="Carlito"/>
              </a:rPr>
              <a:t>το </a:t>
            </a:r>
            <a:r>
              <a:rPr sz="1100" spc="-5" dirty="0">
                <a:latin typeface="Carlito"/>
                <a:cs typeface="Carlito"/>
              </a:rPr>
              <a:t>περιβάλλον, Ενδιαφέρομαι και Ενεργώ,  Δημιουργώ και Καινοτομώ).Στόχος είναι </a:t>
            </a:r>
            <a:r>
              <a:rPr sz="1100" dirty="0">
                <a:latin typeface="Carlito"/>
                <a:cs typeface="Carlito"/>
              </a:rPr>
              <a:t>η </a:t>
            </a:r>
            <a:r>
              <a:rPr sz="1100" spc="-5" dirty="0">
                <a:latin typeface="Carlito"/>
                <a:cs typeface="Carlito"/>
              </a:rPr>
              <a:t>ενίσχυση της καλλιέργειας δεξιοτήτων  του νου, ζωής ,μάθησης και τεχνολογίας, επιστήμης. </a:t>
            </a:r>
            <a:r>
              <a:rPr sz="1100" dirty="0">
                <a:latin typeface="Carlito"/>
                <a:cs typeface="Carlito"/>
              </a:rPr>
              <a:t>Οι </a:t>
            </a:r>
            <a:r>
              <a:rPr sz="1100" spc="-5" dirty="0">
                <a:latin typeface="Carlito"/>
                <a:cs typeface="Carlito"/>
              </a:rPr>
              <a:t>μαθητές εργάζονται στην  τάξη με </a:t>
            </a:r>
            <a:r>
              <a:rPr sz="1100" dirty="0">
                <a:latin typeface="Carlito"/>
                <a:cs typeface="Carlito"/>
              </a:rPr>
              <a:t>τη </a:t>
            </a:r>
            <a:r>
              <a:rPr sz="1100" spc="-5" dirty="0">
                <a:latin typeface="Carlito"/>
                <a:cs typeface="Carlito"/>
              </a:rPr>
              <a:t>μορφή εργαστηρίων χρησιμοποιώντας εκπαιδευτικό υλικό από </a:t>
            </a:r>
            <a:r>
              <a:rPr sz="1100" dirty="0">
                <a:latin typeface="Carlito"/>
                <a:cs typeface="Carlito"/>
              </a:rPr>
              <a:t>το </a:t>
            </a:r>
            <a:r>
              <a:rPr sz="1100" spc="-5" dirty="0">
                <a:latin typeface="Carlito"/>
                <a:cs typeface="Carlito"/>
              </a:rPr>
              <a:t>Ι.Ε.Π.  Κατά </a:t>
            </a:r>
            <a:r>
              <a:rPr sz="1100" dirty="0">
                <a:latin typeface="Carlito"/>
                <a:cs typeface="Carlito"/>
              </a:rPr>
              <a:t>τη </a:t>
            </a:r>
            <a:r>
              <a:rPr sz="1100" spc="-5" dirty="0">
                <a:latin typeface="Carlito"/>
                <a:cs typeface="Carlito"/>
              </a:rPr>
              <a:t>διάρκεια και στο τέλος κάθε θεματικού κύκλου αναρτώνται στο blog του  σχολείου παραγόμενα</a:t>
            </a:r>
            <a:r>
              <a:rPr sz="1100" spc="5" dirty="0">
                <a:latin typeface="Carlito"/>
                <a:cs typeface="Carlito"/>
              </a:rPr>
              <a:t> </a:t>
            </a:r>
            <a:r>
              <a:rPr sz="1100" spc="-5" dirty="0">
                <a:latin typeface="Carlito"/>
                <a:cs typeface="Carlito"/>
              </a:rPr>
              <a:t>προϊόντα.</a:t>
            </a:r>
            <a:endParaRPr sz="1100" dirty="0">
              <a:latin typeface="Carlito"/>
              <a:cs typeface="Carlito"/>
            </a:endParaRPr>
          </a:p>
          <a:p>
            <a:pPr marL="241300" indent="-228600" algn="just">
              <a:lnSpc>
                <a:spcPct val="100000"/>
              </a:lnSpc>
              <a:spcBef>
                <a:spcPts val="220"/>
              </a:spcBef>
              <a:buFont typeface="UnDotum"/>
              <a:buChar char="•"/>
              <a:tabLst>
                <a:tab pos="241300" algn="l"/>
              </a:tabLst>
            </a:pPr>
            <a:r>
              <a:rPr sz="1100" spc="-5" dirty="0">
                <a:latin typeface="Carlito"/>
                <a:cs typeface="Carlito"/>
              </a:rPr>
              <a:t>Επίσης εισάγεται στο ωρολόγιο πρόγραμμα του σχολείου </a:t>
            </a:r>
            <a:r>
              <a:rPr sz="1100" dirty="0">
                <a:latin typeface="Carlito"/>
                <a:cs typeface="Carlito"/>
              </a:rPr>
              <a:t>η </a:t>
            </a:r>
            <a:r>
              <a:rPr sz="1100" spc="-5" dirty="0">
                <a:latin typeface="Carlito"/>
                <a:cs typeface="Carlito"/>
              </a:rPr>
              <a:t>Αγγλική γλώσσα</a:t>
            </a:r>
            <a:r>
              <a:rPr sz="1100" spc="220" dirty="0">
                <a:latin typeface="Carlito"/>
                <a:cs typeface="Carlito"/>
              </a:rPr>
              <a:t> </a:t>
            </a:r>
            <a:r>
              <a:rPr sz="1100" spc="-5" dirty="0">
                <a:latin typeface="Carlito"/>
                <a:cs typeface="Carlito"/>
              </a:rPr>
              <a:t>μέσω</a:t>
            </a:r>
            <a:endParaRPr sz="1100" dirty="0">
              <a:latin typeface="Carlito"/>
              <a:cs typeface="Carlito"/>
            </a:endParaRPr>
          </a:p>
          <a:p>
            <a:pPr marL="241300" marR="11430" algn="just">
              <a:lnSpc>
                <a:spcPct val="117000"/>
              </a:lnSpc>
              <a:spcBef>
                <a:spcPts val="5"/>
              </a:spcBef>
            </a:pPr>
            <a:r>
              <a:rPr sz="1100" spc="-5" dirty="0">
                <a:latin typeface="Carlito"/>
                <a:cs typeface="Carlito"/>
              </a:rPr>
              <a:t>δραστηριοτήτων βιωματικού χαρακτήρα για δύο διδακτικές ώρες σε κάθε τμήμα  του σχολείου και στο πλαίσιο συνεργασίας και συνύπαρξης εκπαιδευτικών Π.Ε 60  και Π.Ε06 με την ενεργό συμμετοχή </a:t>
            </a:r>
            <a:r>
              <a:rPr sz="1100" dirty="0">
                <a:latin typeface="Carlito"/>
                <a:cs typeface="Carlito"/>
              </a:rPr>
              <a:t>των </a:t>
            </a:r>
            <a:r>
              <a:rPr sz="1100" spc="-5" dirty="0">
                <a:latin typeface="Carlito"/>
                <a:cs typeface="Carlito"/>
              </a:rPr>
              <a:t>νηπιαγωγών στην τάξη. Στόχος είναι </a:t>
            </a:r>
            <a:r>
              <a:rPr sz="1100" dirty="0">
                <a:latin typeface="Carlito"/>
                <a:cs typeface="Carlito"/>
              </a:rPr>
              <a:t>η  </a:t>
            </a:r>
            <a:r>
              <a:rPr sz="1100" spc="-5" dirty="0">
                <a:latin typeface="Carlito"/>
                <a:cs typeface="Carlito"/>
              </a:rPr>
              <a:t>ενίσχυση της πολυγλωσσικής επίγνωσης, της διαπολιτισμικής επικοινωνίας και </a:t>
            </a:r>
            <a:r>
              <a:rPr sz="1100" dirty="0">
                <a:latin typeface="Carlito"/>
                <a:cs typeface="Carlito"/>
              </a:rPr>
              <a:t>η  </a:t>
            </a:r>
            <a:r>
              <a:rPr sz="1100" spc="-5" dirty="0">
                <a:latin typeface="Carlito"/>
                <a:cs typeface="Carlito"/>
              </a:rPr>
              <a:t>διαμόρφωση της ταυτότητας κριτικού πολίτη στη σύγχρονη πολυπολιτισμική  κοινωνία.</a:t>
            </a:r>
            <a:endParaRPr sz="1100" dirty="0">
              <a:latin typeface="Carlito"/>
              <a:cs typeface="Carlito"/>
            </a:endParaRPr>
          </a:p>
          <a:p>
            <a:pPr marL="241300" marR="5080" indent="-228600" algn="just">
              <a:lnSpc>
                <a:spcPct val="117000"/>
              </a:lnSpc>
              <a:spcBef>
                <a:spcPts val="5"/>
              </a:spcBef>
              <a:buFont typeface="UnDotum"/>
              <a:buChar char="•"/>
              <a:tabLst>
                <a:tab pos="241300" algn="l"/>
              </a:tabLst>
            </a:pPr>
            <a:r>
              <a:rPr sz="1100" b="1" spc="-5" dirty="0">
                <a:latin typeface="Carlito"/>
                <a:cs typeface="Carlito"/>
              </a:rPr>
              <a:t>Συνεργασία Νηπιαγωγείου </a:t>
            </a:r>
            <a:r>
              <a:rPr sz="1100" b="1" dirty="0">
                <a:latin typeface="Carlito"/>
                <a:cs typeface="Carlito"/>
              </a:rPr>
              <a:t>- </a:t>
            </a:r>
            <a:r>
              <a:rPr sz="1100" b="1" spc="-5" dirty="0">
                <a:latin typeface="Carlito"/>
                <a:cs typeface="Carlito"/>
              </a:rPr>
              <a:t>Οικογένειας </a:t>
            </a:r>
            <a:r>
              <a:rPr sz="1100" b="1" dirty="0">
                <a:latin typeface="Carlito"/>
                <a:cs typeface="Carlito"/>
              </a:rPr>
              <a:t>- </a:t>
            </a:r>
            <a:r>
              <a:rPr sz="1100" b="1" spc="-5" dirty="0" err="1">
                <a:latin typeface="Carlito"/>
                <a:cs typeface="Carlito"/>
              </a:rPr>
              <a:t>Συλλόγου</a:t>
            </a:r>
            <a:r>
              <a:rPr sz="1100" b="1" spc="-5" dirty="0">
                <a:latin typeface="Carlito"/>
                <a:cs typeface="Carlito"/>
              </a:rPr>
              <a:t> </a:t>
            </a:r>
            <a:r>
              <a:rPr sz="1100" b="1" spc="-125" dirty="0" err="1" smtClean="0">
                <a:latin typeface="Carlito"/>
                <a:cs typeface="Carlito"/>
              </a:rPr>
              <a:t>Γονέων</a:t>
            </a:r>
            <a:r>
              <a:rPr sz="1100" b="1" spc="-125" dirty="0" smtClean="0">
                <a:latin typeface="Carlito"/>
                <a:cs typeface="Carlito"/>
              </a:rPr>
              <a:t>/</a:t>
            </a:r>
            <a:r>
              <a:rPr lang="en-US" sz="1100" b="1" spc="-125" dirty="0" smtClean="0">
                <a:latin typeface="Carlito"/>
                <a:cs typeface="Carlito"/>
              </a:rPr>
              <a:t> </a:t>
            </a:r>
            <a:r>
              <a:rPr lang="en-US" sz="1100" b="1" spc="-125" dirty="0" smtClean="0">
                <a:latin typeface="Carlito"/>
                <a:cs typeface="Carlito"/>
              </a:rPr>
              <a:t>|</a:t>
            </a:r>
            <a:r>
              <a:rPr sz="1100" b="1" spc="-125" dirty="0" err="1" smtClean="0">
                <a:latin typeface="Carlito"/>
                <a:cs typeface="Carlito"/>
              </a:rPr>
              <a:t>Κηδεμόνων</a:t>
            </a:r>
            <a:r>
              <a:rPr sz="1100" b="1" spc="-125" dirty="0">
                <a:latin typeface="Carlito"/>
                <a:cs typeface="Carlito"/>
              </a:rPr>
              <a:t>. </a:t>
            </a:r>
            <a:r>
              <a:rPr sz="1100" dirty="0">
                <a:latin typeface="Carlito"/>
                <a:cs typeface="Carlito"/>
              </a:rPr>
              <a:t>Το  </a:t>
            </a:r>
            <a:r>
              <a:rPr sz="1100" spc="-5" dirty="0">
                <a:latin typeface="Carlito"/>
                <a:cs typeface="Carlito"/>
              </a:rPr>
              <a:t>Νηπιαγωγείο πρέπει να βρίσκεται σε αγαστή συνεργασία με την οικογένεια </a:t>
            </a:r>
            <a:r>
              <a:rPr sz="1100" spc="-10" dirty="0" err="1">
                <a:latin typeface="Carlito"/>
                <a:cs typeface="Carlito"/>
              </a:rPr>
              <a:t>του</a:t>
            </a:r>
            <a:r>
              <a:rPr sz="1100" spc="-10" dirty="0">
                <a:latin typeface="Carlito"/>
                <a:cs typeface="Carlito"/>
              </a:rPr>
              <a:t>  </a:t>
            </a:r>
            <a:r>
              <a:rPr sz="1100" spc="-5" dirty="0" err="1" smtClean="0">
                <a:latin typeface="Carlito"/>
                <a:cs typeface="Carlito"/>
              </a:rPr>
              <a:t>μαθητή</a:t>
            </a:r>
            <a:r>
              <a:rPr sz="1100" spc="-5" dirty="0" smtClean="0">
                <a:latin typeface="Carlito"/>
                <a:cs typeface="Carlito"/>
              </a:rPr>
              <a:t>/ </a:t>
            </a:r>
            <a:r>
              <a:rPr sz="1100" spc="-5" dirty="0">
                <a:latin typeface="Carlito"/>
                <a:cs typeface="Carlito"/>
              </a:rPr>
              <a:t>μαθήτριας, με τον Σύλλογο Γονέων/Κηδεμόνων και Φορέων, των  οποίων όμως </a:t>
            </a:r>
            <a:r>
              <a:rPr sz="1100" dirty="0">
                <a:latin typeface="Carlito"/>
                <a:cs typeface="Carlito"/>
              </a:rPr>
              <a:t>ο </a:t>
            </a:r>
            <a:r>
              <a:rPr sz="1100" spc="-5" dirty="0">
                <a:latin typeface="Carlito"/>
                <a:cs typeface="Carlito"/>
              </a:rPr>
              <a:t>ρόλος πρέπει να είναι διακριτός. Κάθε φορά που δημιουργείται  θέμα το οποίο σχετίζεται με συγκεκριμένο μαθητή/συγκεκριμένη μαθήτρια,  </a:t>
            </a:r>
            <a:r>
              <a:rPr sz="1100" dirty="0">
                <a:latin typeface="Carlito"/>
                <a:cs typeface="Carlito"/>
              </a:rPr>
              <a:t>ο </a:t>
            </a:r>
            <a:r>
              <a:rPr sz="1100" spc="-5" dirty="0">
                <a:latin typeface="Carlito"/>
                <a:cs typeface="Carlito"/>
              </a:rPr>
              <a:t>πρώτος που θα πρέπει να ενημερωθεί σχετικά είναι </a:t>
            </a:r>
            <a:r>
              <a:rPr sz="1100" dirty="0">
                <a:latin typeface="Carlito"/>
                <a:cs typeface="Carlito"/>
              </a:rPr>
              <a:t>ο </a:t>
            </a:r>
            <a:r>
              <a:rPr sz="1100" spc="-5" dirty="0">
                <a:latin typeface="Carlito"/>
                <a:cs typeface="Carlito"/>
              </a:rPr>
              <a:t>γονέας/κηδεμόνας,  </a:t>
            </a:r>
            <a:r>
              <a:rPr sz="1100" dirty="0">
                <a:latin typeface="Carlito"/>
                <a:cs typeface="Carlito"/>
              </a:rPr>
              <a:t>ο </a:t>
            </a:r>
            <a:r>
              <a:rPr sz="1100" spc="-5" dirty="0">
                <a:latin typeface="Carlito"/>
                <a:cs typeface="Carlito"/>
              </a:rPr>
              <a:t>οποίος θα πρέπει να συνεργαστεί με </a:t>
            </a:r>
            <a:r>
              <a:rPr sz="1100" dirty="0">
                <a:latin typeface="Carlito"/>
                <a:cs typeface="Carlito"/>
              </a:rPr>
              <a:t>το</a:t>
            </a:r>
            <a:r>
              <a:rPr sz="1100" spc="35" dirty="0">
                <a:latin typeface="Carlito"/>
                <a:cs typeface="Carlito"/>
              </a:rPr>
              <a:t> </a:t>
            </a:r>
            <a:r>
              <a:rPr sz="1100" spc="-5" dirty="0">
                <a:latin typeface="Carlito"/>
                <a:cs typeface="Carlito"/>
              </a:rPr>
              <a:t>Νηπιαγωγείο.</a:t>
            </a:r>
            <a:endParaRPr sz="1100" dirty="0">
              <a:latin typeface="Carlito"/>
              <a:cs typeface="Carlito"/>
            </a:endParaRPr>
          </a:p>
          <a:p>
            <a:pPr marL="241300" algn="just">
              <a:lnSpc>
                <a:spcPct val="100000"/>
              </a:lnSpc>
              <a:spcBef>
                <a:spcPts val="220"/>
              </a:spcBef>
            </a:pPr>
            <a:r>
              <a:rPr sz="1100" dirty="0">
                <a:latin typeface="Carlito"/>
                <a:cs typeface="Carlito"/>
              </a:rPr>
              <a:t>Οι</a:t>
            </a:r>
            <a:r>
              <a:rPr sz="1100" spc="30" dirty="0">
                <a:latin typeface="Carlito"/>
                <a:cs typeface="Carlito"/>
              </a:rPr>
              <a:t> </a:t>
            </a:r>
            <a:r>
              <a:rPr sz="1100" spc="-5" dirty="0">
                <a:latin typeface="Carlito"/>
                <a:cs typeface="Carlito"/>
              </a:rPr>
              <a:t>γονείς</a:t>
            </a:r>
            <a:r>
              <a:rPr sz="1100" spc="35" dirty="0">
                <a:latin typeface="Carlito"/>
                <a:cs typeface="Carlito"/>
              </a:rPr>
              <a:t> </a:t>
            </a:r>
            <a:r>
              <a:rPr sz="1100" spc="-5" dirty="0">
                <a:latin typeface="Carlito"/>
                <a:cs typeface="Carlito"/>
              </a:rPr>
              <a:t>οφείλουν</a:t>
            </a:r>
            <a:r>
              <a:rPr sz="1100" spc="35" dirty="0">
                <a:latin typeface="Carlito"/>
                <a:cs typeface="Carlito"/>
              </a:rPr>
              <a:t> </a:t>
            </a:r>
            <a:r>
              <a:rPr sz="1100" spc="-5" dirty="0">
                <a:latin typeface="Carlito"/>
                <a:cs typeface="Carlito"/>
              </a:rPr>
              <a:t>να</a:t>
            </a:r>
            <a:r>
              <a:rPr sz="1100" spc="30" dirty="0">
                <a:latin typeface="Carlito"/>
                <a:cs typeface="Carlito"/>
              </a:rPr>
              <a:t> </a:t>
            </a:r>
            <a:r>
              <a:rPr sz="1100" spc="-5" dirty="0">
                <a:latin typeface="Carlito"/>
                <a:cs typeface="Carlito"/>
              </a:rPr>
              <a:t>συνεργάζονται</a:t>
            </a:r>
            <a:r>
              <a:rPr sz="1100" spc="40" dirty="0">
                <a:latin typeface="Carlito"/>
                <a:cs typeface="Carlito"/>
              </a:rPr>
              <a:t> </a:t>
            </a:r>
            <a:r>
              <a:rPr sz="1100" spc="-5" dirty="0">
                <a:latin typeface="Carlito"/>
                <a:cs typeface="Carlito"/>
              </a:rPr>
              <a:t>με</a:t>
            </a:r>
            <a:r>
              <a:rPr sz="1100" spc="35" dirty="0">
                <a:latin typeface="Carlito"/>
                <a:cs typeface="Carlito"/>
              </a:rPr>
              <a:t> </a:t>
            </a:r>
            <a:r>
              <a:rPr sz="1100" spc="-5" dirty="0">
                <a:latin typeface="Carlito"/>
                <a:cs typeface="Carlito"/>
              </a:rPr>
              <a:t>τους/τις</a:t>
            </a:r>
            <a:r>
              <a:rPr sz="1100" spc="35" dirty="0">
                <a:latin typeface="Carlito"/>
                <a:cs typeface="Carlito"/>
              </a:rPr>
              <a:t> </a:t>
            </a:r>
            <a:r>
              <a:rPr sz="1100" spc="-5" dirty="0">
                <a:latin typeface="Carlito"/>
                <a:cs typeface="Carlito"/>
              </a:rPr>
              <a:t>νηπιαγωγούς</a:t>
            </a:r>
            <a:r>
              <a:rPr sz="1100" spc="35" dirty="0">
                <a:latin typeface="Carlito"/>
                <a:cs typeface="Carlito"/>
              </a:rPr>
              <a:t> </a:t>
            </a:r>
            <a:r>
              <a:rPr sz="1100" spc="-5" dirty="0">
                <a:latin typeface="Carlito"/>
                <a:cs typeface="Carlito"/>
              </a:rPr>
              <a:t>και</a:t>
            </a:r>
            <a:r>
              <a:rPr sz="1100" spc="30" dirty="0">
                <a:latin typeface="Carlito"/>
                <a:cs typeface="Carlito"/>
              </a:rPr>
              <a:t> </a:t>
            </a:r>
            <a:r>
              <a:rPr sz="1100" spc="-5" dirty="0">
                <a:latin typeface="Carlito"/>
                <a:cs typeface="Carlito"/>
              </a:rPr>
              <a:t>να</a:t>
            </a:r>
            <a:r>
              <a:rPr sz="1100" spc="30" dirty="0">
                <a:latin typeface="Carlito"/>
                <a:cs typeface="Carlito"/>
              </a:rPr>
              <a:t> </a:t>
            </a:r>
            <a:r>
              <a:rPr sz="1100" spc="-5" dirty="0">
                <a:latin typeface="Carlito"/>
                <a:cs typeface="Carlito"/>
              </a:rPr>
              <a:t>σέβονται</a:t>
            </a:r>
            <a:r>
              <a:rPr sz="1100" spc="45" dirty="0">
                <a:latin typeface="Carlito"/>
                <a:cs typeface="Carlito"/>
              </a:rPr>
              <a:t> </a:t>
            </a:r>
            <a:r>
              <a:rPr sz="1100" spc="-10" dirty="0">
                <a:latin typeface="Carlito"/>
                <a:cs typeface="Carlito"/>
              </a:rPr>
              <a:t>τον</a:t>
            </a:r>
            <a:endParaRPr sz="1100" dirty="0">
              <a:latin typeface="Carlito"/>
              <a:cs typeface="Carlito"/>
            </a:endParaRPr>
          </a:p>
          <a:p>
            <a:pPr marL="241300" marR="13335" algn="just">
              <a:lnSpc>
                <a:spcPct val="116900"/>
              </a:lnSpc>
              <a:spcBef>
                <a:spcPts val="10"/>
              </a:spcBef>
            </a:pPr>
            <a:r>
              <a:rPr sz="1100" spc="-5" dirty="0">
                <a:latin typeface="Carlito"/>
                <a:cs typeface="Carlito"/>
              </a:rPr>
              <a:t>κανονισμό. Κοινός στόχος των εκπαιδευτικών και </a:t>
            </a:r>
            <a:r>
              <a:rPr sz="1100" dirty="0">
                <a:latin typeface="Carlito"/>
                <a:cs typeface="Carlito"/>
              </a:rPr>
              <a:t>των </a:t>
            </a:r>
            <a:r>
              <a:rPr sz="1100" spc="-5" dirty="0">
                <a:latin typeface="Carlito"/>
                <a:cs typeface="Carlito"/>
              </a:rPr>
              <a:t>γονέων είναι </a:t>
            </a:r>
            <a:r>
              <a:rPr sz="1100" dirty="0">
                <a:latin typeface="Carlito"/>
                <a:cs typeface="Carlito"/>
              </a:rPr>
              <a:t>η </a:t>
            </a:r>
            <a:r>
              <a:rPr sz="1100" spc="-5" dirty="0">
                <a:latin typeface="Carlito"/>
                <a:cs typeface="Carlito"/>
              </a:rPr>
              <a:t>πρόοδος των  παιδιών. Σχόλια που δυσφημούν το έργο των εκπαιδευτικών σε μέσα κοινωνικής  δικτύωσης δεν είναι αποδεκτά και παρακωλύουν </a:t>
            </a:r>
            <a:r>
              <a:rPr sz="1100" dirty="0">
                <a:latin typeface="Carlito"/>
                <a:cs typeface="Carlito"/>
              </a:rPr>
              <a:t>τη </a:t>
            </a:r>
            <a:r>
              <a:rPr sz="1100" spc="-5" dirty="0">
                <a:latin typeface="Carlito"/>
                <a:cs typeface="Carlito"/>
              </a:rPr>
              <a:t>συνεργασία νηπιαγωγείου-  οικογένειας.</a:t>
            </a:r>
            <a:endParaRPr sz="1100" dirty="0">
              <a:latin typeface="Carlito"/>
              <a:cs typeface="Carlito"/>
            </a:endParaRPr>
          </a:p>
          <a:p>
            <a:pPr marL="241300" marR="10795" algn="just">
              <a:lnSpc>
                <a:spcPct val="116900"/>
              </a:lnSpc>
              <a:spcBef>
                <a:spcPts val="5"/>
              </a:spcBef>
            </a:pPr>
            <a:r>
              <a:rPr sz="1100" spc="-5" dirty="0">
                <a:latin typeface="Carlito"/>
                <a:cs typeface="Carlito"/>
              </a:rPr>
              <a:t>Για την ασφάλεια </a:t>
            </a:r>
            <a:r>
              <a:rPr sz="1100" dirty="0">
                <a:latin typeface="Carlito"/>
                <a:cs typeface="Carlito"/>
              </a:rPr>
              <a:t>των </a:t>
            </a:r>
            <a:r>
              <a:rPr sz="1100" spc="-5" dirty="0">
                <a:latin typeface="Carlito"/>
                <a:cs typeface="Carlito"/>
              </a:rPr>
              <a:t>παιδιών, σε περίπτωση που κάποιος γονιός επιθυμεί να  προσφέρει κάποιο </a:t>
            </a:r>
            <a:r>
              <a:rPr sz="1100" spc="-10" dirty="0">
                <a:latin typeface="Carlito"/>
                <a:cs typeface="Carlito"/>
              </a:rPr>
              <a:t>κέρασμα </a:t>
            </a:r>
            <a:r>
              <a:rPr sz="1100" spc="-5" dirty="0">
                <a:latin typeface="Carlito"/>
                <a:cs typeface="Carlito"/>
              </a:rPr>
              <a:t>στους υπόλοιπους μαθητές, αυτό θα πρέπει να είναι  είτε τυποποιημένο-συσκευασμένο (ώστε να μπορεί να </a:t>
            </a:r>
            <a:r>
              <a:rPr sz="1100" dirty="0">
                <a:latin typeface="Carlito"/>
                <a:cs typeface="Carlito"/>
              </a:rPr>
              <a:t>το </a:t>
            </a:r>
            <a:r>
              <a:rPr sz="1100" spc="-5" dirty="0">
                <a:latin typeface="Carlito"/>
                <a:cs typeface="Carlito"/>
              </a:rPr>
              <a:t>καταναλώσει στο σπίτι  του) είτε να είναι κάποιο μη </a:t>
            </a:r>
            <a:r>
              <a:rPr sz="1100" spc="-10" dirty="0">
                <a:latin typeface="Carlito"/>
                <a:cs typeface="Carlito"/>
              </a:rPr>
              <a:t>φαγώσιμο</a:t>
            </a:r>
            <a:r>
              <a:rPr sz="1100" spc="40" dirty="0">
                <a:latin typeface="Carlito"/>
                <a:cs typeface="Carlito"/>
              </a:rPr>
              <a:t> </a:t>
            </a:r>
            <a:r>
              <a:rPr sz="1100" spc="-5" dirty="0">
                <a:latin typeface="Carlito"/>
                <a:cs typeface="Carlito"/>
              </a:rPr>
              <a:t>αντικείμενο.</a:t>
            </a:r>
            <a:endParaRPr sz="1100" dirty="0">
              <a:latin typeface="Carlito"/>
              <a:cs typeface="Carlito"/>
            </a:endParaRPr>
          </a:p>
          <a:p>
            <a:pPr marL="241300" marR="6985" indent="-228600" algn="just">
              <a:lnSpc>
                <a:spcPct val="117000"/>
              </a:lnSpc>
              <a:spcBef>
                <a:spcPts val="5"/>
              </a:spcBef>
              <a:buFont typeface="UnDotum"/>
              <a:buChar char="•"/>
              <a:tabLst>
                <a:tab pos="241300" algn="l"/>
              </a:tabLst>
            </a:pPr>
            <a:r>
              <a:rPr sz="1100" b="1" spc="-5" dirty="0">
                <a:latin typeface="Carlito"/>
                <a:cs typeface="Carlito"/>
              </a:rPr>
              <a:t>Ποιότητα του σχολικού χώρου</a:t>
            </a:r>
            <a:r>
              <a:rPr sz="1100" spc="-5" dirty="0">
                <a:latin typeface="Carlito"/>
                <a:cs typeface="Carlito"/>
              </a:rPr>
              <a:t>. Ένας από τους στόχους του Νηπιαγωγείου πρέπει  να είναι </a:t>
            </a:r>
            <a:r>
              <a:rPr sz="1100" dirty="0">
                <a:latin typeface="Carlito"/>
                <a:cs typeface="Carlito"/>
              </a:rPr>
              <a:t>η </a:t>
            </a:r>
            <a:r>
              <a:rPr sz="1100" spc="-5" dirty="0">
                <a:latin typeface="Carlito"/>
                <a:cs typeface="Carlito"/>
              </a:rPr>
              <a:t>καλλιέργεια της αίσθησης της ευθύνης στους μαθητές/ στις μαθήτριες σε  ό,τι αφορά την ποιότητα του σχολικού χώρου. Καθαροί και συντηρημένοι χώροι  αιθουσών, εργαστηρίων, του αύλειου χώρου, της σχολικής περιουσίας, κ.λπ.  διαμορφώνουν τον περιβάλλοντα χώρο μέσα στον οποίο είναι δυνατόν να  καλλιεργηθεί </a:t>
            </a:r>
            <a:r>
              <a:rPr sz="1100" dirty="0">
                <a:latin typeface="Carlito"/>
                <a:cs typeface="Carlito"/>
              </a:rPr>
              <a:t>η </a:t>
            </a:r>
            <a:r>
              <a:rPr sz="1100" spc="-5" dirty="0">
                <a:latin typeface="Carlito"/>
                <a:cs typeface="Carlito"/>
              </a:rPr>
              <a:t>ψυχή του παιδιού. </a:t>
            </a:r>
            <a:r>
              <a:rPr sz="1100" dirty="0">
                <a:latin typeface="Carlito"/>
                <a:cs typeface="Carlito"/>
              </a:rPr>
              <a:t>Το </a:t>
            </a:r>
            <a:r>
              <a:rPr sz="1100" spc="-5" dirty="0">
                <a:latin typeface="Carlito"/>
                <a:cs typeface="Carlito"/>
              </a:rPr>
              <a:t>νηπιαγωγείο προσβλέπει σε καλή  συνεργασία με τον εκάστοτε τον/την αντιδήμαρχο Παιδείας ώστε να υλοποιούνται  όλα</a:t>
            </a:r>
            <a:r>
              <a:rPr sz="1100" spc="50" dirty="0">
                <a:latin typeface="Carlito"/>
                <a:cs typeface="Carlito"/>
              </a:rPr>
              <a:t> </a:t>
            </a:r>
            <a:r>
              <a:rPr sz="1100" dirty="0">
                <a:latin typeface="Carlito"/>
                <a:cs typeface="Carlito"/>
              </a:rPr>
              <a:t>τα</a:t>
            </a:r>
            <a:r>
              <a:rPr sz="1100" spc="30" dirty="0">
                <a:latin typeface="Carlito"/>
                <a:cs typeface="Carlito"/>
              </a:rPr>
              <a:t> </a:t>
            </a:r>
            <a:r>
              <a:rPr sz="1100" spc="-5" dirty="0">
                <a:latin typeface="Carlito"/>
                <a:cs typeface="Carlito"/>
              </a:rPr>
              <a:t>παραπάνω.</a:t>
            </a:r>
            <a:r>
              <a:rPr sz="1100" spc="120" dirty="0">
                <a:latin typeface="Carlito"/>
                <a:cs typeface="Carlito"/>
              </a:rPr>
              <a:t> </a:t>
            </a:r>
            <a:r>
              <a:rPr sz="1100" spc="-5" dirty="0">
                <a:latin typeface="Carlito"/>
                <a:cs typeface="Carlito"/>
              </a:rPr>
              <a:t>Φθορές,</a:t>
            </a:r>
            <a:r>
              <a:rPr sz="1100" spc="55" dirty="0">
                <a:latin typeface="Carlito"/>
                <a:cs typeface="Carlito"/>
              </a:rPr>
              <a:t> </a:t>
            </a:r>
            <a:r>
              <a:rPr sz="1100" spc="-5" dirty="0">
                <a:latin typeface="Carlito"/>
                <a:cs typeface="Carlito"/>
              </a:rPr>
              <a:t>ζημιές</a:t>
            </a:r>
            <a:r>
              <a:rPr sz="1100" spc="55" dirty="0">
                <a:latin typeface="Carlito"/>
                <a:cs typeface="Carlito"/>
              </a:rPr>
              <a:t> </a:t>
            </a:r>
            <a:r>
              <a:rPr sz="1100" spc="-5" dirty="0">
                <a:latin typeface="Carlito"/>
                <a:cs typeface="Carlito"/>
              </a:rPr>
              <a:t>και</a:t>
            </a:r>
            <a:r>
              <a:rPr sz="1100" spc="50" dirty="0">
                <a:latin typeface="Carlito"/>
                <a:cs typeface="Carlito"/>
              </a:rPr>
              <a:t> </a:t>
            </a:r>
            <a:r>
              <a:rPr sz="1100" spc="-5" dirty="0">
                <a:latin typeface="Carlito"/>
                <a:cs typeface="Carlito"/>
              </a:rPr>
              <a:t>κακή</a:t>
            </a:r>
            <a:r>
              <a:rPr sz="1100" spc="55" dirty="0">
                <a:latin typeface="Carlito"/>
                <a:cs typeface="Carlito"/>
              </a:rPr>
              <a:t> </a:t>
            </a:r>
            <a:r>
              <a:rPr sz="1100" spc="-5" dirty="0">
                <a:latin typeface="Carlito"/>
                <a:cs typeface="Carlito"/>
              </a:rPr>
              <a:t>χρήση</a:t>
            </a:r>
            <a:r>
              <a:rPr sz="1100" spc="55" dirty="0">
                <a:latin typeface="Carlito"/>
                <a:cs typeface="Carlito"/>
              </a:rPr>
              <a:t> </a:t>
            </a:r>
            <a:r>
              <a:rPr sz="1100" spc="-5" dirty="0">
                <a:latin typeface="Carlito"/>
                <a:cs typeface="Carlito"/>
              </a:rPr>
              <a:t>της</a:t>
            </a:r>
            <a:r>
              <a:rPr sz="1100" spc="60" dirty="0">
                <a:latin typeface="Carlito"/>
                <a:cs typeface="Carlito"/>
              </a:rPr>
              <a:t> </a:t>
            </a:r>
            <a:r>
              <a:rPr sz="1100" spc="-5" dirty="0">
                <a:latin typeface="Carlito"/>
                <a:cs typeface="Carlito"/>
              </a:rPr>
              <a:t>περιουσίας</a:t>
            </a:r>
            <a:r>
              <a:rPr sz="1100" spc="55" dirty="0">
                <a:latin typeface="Carlito"/>
                <a:cs typeface="Carlito"/>
              </a:rPr>
              <a:t> </a:t>
            </a:r>
            <a:r>
              <a:rPr sz="1100" spc="-5" dirty="0">
                <a:latin typeface="Carlito"/>
                <a:cs typeface="Carlito"/>
              </a:rPr>
              <a:t>του</a:t>
            </a:r>
            <a:endParaRPr sz="1100" dirty="0">
              <a:latin typeface="Carlito"/>
              <a:cs typeface="Carl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60169" y="869459"/>
            <a:ext cx="5067935" cy="4538980"/>
          </a:xfrm>
          <a:prstGeom prst="rect">
            <a:avLst/>
          </a:prstGeom>
        </p:spPr>
        <p:txBody>
          <a:bodyPr vert="horz" wrap="square" lIns="0" tIns="13335" rIns="0" bIns="0" rtlCol="0">
            <a:spAutoFit/>
          </a:bodyPr>
          <a:lstStyle/>
          <a:p>
            <a:pPr marL="241300" marR="6350" algn="just">
              <a:lnSpc>
                <a:spcPct val="117000"/>
              </a:lnSpc>
              <a:spcBef>
                <a:spcPts val="105"/>
              </a:spcBef>
            </a:pPr>
            <a:r>
              <a:rPr sz="1100" spc="-5" dirty="0">
                <a:latin typeface="Carlito"/>
                <a:cs typeface="Carlito"/>
              </a:rPr>
              <a:t>Νηπιαγωγείου αποδυναμώνουν τις εκπαιδευτικές δυνατότητές του και  παιδαγωγικά εθίζουν τον μαθητή/τη μαθήτρια στην αντίληψη της απαξίωσης της  δημόσιας περιουσίας. Μαθητής/Μαθήτρια που προκαλεί φθορά στην περιουσία  του Νηπιαγωγείου, ελέγχεται για </a:t>
            </a:r>
            <a:r>
              <a:rPr sz="1100" dirty="0">
                <a:latin typeface="Carlito"/>
                <a:cs typeface="Carlito"/>
              </a:rPr>
              <a:t>τη </a:t>
            </a:r>
            <a:r>
              <a:rPr sz="1100" spc="-5" dirty="0">
                <a:latin typeface="Carlito"/>
                <a:cs typeface="Carlito"/>
              </a:rPr>
              <a:t>συμπεριφορά αυτή, συγκαλείται σύλλογος  διδασκόντων, ενημερώνεται </a:t>
            </a:r>
            <a:r>
              <a:rPr sz="1100" dirty="0">
                <a:latin typeface="Carlito"/>
                <a:cs typeface="Carlito"/>
              </a:rPr>
              <a:t>ο </a:t>
            </a:r>
            <a:r>
              <a:rPr sz="1100" spc="-5" dirty="0">
                <a:latin typeface="Carlito"/>
                <a:cs typeface="Carlito"/>
              </a:rPr>
              <a:t>κηδεμόνας και με γνώμονα παιδαγωγικά και  κοινωνικά κριτήρια αποφασίζεται αν </a:t>
            </a:r>
            <a:r>
              <a:rPr sz="1100" dirty="0">
                <a:latin typeface="Carlito"/>
                <a:cs typeface="Carlito"/>
              </a:rPr>
              <a:t>η </a:t>
            </a:r>
            <a:r>
              <a:rPr sz="1100" spc="-5" dirty="0">
                <a:latin typeface="Carlito"/>
                <a:cs typeface="Carlito"/>
              </a:rPr>
              <a:t>δαπάνη θα επιβαρύνει τον κηδεμόνα του  παιδιού.</a:t>
            </a:r>
            <a:endParaRPr sz="1100">
              <a:latin typeface="Carlito"/>
              <a:cs typeface="Carlito"/>
            </a:endParaRPr>
          </a:p>
          <a:p>
            <a:pPr marL="12700" algn="just">
              <a:lnSpc>
                <a:spcPct val="100000"/>
              </a:lnSpc>
              <a:spcBef>
                <a:spcPts val="229"/>
              </a:spcBef>
            </a:pPr>
            <a:r>
              <a:rPr sz="1100" b="1" spc="-650" dirty="0">
                <a:latin typeface="UnDotum"/>
                <a:cs typeface="UnDotum"/>
              </a:rPr>
              <a:t></a:t>
            </a:r>
            <a:r>
              <a:rPr sz="1100" b="1" spc="1010" dirty="0">
                <a:latin typeface="UnDotum"/>
                <a:cs typeface="UnDotum"/>
              </a:rPr>
              <a:t> </a:t>
            </a:r>
            <a:r>
              <a:rPr sz="1100" b="1" spc="-5" dirty="0">
                <a:latin typeface="Carlito"/>
                <a:cs typeface="Carlito"/>
              </a:rPr>
              <a:t>Αποτίμηση </a:t>
            </a:r>
            <a:r>
              <a:rPr sz="1100" b="1" dirty="0">
                <a:latin typeface="Carlito"/>
                <a:cs typeface="Carlito"/>
              </a:rPr>
              <a:t>– </a:t>
            </a:r>
            <a:r>
              <a:rPr sz="1100" b="1" spc="-5" dirty="0">
                <a:latin typeface="Carlito"/>
                <a:cs typeface="Carlito"/>
              </a:rPr>
              <a:t>ανατροφοδότηση </a:t>
            </a:r>
            <a:r>
              <a:rPr sz="1100" b="1" dirty="0">
                <a:latin typeface="Carlito"/>
                <a:cs typeface="Carlito"/>
              </a:rPr>
              <a:t>– </a:t>
            </a:r>
            <a:r>
              <a:rPr sz="1100" b="1" spc="-5" dirty="0">
                <a:latin typeface="Carlito"/>
                <a:cs typeface="Carlito"/>
              </a:rPr>
              <a:t>προτάσεις</a:t>
            </a:r>
            <a:r>
              <a:rPr sz="1100" b="1" spc="5" dirty="0">
                <a:latin typeface="Carlito"/>
                <a:cs typeface="Carlito"/>
              </a:rPr>
              <a:t> </a:t>
            </a:r>
            <a:r>
              <a:rPr sz="1100" b="1" spc="-5" dirty="0">
                <a:latin typeface="Carlito"/>
                <a:cs typeface="Carlito"/>
              </a:rPr>
              <a:t>βελτίωσης</a:t>
            </a:r>
            <a:endParaRPr sz="1100">
              <a:latin typeface="Carlito"/>
              <a:cs typeface="Carlito"/>
            </a:endParaRPr>
          </a:p>
          <a:p>
            <a:pPr marL="241300" marR="5715" algn="just">
              <a:lnSpc>
                <a:spcPts val="1550"/>
              </a:lnSpc>
              <a:spcBef>
                <a:spcPts val="80"/>
              </a:spcBef>
            </a:pPr>
            <a:r>
              <a:rPr sz="1100" dirty="0">
                <a:latin typeface="Carlito"/>
                <a:cs typeface="Carlito"/>
              </a:rPr>
              <a:t>Ο </a:t>
            </a:r>
            <a:r>
              <a:rPr sz="1100" spc="-5" dirty="0">
                <a:latin typeface="Carlito"/>
                <a:cs typeface="Carlito"/>
              </a:rPr>
              <a:t>κοινά συμφωνημένος Εσωτερικός Κανονισμός Λειτουργίας βασίζεται στην  ισχύουσα νομοθεσία και στις σύγχρονες παιδαγωγικές και διδακτικές</a:t>
            </a:r>
            <a:r>
              <a:rPr sz="1100" spc="35" dirty="0">
                <a:latin typeface="Carlito"/>
                <a:cs typeface="Carlito"/>
              </a:rPr>
              <a:t> </a:t>
            </a:r>
            <a:r>
              <a:rPr sz="1100" spc="-5" dirty="0">
                <a:latin typeface="Carlito"/>
                <a:cs typeface="Carlito"/>
              </a:rPr>
              <a:t>αρχές.</a:t>
            </a:r>
            <a:endParaRPr sz="1100">
              <a:latin typeface="Carlito"/>
              <a:cs typeface="Carlito"/>
            </a:endParaRPr>
          </a:p>
          <a:p>
            <a:pPr marL="241300" algn="just">
              <a:lnSpc>
                <a:spcPct val="100000"/>
              </a:lnSpc>
              <a:spcBef>
                <a:spcPts val="130"/>
              </a:spcBef>
            </a:pPr>
            <a:r>
              <a:rPr sz="1100" dirty="0">
                <a:latin typeface="Carlito"/>
                <a:cs typeface="Carlito"/>
              </a:rPr>
              <a:t>Η</a:t>
            </a:r>
            <a:r>
              <a:rPr sz="1100" spc="140" dirty="0">
                <a:latin typeface="Carlito"/>
                <a:cs typeface="Carlito"/>
              </a:rPr>
              <a:t> </a:t>
            </a:r>
            <a:r>
              <a:rPr sz="1100" spc="-5" dirty="0">
                <a:latin typeface="Carlito"/>
                <a:cs typeface="Carlito"/>
              </a:rPr>
              <a:t>τήρησή</a:t>
            </a:r>
            <a:r>
              <a:rPr sz="1100" spc="140" dirty="0">
                <a:latin typeface="Carlito"/>
                <a:cs typeface="Carlito"/>
              </a:rPr>
              <a:t> </a:t>
            </a:r>
            <a:r>
              <a:rPr sz="1100" spc="-5" dirty="0">
                <a:latin typeface="Carlito"/>
                <a:cs typeface="Carlito"/>
              </a:rPr>
              <a:t>του</a:t>
            </a:r>
            <a:r>
              <a:rPr sz="1100" spc="140" dirty="0">
                <a:latin typeface="Carlito"/>
                <a:cs typeface="Carlito"/>
              </a:rPr>
              <a:t> </a:t>
            </a:r>
            <a:r>
              <a:rPr sz="1100" spc="-5" dirty="0">
                <a:latin typeface="Carlito"/>
                <a:cs typeface="Carlito"/>
              </a:rPr>
              <a:t>από</a:t>
            </a:r>
            <a:r>
              <a:rPr sz="1100" spc="150" dirty="0">
                <a:latin typeface="Carlito"/>
                <a:cs typeface="Carlito"/>
              </a:rPr>
              <a:t> </a:t>
            </a:r>
            <a:r>
              <a:rPr sz="1100" spc="-5" dirty="0">
                <a:latin typeface="Carlito"/>
                <a:cs typeface="Carlito"/>
              </a:rPr>
              <a:t>τους</a:t>
            </a:r>
            <a:r>
              <a:rPr sz="1100" spc="140" dirty="0">
                <a:latin typeface="Carlito"/>
                <a:cs typeface="Carlito"/>
              </a:rPr>
              <a:t> </a:t>
            </a:r>
            <a:r>
              <a:rPr sz="1100" spc="-5" dirty="0">
                <a:latin typeface="Carlito"/>
                <a:cs typeface="Carlito"/>
              </a:rPr>
              <a:t>μαθητές/τις</a:t>
            </a:r>
            <a:r>
              <a:rPr sz="1100" spc="150" dirty="0">
                <a:latin typeface="Carlito"/>
                <a:cs typeface="Carlito"/>
              </a:rPr>
              <a:t> </a:t>
            </a:r>
            <a:r>
              <a:rPr sz="1100" spc="-5" dirty="0">
                <a:latin typeface="Carlito"/>
                <a:cs typeface="Carlito"/>
              </a:rPr>
              <a:t>μαθήτριες,</a:t>
            </a:r>
            <a:r>
              <a:rPr sz="1100" spc="150" dirty="0">
                <a:latin typeface="Carlito"/>
                <a:cs typeface="Carlito"/>
              </a:rPr>
              <a:t> </a:t>
            </a:r>
            <a:r>
              <a:rPr sz="1100" spc="-5" dirty="0">
                <a:latin typeface="Carlito"/>
                <a:cs typeface="Carlito"/>
              </a:rPr>
              <a:t>τους/τις</a:t>
            </a:r>
            <a:r>
              <a:rPr sz="1100" spc="145" dirty="0">
                <a:latin typeface="Carlito"/>
                <a:cs typeface="Carlito"/>
              </a:rPr>
              <a:t> </a:t>
            </a:r>
            <a:r>
              <a:rPr sz="1100" spc="-5" dirty="0">
                <a:latin typeface="Carlito"/>
                <a:cs typeface="Carlito"/>
              </a:rPr>
              <a:t>εκπαιδευτικούς</a:t>
            </a:r>
            <a:r>
              <a:rPr sz="1100" spc="140" dirty="0">
                <a:latin typeface="Carlito"/>
                <a:cs typeface="Carlito"/>
              </a:rPr>
              <a:t> </a:t>
            </a:r>
            <a:r>
              <a:rPr sz="1100" spc="-5" dirty="0">
                <a:latin typeface="Carlito"/>
                <a:cs typeface="Carlito"/>
              </a:rPr>
              <a:t>και</a:t>
            </a:r>
            <a:r>
              <a:rPr sz="1100" spc="130" dirty="0">
                <a:latin typeface="Carlito"/>
                <a:cs typeface="Carlito"/>
              </a:rPr>
              <a:t> </a:t>
            </a:r>
            <a:r>
              <a:rPr sz="1100" spc="-5" dirty="0">
                <a:latin typeface="Carlito"/>
                <a:cs typeface="Carlito"/>
              </a:rPr>
              <a:t>τους</a:t>
            </a:r>
            <a:endParaRPr sz="1100">
              <a:latin typeface="Carlito"/>
              <a:cs typeface="Carlito"/>
            </a:endParaRPr>
          </a:p>
          <a:p>
            <a:pPr marL="241300" marR="5080" algn="just">
              <a:lnSpc>
                <a:spcPct val="117000"/>
              </a:lnSpc>
              <a:spcBef>
                <a:spcPts val="5"/>
              </a:spcBef>
            </a:pPr>
            <a:r>
              <a:rPr sz="1100" spc="-5" dirty="0">
                <a:latin typeface="Carlito"/>
                <a:cs typeface="Carlito"/>
              </a:rPr>
              <a:t>γονείς/κηδεμόνες, με αμοιβαίο σεβασμό στον διακριτό θεσμικό ρόλο τους, ώστε να  έχει πληρότητα, γενική αποδοχή και εφαρμογή, αποτελεί προϋπόθεση της  εύρυθμης λειτουργίας του</a:t>
            </a:r>
            <a:r>
              <a:rPr sz="1100" spc="15" dirty="0">
                <a:latin typeface="Carlito"/>
                <a:cs typeface="Carlito"/>
              </a:rPr>
              <a:t> </a:t>
            </a:r>
            <a:r>
              <a:rPr sz="1100" spc="-5" dirty="0">
                <a:latin typeface="Carlito"/>
                <a:cs typeface="Carlito"/>
              </a:rPr>
              <a:t>Νηπιαγωγείου.</a:t>
            </a:r>
            <a:endParaRPr sz="1100">
              <a:latin typeface="Carlito"/>
              <a:cs typeface="Carlito"/>
            </a:endParaRPr>
          </a:p>
          <a:p>
            <a:pPr marL="241300" marR="10795" algn="just">
              <a:lnSpc>
                <a:spcPts val="1550"/>
              </a:lnSpc>
              <a:spcBef>
                <a:spcPts val="80"/>
              </a:spcBef>
            </a:pPr>
            <a:r>
              <a:rPr sz="1100" spc="-5" dirty="0">
                <a:latin typeface="Carlito"/>
                <a:cs typeface="Carlito"/>
              </a:rPr>
              <a:t>Είναι </a:t>
            </a:r>
            <a:r>
              <a:rPr sz="1100" dirty="0">
                <a:latin typeface="Carlito"/>
                <a:cs typeface="Carlito"/>
              </a:rPr>
              <a:t>το </a:t>
            </a:r>
            <a:r>
              <a:rPr sz="1100" spc="-5" dirty="0">
                <a:latin typeface="Carlito"/>
                <a:cs typeface="Carlito"/>
              </a:rPr>
              <a:t>θεμέλιο πάνω στο οποίο μπορεί </a:t>
            </a:r>
            <a:r>
              <a:rPr sz="1100" dirty="0">
                <a:latin typeface="Carlito"/>
                <a:cs typeface="Carlito"/>
              </a:rPr>
              <a:t>το </a:t>
            </a:r>
            <a:r>
              <a:rPr sz="1100" spc="-5" dirty="0">
                <a:latin typeface="Carlito"/>
                <a:cs typeface="Carlito"/>
              </a:rPr>
              <a:t>Νηπιαγωγείο να οικοδομήσει για να  πετύχει τους στόχους και το όραμά</a:t>
            </a:r>
            <a:r>
              <a:rPr sz="1100" spc="10" dirty="0">
                <a:latin typeface="Carlito"/>
                <a:cs typeface="Carlito"/>
              </a:rPr>
              <a:t> </a:t>
            </a:r>
            <a:r>
              <a:rPr sz="1100" spc="-5" dirty="0">
                <a:latin typeface="Carlito"/>
                <a:cs typeface="Carlito"/>
              </a:rPr>
              <a:t>του.</a:t>
            </a:r>
            <a:endParaRPr sz="1100">
              <a:latin typeface="Carlito"/>
              <a:cs typeface="Carlito"/>
            </a:endParaRPr>
          </a:p>
          <a:p>
            <a:pPr marL="241300" algn="just">
              <a:lnSpc>
                <a:spcPct val="100000"/>
              </a:lnSpc>
              <a:spcBef>
                <a:spcPts val="130"/>
              </a:spcBef>
            </a:pPr>
            <a:r>
              <a:rPr sz="1100" spc="-5" dirty="0">
                <a:latin typeface="Carlito"/>
                <a:cs typeface="Carlito"/>
              </a:rPr>
              <a:t>Θέματα που ανακύπτουν και δεν προβλέπονται από τον</a:t>
            </a:r>
            <a:r>
              <a:rPr sz="1100" spc="20" dirty="0">
                <a:latin typeface="Carlito"/>
                <a:cs typeface="Carlito"/>
              </a:rPr>
              <a:t> </a:t>
            </a:r>
            <a:r>
              <a:rPr sz="1100" spc="-5" dirty="0">
                <a:latin typeface="Carlito"/>
                <a:cs typeface="Carlito"/>
              </a:rPr>
              <a:t>Κανονισμό,</a:t>
            </a:r>
            <a:endParaRPr sz="1100">
              <a:latin typeface="Carlito"/>
              <a:cs typeface="Carlito"/>
            </a:endParaRPr>
          </a:p>
          <a:p>
            <a:pPr marL="241300" marR="6985" algn="just">
              <a:lnSpc>
                <a:spcPct val="117000"/>
              </a:lnSpc>
              <a:spcBef>
                <a:spcPts val="5"/>
              </a:spcBef>
            </a:pPr>
            <a:r>
              <a:rPr sz="1100" spc="-5" dirty="0">
                <a:latin typeface="Carlito"/>
                <a:cs typeface="Carlito"/>
              </a:rPr>
              <a:t>αντιμετωπίζονται κατά περίπτωση από τον Διευθυντή/τη Διευθύντρια </a:t>
            </a:r>
            <a:r>
              <a:rPr sz="1100" spc="-10" dirty="0">
                <a:latin typeface="Carlito"/>
                <a:cs typeface="Carlito"/>
              </a:rPr>
              <a:t>του  </a:t>
            </a:r>
            <a:r>
              <a:rPr sz="1100" spc="-5" dirty="0">
                <a:latin typeface="Carlito"/>
                <a:cs typeface="Carlito"/>
              </a:rPr>
              <a:t>Νηπιαγωγείου και τον Σύλλογο Διδασκόντων/Διδασκουσών, καθώς και από τον  Συντονιστή/τη Συντονίστρια Εκπαιδευτικού Έργου, σύμφωνα με τις αρχές της  παιδαγωγικής επιστήμης και την εκπαιδευτική νομοθεσία, σε πνεύμα συνεργασίας  με όλα </a:t>
            </a:r>
            <a:r>
              <a:rPr sz="1100" dirty="0">
                <a:latin typeface="Carlito"/>
                <a:cs typeface="Carlito"/>
              </a:rPr>
              <a:t>τα </a:t>
            </a:r>
            <a:r>
              <a:rPr sz="1100" spc="-5" dirty="0">
                <a:latin typeface="Carlito"/>
                <a:cs typeface="Carlito"/>
              </a:rPr>
              <a:t>μέλη της σχολικής κοινότητας.</a:t>
            </a:r>
            <a:endParaRPr sz="1100">
              <a:latin typeface="Carlito"/>
              <a:cs typeface="Carlito"/>
            </a:endParaRPr>
          </a:p>
          <a:p>
            <a:pPr marL="241300" algn="just">
              <a:lnSpc>
                <a:spcPct val="100000"/>
              </a:lnSpc>
              <a:spcBef>
                <a:spcPts val="220"/>
              </a:spcBef>
            </a:pPr>
            <a:r>
              <a:rPr sz="1100" dirty="0">
                <a:latin typeface="Carlito"/>
                <a:cs typeface="Carlito"/>
              </a:rPr>
              <a:t>Ο </a:t>
            </a:r>
            <a:r>
              <a:rPr sz="1100" spc="-5" dirty="0">
                <a:latin typeface="Carlito"/>
                <a:cs typeface="Carlito"/>
              </a:rPr>
              <a:t>Εσωτερικός Κανονισμός Λειτουργίας ισχύει για ένα σχολικό</a:t>
            </a:r>
            <a:r>
              <a:rPr sz="1100" spc="30" dirty="0">
                <a:latin typeface="Carlito"/>
                <a:cs typeface="Carlito"/>
              </a:rPr>
              <a:t> </a:t>
            </a:r>
            <a:r>
              <a:rPr sz="1100" spc="-5" dirty="0">
                <a:latin typeface="Carlito"/>
                <a:cs typeface="Carlito"/>
              </a:rPr>
              <a:t>έτος.</a:t>
            </a:r>
            <a:endParaRPr sz="1100">
              <a:latin typeface="Carlito"/>
              <a:cs typeface="Carlito"/>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1286</Words>
  <Application>Microsoft Office PowerPoint</Application>
  <PresentationFormat>Προσαρμογή</PresentationFormat>
  <Paragraphs>35</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Office Theme</vt:lpstr>
      <vt:lpstr>Διαφάνεια 1</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Ιωάννα Τυχάλα</dc:creator>
  <cp:lastModifiedBy>Χρήστης των Windows</cp:lastModifiedBy>
  <cp:revision>2</cp:revision>
  <dcterms:created xsi:type="dcterms:W3CDTF">2021-11-23T22:12:49Z</dcterms:created>
  <dcterms:modified xsi:type="dcterms:W3CDTF">2021-11-23T22:20:00Z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2021-09-28T00:00:00Z</vt:filetime>
  </property>
  <property fmtid="{D5CDD505-2E9C-101B-9397-08002B2CF9AE}" pid="3" name="Creator">
    <vt:lpwstr>Writer</vt:lpwstr>
  </property>
  <property fmtid="{D5CDD505-2E9C-101B-9397-08002B2CF9AE}" pid="4" name="LastSaved">
    <vt:filetime>2021-09-28T00:00:00Z</vt:filetime>
  </property>
</Properties>
</file>