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2" r:id="rId17"/>
    <p:sldId id="273" r:id="rId18"/>
    <p:sldId id="271" r:id="rId19"/>
    <p:sldId id="274"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267"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A1253FB-92E1-4FC0-B300-0212DBF1D6FC}" type="datetimeFigureOut">
              <a:rPr lang="el-GR" smtClean="0"/>
              <a:pPr/>
              <a:t>25/6/2025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640C1A-2DED-451C-8AEB-6615E735D4C3}" type="slidenum">
              <a:rPr lang="el-GR" smtClean="0"/>
              <a:pPr/>
              <a:t>‹#›</a:t>
            </a:fld>
            <a:endParaRPr lang="el-GR"/>
          </a:p>
        </p:txBody>
      </p:sp>
    </p:spTree>
  </p:cSld>
  <p:clrMapOvr>
    <a:masterClrMapping/>
  </p:clrMapOvr>
  <p:transition spd="slow" advTm="15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A1253FB-92E1-4FC0-B300-0212DBF1D6FC}" type="datetimeFigureOut">
              <a:rPr lang="el-GR" smtClean="0"/>
              <a:pPr/>
              <a:t>25/6/2025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640C1A-2DED-451C-8AEB-6615E735D4C3}" type="slidenum">
              <a:rPr lang="el-GR" smtClean="0"/>
              <a:pPr/>
              <a:t>‹#›</a:t>
            </a:fld>
            <a:endParaRPr lang="el-GR"/>
          </a:p>
        </p:txBody>
      </p:sp>
    </p:spTree>
  </p:cSld>
  <p:clrMapOvr>
    <a:masterClrMapping/>
  </p:clrMapOvr>
  <p:transition spd="slow" advTm="15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A1253FB-92E1-4FC0-B300-0212DBF1D6FC}" type="datetimeFigureOut">
              <a:rPr lang="el-GR" smtClean="0"/>
              <a:pPr/>
              <a:t>25/6/2025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640C1A-2DED-451C-8AEB-6615E735D4C3}" type="slidenum">
              <a:rPr lang="el-GR" smtClean="0"/>
              <a:pPr/>
              <a:t>‹#›</a:t>
            </a:fld>
            <a:endParaRPr lang="el-GR"/>
          </a:p>
        </p:txBody>
      </p:sp>
    </p:spTree>
  </p:cSld>
  <p:clrMapOvr>
    <a:masterClrMapping/>
  </p:clrMapOvr>
  <p:transition spd="slow" advTm="15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A1253FB-92E1-4FC0-B300-0212DBF1D6FC}" type="datetimeFigureOut">
              <a:rPr lang="el-GR" smtClean="0"/>
              <a:pPr/>
              <a:t>25/6/2025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640C1A-2DED-451C-8AEB-6615E735D4C3}" type="slidenum">
              <a:rPr lang="el-GR" smtClean="0"/>
              <a:pPr/>
              <a:t>‹#›</a:t>
            </a:fld>
            <a:endParaRPr lang="el-GR"/>
          </a:p>
        </p:txBody>
      </p:sp>
    </p:spTree>
  </p:cSld>
  <p:clrMapOvr>
    <a:masterClrMapping/>
  </p:clrMapOvr>
  <p:transition spd="slow" advTm="15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A1253FB-92E1-4FC0-B300-0212DBF1D6FC}" type="datetimeFigureOut">
              <a:rPr lang="el-GR" smtClean="0"/>
              <a:pPr/>
              <a:t>25/6/2025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640C1A-2DED-451C-8AEB-6615E735D4C3}" type="slidenum">
              <a:rPr lang="el-GR" smtClean="0"/>
              <a:pPr/>
              <a:t>‹#›</a:t>
            </a:fld>
            <a:endParaRPr lang="el-GR"/>
          </a:p>
        </p:txBody>
      </p:sp>
    </p:spTree>
  </p:cSld>
  <p:clrMapOvr>
    <a:masterClrMapping/>
  </p:clrMapOvr>
  <p:transition spd="slow" advTm="15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A1253FB-92E1-4FC0-B300-0212DBF1D6FC}" type="datetimeFigureOut">
              <a:rPr lang="el-GR" smtClean="0"/>
              <a:pPr/>
              <a:t>25/6/2025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7640C1A-2DED-451C-8AEB-6615E735D4C3}" type="slidenum">
              <a:rPr lang="el-GR" smtClean="0"/>
              <a:pPr/>
              <a:t>‹#›</a:t>
            </a:fld>
            <a:endParaRPr lang="el-GR"/>
          </a:p>
        </p:txBody>
      </p:sp>
    </p:spTree>
  </p:cSld>
  <p:clrMapOvr>
    <a:masterClrMapping/>
  </p:clrMapOvr>
  <p:transition spd="slow" advTm="15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A1253FB-92E1-4FC0-B300-0212DBF1D6FC}" type="datetimeFigureOut">
              <a:rPr lang="el-GR" smtClean="0"/>
              <a:pPr/>
              <a:t>25/6/2025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7640C1A-2DED-451C-8AEB-6615E735D4C3}" type="slidenum">
              <a:rPr lang="el-GR" smtClean="0"/>
              <a:pPr/>
              <a:t>‹#›</a:t>
            </a:fld>
            <a:endParaRPr lang="el-GR"/>
          </a:p>
        </p:txBody>
      </p:sp>
    </p:spTree>
  </p:cSld>
  <p:clrMapOvr>
    <a:masterClrMapping/>
  </p:clrMapOvr>
  <p:transition spd="slow" advTm="15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A1253FB-92E1-4FC0-B300-0212DBF1D6FC}" type="datetimeFigureOut">
              <a:rPr lang="el-GR" smtClean="0"/>
              <a:pPr/>
              <a:t>25/6/2025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7640C1A-2DED-451C-8AEB-6615E735D4C3}" type="slidenum">
              <a:rPr lang="el-GR" smtClean="0"/>
              <a:pPr/>
              <a:t>‹#›</a:t>
            </a:fld>
            <a:endParaRPr lang="el-GR"/>
          </a:p>
        </p:txBody>
      </p:sp>
    </p:spTree>
  </p:cSld>
  <p:clrMapOvr>
    <a:masterClrMapping/>
  </p:clrMapOvr>
  <p:transition spd="slow" advTm="15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A1253FB-92E1-4FC0-B300-0212DBF1D6FC}" type="datetimeFigureOut">
              <a:rPr lang="el-GR" smtClean="0"/>
              <a:pPr/>
              <a:t>25/6/2025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7640C1A-2DED-451C-8AEB-6615E735D4C3}" type="slidenum">
              <a:rPr lang="el-GR" smtClean="0"/>
              <a:pPr/>
              <a:t>‹#›</a:t>
            </a:fld>
            <a:endParaRPr lang="el-GR"/>
          </a:p>
        </p:txBody>
      </p:sp>
    </p:spTree>
  </p:cSld>
  <p:clrMapOvr>
    <a:masterClrMapping/>
  </p:clrMapOvr>
  <p:transition spd="slow" advTm="15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A1253FB-92E1-4FC0-B300-0212DBF1D6FC}" type="datetimeFigureOut">
              <a:rPr lang="el-GR" smtClean="0"/>
              <a:pPr/>
              <a:t>25/6/2025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7640C1A-2DED-451C-8AEB-6615E735D4C3}" type="slidenum">
              <a:rPr lang="el-GR" smtClean="0"/>
              <a:pPr/>
              <a:t>‹#›</a:t>
            </a:fld>
            <a:endParaRPr lang="el-GR"/>
          </a:p>
        </p:txBody>
      </p:sp>
    </p:spTree>
  </p:cSld>
  <p:clrMapOvr>
    <a:masterClrMapping/>
  </p:clrMapOvr>
  <p:transition spd="slow" advTm="15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A1253FB-92E1-4FC0-B300-0212DBF1D6FC}" type="datetimeFigureOut">
              <a:rPr lang="el-GR" smtClean="0"/>
              <a:pPr/>
              <a:t>25/6/2025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7640C1A-2DED-451C-8AEB-6615E735D4C3}" type="slidenum">
              <a:rPr lang="el-GR" smtClean="0"/>
              <a:pPr/>
              <a:t>‹#›</a:t>
            </a:fld>
            <a:endParaRPr lang="el-GR"/>
          </a:p>
        </p:txBody>
      </p:sp>
    </p:spTree>
  </p:cSld>
  <p:clrMapOvr>
    <a:masterClrMapping/>
  </p:clrMapOvr>
  <p:transition spd="slow" advTm="15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253FB-92E1-4FC0-B300-0212DBF1D6FC}" type="datetimeFigureOut">
              <a:rPr lang="el-GR" smtClean="0"/>
              <a:pPr/>
              <a:t>25/6/2025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40C1A-2DED-451C-8AEB-6615E735D4C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5000">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83568" y="1556792"/>
            <a:ext cx="7805214" cy="523220"/>
          </a:xfrm>
          <a:prstGeom prst="rect">
            <a:avLst/>
          </a:prstGeom>
          <a:solidFill>
            <a:srgbClr val="FFC000"/>
          </a:solidFill>
          <a:ln w="44450">
            <a:solidFill>
              <a:schemeClr val="tx1"/>
            </a:solidFill>
            <a:prstDash val="dash"/>
          </a:ln>
        </p:spPr>
        <p:txBody>
          <a:bodyPr wrap="none" rtlCol="0">
            <a:spAutoFit/>
          </a:bodyPr>
          <a:lstStyle/>
          <a:p>
            <a:r>
              <a:rPr lang="el-GR" sz="2800" b="1" i="1" dirty="0" smtClean="0"/>
              <a:t>«Ομορφαίνουμε και Αρωματίζουμε την αυλή μας»</a:t>
            </a:r>
            <a:endParaRPr lang="el-GR" sz="2800" b="1" i="1" dirty="0"/>
          </a:p>
        </p:txBody>
      </p:sp>
      <p:sp>
        <p:nvSpPr>
          <p:cNvPr id="5" name="4 - TextBox"/>
          <p:cNvSpPr txBox="1"/>
          <p:nvPr/>
        </p:nvSpPr>
        <p:spPr>
          <a:xfrm>
            <a:off x="755576" y="116632"/>
            <a:ext cx="7385933" cy="1323439"/>
          </a:xfrm>
          <a:prstGeom prst="rect">
            <a:avLst/>
          </a:prstGeom>
          <a:solidFill>
            <a:schemeClr val="accent6"/>
          </a:solidFill>
          <a:ln w="44450">
            <a:solidFill>
              <a:schemeClr val="tx1"/>
            </a:solidFill>
            <a:prstDash val="sysDot"/>
          </a:ln>
        </p:spPr>
        <p:txBody>
          <a:bodyPr wrap="none" rtlCol="0">
            <a:spAutoFit/>
          </a:bodyPr>
          <a:lstStyle/>
          <a:p>
            <a:pPr algn="ctr"/>
            <a:r>
              <a:rPr lang="el-GR" sz="4000" b="1" dirty="0" smtClean="0"/>
              <a:t>ΣΧΕΔΙΟ ΔΡΑΣΗΣ 2024-25</a:t>
            </a:r>
          </a:p>
          <a:p>
            <a:pPr algn="ctr"/>
            <a:r>
              <a:rPr lang="el-GR" sz="4000" b="1" dirty="0" smtClean="0"/>
              <a:t>2</a:t>
            </a:r>
            <a:r>
              <a:rPr lang="el-GR" sz="4000" b="1" baseline="30000" dirty="0" smtClean="0"/>
              <a:t>ο</a:t>
            </a:r>
            <a:r>
              <a:rPr lang="el-GR" sz="4000" b="1" dirty="0" smtClean="0"/>
              <a:t> ΝΗΠΙΑΓΩΓΕΙΟ ΝΕΩΝ ΕΠΙΒΑΤΩΝ</a:t>
            </a:r>
            <a:endParaRPr lang="el-GR" sz="4000" b="1" dirty="0"/>
          </a:p>
        </p:txBody>
      </p:sp>
      <p:sp>
        <p:nvSpPr>
          <p:cNvPr id="8" name="7 - TextBox"/>
          <p:cNvSpPr txBox="1"/>
          <p:nvPr/>
        </p:nvSpPr>
        <p:spPr>
          <a:xfrm>
            <a:off x="6660232" y="2420888"/>
            <a:ext cx="2376264" cy="3631763"/>
          </a:xfrm>
          <a:prstGeom prst="rect">
            <a:avLst/>
          </a:prstGeom>
          <a:noFill/>
        </p:spPr>
        <p:txBody>
          <a:bodyPr wrap="square" rtlCol="0">
            <a:spAutoFit/>
          </a:bodyPr>
          <a:lstStyle/>
          <a:p>
            <a:r>
              <a:rPr lang="el-GR" sz="2000" b="1" dirty="0" smtClean="0"/>
              <a:t>Συμμετέχοντες εκπαιδευτικοί</a:t>
            </a:r>
            <a:r>
              <a:rPr lang="en-US" sz="2800" b="1" dirty="0" smtClean="0"/>
              <a:t>:</a:t>
            </a:r>
          </a:p>
          <a:p>
            <a:endParaRPr lang="el-GR" sz="2000" b="1" dirty="0" smtClean="0"/>
          </a:p>
          <a:p>
            <a:r>
              <a:rPr lang="el-GR" sz="2400" b="1" dirty="0" smtClean="0"/>
              <a:t>Δέσποινα </a:t>
            </a:r>
            <a:r>
              <a:rPr lang="el-GR" sz="2400" b="1" dirty="0" err="1" smtClean="0"/>
              <a:t>Κουσουνή</a:t>
            </a:r>
            <a:endParaRPr lang="el-GR" sz="2400" b="1" dirty="0" smtClean="0"/>
          </a:p>
          <a:p>
            <a:r>
              <a:rPr lang="el-GR" sz="2400" b="1" dirty="0" smtClean="0"/>
              <a:t>Ελένη Χαραλαμπίδου</a:t>
            </a:r>
          </a:p>
          <a:p>
            <a:r>
              <a:rPr lang="el-GR" sz="2400" b="1" dirty="0" smtClean="0"/>
              <a:t>Κωνσταντίνα </a:t>
            </a:r>
            <a:r>
              <a:rPr lang="el-GR" sz="2400" b="1" dirty="0" err="1" smtClean="0"/>
              <a:t>Κυριακίδου</a:t>
            </a:r>
            <a:endParaRPr lang="el-GR" sz="2400" b="1" dirty="0" smtClean="0"/>
          </a:p>
          <a:p>
            <a:endParaRPr lang="el-GR" b="1" dirty="0"/>
          </a:p>
        </p:txBody>
      </p:sp>
      <p:pic>
        <p:nvPicPr>
          <p:cNvPr id="2" name="Picture 2" descr="C:\Users\Despina\Desktop\ΦΨΤΟ ΣΧΕΔΙΟ ΔΡΑΣΗΣ 2024-25\αρχείο λήψης (1).jpg"/>
          <p:cNvPicPr>
            <a:picLocks noChangeAspect="1" noChangeArrowheads="1"/>
          </p:cNvPicPr>
          <p:nvPr/>
        </p:nvPicPr>
        <p:blipFill>
          <a:blip r:embed="rId2" cstate="print"/>
          <a:srcRect/>
          <a:stretch>
            <a:fillRect/>
          </a:stretch>
        </p:blipFill>
        <p:spPr bwMode="auto">
          <a:xfrm>
            <a:off x="107504" y="2204864"/>
            <a:ext cx="6435309" cy="4104456"/>
          </a:xfrm>
          <a:prstGeom prst="rect">
            <a:avLst/>
          </a:prstGeom>
          <a:noFill/>
          <a:ln w="44450">
            <a:solidFill>
              <a:schemeClr val="tx1"/>
            </a:solidFill>
          </a:ln>
        </p:spPr>
      </p:pic>
    </p:spTree>
  </p:cSld>
  <p:clrMapOvr>
    <a:masterClrMapping/>
  </p:clrMapOvr>
  <p:transition spd="slow" advTm="1500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Despina\Desktop\ΦΨΤΟ ΣΧΕΔΙΟ ΔΡΑΣΗΣ 2024-25\αρχείο λήψης (70).jpg"/>
          <p:cNvPicPr>
            <a:picLocks noChangeAspect="1" noChangeArrowheads="1"/>
          </p:cNvPicPr>
          <p:nvPr/>
        </p:nvPicPr>
        <p:blipFill>
          <a:blip r:embed="rId2" cstate="print"/>
          <a:srcRect/>
          <a:stretch>
            <a:fillRect/>
          </a:stretch>
        </p:blipFill>
        <p:spPr bwMode="auto">
          <a:xfrm rot="21209364">
            <a:off x="318411" y="415419"/>
            <a:ext cx="4225353" cy="3960441"/>
          </a:xfrm>
          <a:prstGeom prst="rect">
            <a:avLst/>
          </a:prstGeom>
          <a:noFill/>
          <a:ln w="44450">
            <a:solidFill>
              <a:schemeClr val="tx1"/>
            </a:solidFill>
          </a:ln>
        </p:spPr>
      </p:pic>
      <p:pic>
        <p:nvPicPr>
          <p:cNvPr id="22531" name="Picture 3" descr="C:\Users\Despina\Desktop\ΦΨΤΟ ΣΧΕΔΙΟ ΔΡΑΣΗΣ 2024-25\αρχείο λήψης (74).jpg"/>
          <p:cNvPicPr>
            <a:picLocks noChangeAspect="1" noChangeArrowheads="1"/>
          </p:cNvPicPr>
          <p:nvPr/>
        </p:nvPicPr>
        <p:blipFill>
          <a:blip r:embed="rId3" cstate="print"/>
          <a:srcRect/>
          <a:stretch>
            <a:fillRect/>
          </a:stretch>
        </p:blipFill>
        <p:spPr bwMode="auto">
          <a:xfrm rot="529188">
            <a:off x="4858578" y="2401596"/>
            <a:ext cx="3816424" cy="4032448"/>
          </a:xfrm>
          <a:prstGeom prst="rect">
            <a:avLst/>
          </a:prstGeom>
          <a:noFill/>
          <a:ln w="44450">
            <a:solidFill>
              <a:schemeClr val="tx1"/>
            </a:solidFill>
          </a:ln>
        </p:spPr>
      </p:pic>
      <p:sp>
        <p:nvSpPr>
          <p:cNvPr id="4" name="3 - TextBox"/>
          <p:cNvSpPr txBox="1"/>
          <p:nvPr/>
        </p:nvSpPr>
        <p:spPr>
          <a:xfrm rot="1020651">
            <a:off x="4548987" y="721066"/>
            <a:ext cx="4531714" cy="954107"/>
          </a:xfrm>
          <a:prstGeom prst="rect">
            <a:avLst/>
          </a:prstGeom>
          <a:solidFill>
            <a:srgbClr val="FFC000"/>
          </a:solidFill>
        </p:spPr>
        <p:txBody>
          <a:bodyPr wrap="square" rtlCol="0">
            <a:spAutoFit/>
          </a:bodyPr>
          <a:lstStyle/>
          <a:p>
            <a:r>
              <a:rPr lang="el-GR" sz="2800" b="1" i="1" dirty="0" smtClean="0"/>
              <a:t>Ωραία μέρα για ζωγραφική και </a:t>
            </a:r>
            <a:r>
              <a:rPr lang="el-GR" sz="2800" b="1" i="1" dirty="0" err="1" smtClean="0"/>
              <a:t>κους</a:t>
            </a:r>
            <a:r>
              <a:rPr lang="el-GR" sz="2800" b="1" i="1" dirty="0" smtClean="0"/>
              <a:t> </a:t>
            </a:r>
            <a:r>
              <a:rPr lang="el-GR" sz="2800" b="1" i="1" dirty="0" err="1" smtClean="0"/>
              <a:t>κους</a:t>
            </a:r>
            <a:r>
              <a:rPr lang="el-GR" sz="2800" b="1" i="1" dirty="0" smtClean="0"/>
              <a:t>!!</a:t>
            </a:r>
            <a:endParaRPr lang="el-GR" sz="2800" b="1" i="1" dirty="0"/>
          </a:p>
        </p:txBody>
      </p:sp>
    </p:spTree>
  </p:cSld>
  <p:clrMapOvr>
    <a:masterClrMapping/>
  </p:clrMapOvr>
  <p:transition spd="slow" advTm="15000">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rot="20816456">
            <a:off x="45290" y="773602"/>
            <a:ext cx="6984776" cy="1200329"/>
          </a:xfrm>
          <a:prstGeom prst="rect">
            <a:avLst/>
          </a:prstGeom>
          <a:solidFill>
            <a:srgbClr val="FFC000"/>
          </a:solidFill>
        </p:spPr>
        <p:txBody>
          <a:bodyPr wrap="square" rtlCol="0">
            <a:spAutoFit/>
          </a:bodyPr>
          <a:lstStyle/>
          <a:p>
            <a:r>
              <a:rPr lang="el-GR" b="1" i="1" dirty="0" smtClean="0"/>
              <a:t>Και αφού στέγνωσαν </a:t>
            </a:r>
            <a:r>
              <a:rPr lang="el-GR" b="1" i="1" dirty="0" err="1" smtClean="0"/>
              <a:t>όλα…παγκάκια</a:t>
            </a:r>
            <a:r>
              <a:rPr lang="el-GR" b="1" i="1" dirty="0" smtClean="0"/>
              <a:t> και </a:t>
            </a:r>
            <a:r>
              <a:rPr lang="el-GR" b="1" i="1" dirty="0" err="1" smtClean="0"/>
              <a:t>ρόδες…τι</a:t>
            </a:r>
            <a:r>
              <a:rPr lang="el-GR" b="1" i="1" dirty="0" smtClean="0"/>
              <a:t> καλύτερο από το να αρχίσουμε να αρωματίζουμε την αυλή μας!! Φυτέματα και </a:t>
            </a:r>
            <a:r>
              <a:rPr lang="el-GR" b="1" i="1" dirty="0" err="1" smtClean="0"/>
              <a:t>ομορφιές…Εδώ</a:t>
            </a:r>
            <a:r>
              <a:rPr lang="el-GR" b="1" i="1" dirty="0" smtClean="0"/>
              <a:t> τα παιδιά απόλαυσαν την διαδικασία με το παραπάνω αφού συμμετείχαν ενεργά!!</a:t>
            </a:r>
            <a:endParaRPr lang="el-GR" b="1" i="1" dirty="0"/>
          </a:p>
        </p:txBody>
      </p:sp>
      <p:pic>
        <p:nvPicPr>
          <p:cNvPr id="23556" name="Picture 4" descr="C:\Users\Despina\Desktop\ΦΨΤΟ ΣΧΕΔΙΟ ΔΡΑΣΗΣ 2024-25\αρχείο λήψης (6).jpg"/>
          <p:cNvPicPr>
            <a:picLocks noChangeAspect="1" noChangeArrowheads="1"/>
          </p:cNvPicPr>
          <p:nvPr/>
        </p:nvPicPr>
        <p:blipFill>
          <a:blip r:embed="rId2" cstate="print"/>
          <a:srcRect/>
          <a:stretch>
            <a:fillRect/>
          </a:stretch>
        </p:blipFill>
        <p:spPr bwMode="auto">
          <a:xfrm>
            <a:off x="2483768" y="2132856"/>
            <a:ext cx="4248472" cy="2849364"/>
          </a:xfrm>
          <a:prstGeom prst="rect">
            <a:avLst/>
          </a:prstGeom>
          <a:noFill/>
          <a:ln w="44450">
            <a:solidFill>
              <a:schemeClr val="tx1"/>
            </a:solidFill>
          </a:ln>
        </p:spPr>
      </p:pic>
      <p:pic>
        <p:nvPicPr>
          <p:cNvPr id="23558" name="Picture 6" descr="C:\Users\Despina\Desktop\ΦΨΤΟ ΣΧΕΔΙΟ ΔΡΑΣΗΣ 2024-25\αρχείο λήψης (18).jpg"/>
          <p:cNvPicPr>
            <a:picLocks noChangeAspect="1" noChangeArrowheads="1"/>
          </p:cNvPicPr>
          <p:nvPr/>
        </p:nvPicPr>
        <p:blipFill>
          <a:blip r:embed="rId3" cstate="print"/>
          <a:srcRect/>
          <a:stretch>
            <a:fillRect/>
          </a:stretch>
        </p:blipFill>
        <p:spPr bwMode="auto">
          <a:xfrm rot="765005">
            <a:off x="6405160" y="1282355"/>
            <a:ext cx="2362424" cy="2520280"/>
          </a:xfrm>
          <a:prstGeom prst="rect">
            <a:avLst/>
          </a:prstGeom>
          <a:noFill/>
          <a:ln w="44450">
            <a:solidFill>
              <a:schemeClr val="tx1"/>
            </a:solidFill>
          </a:ln>
        </p:spPr>
      </p:pic>
      <p:pic>
        <p:nvPicPr>
          <p:cNvPr id="23560" name="Picture 8" descr="C:\Users\Despina\Desktop\ΦΨΤΟ ΣΧΕΔΙΟ ΔΡΑΣΗΣ 2024-25\αρχείο λήψης (28).jpg"/>
          <p:cNvPicPr>
            <a:picLocks noChangeAspect="1" noChangeArrowheads="1"/>
          </p:cNvPicPr>
          <p:nvPr/>
        </p:nvPicPr>
        <p:blipFill>
          <a:blip r:embed="rId4" cstate="print"/>
          <a:srcRect/>
          <a:stretch>
            <a:fillRect/>
          </a:stretch>
        </p:blipFill>
        <p:spPr bwMode="auto">
          <a:xfrm rot="20658849">
            <a:off x="471224" y="3809920"/>
            <a:ext cx="2573790" cy="2736304"/>
          </a:xfrm>
          <a:prstGeom prst="rect">
            <a:avLst/>
          </a:prstGeom>
          <a:noFill/>
          <a:ln w="44450">
            <a:solidFill>
              <a:schemeClr val="tx1"/>
            </a:solidFill>
          </a:ln>
        </p:spPr>
      </p:pic>
      <p:pic>
        <p:nvPicPr>
          <p:cNvPr id="23562" name="Picture 10" descr="C:\Users\Despina\Desktop\ΦΨΤΟ ΣΧΕΔΙΟ ΔΡΑΣΗΣ 2024-25\αρχείο λήψης (75).jpg"/>
          <p:cNvPicPr>
            <a:picLocks noChangeAspect="1" noChangeArrowheads="1"/>
          </p:cNvPicPr>
          <p:nvPr/>
        </p:nvPicPr>
        <p:blipFill>
          <a:blip r:embed="rId5" cstate="print"/>
          <a:srcRect/>
          <a:stretch>
            <a:fillRect/>
          </a:stretch>
        </p:blipFill>
        <p:spPr bwMode="auto">
          <a:xfrm>
            <a:off x="6588224" y="3933056"/>
            <a:ext cx="2304256" cy="2750782"/>
          </a:xfrm>
          <a:prstGeom prst="rect">
            <a:avLst/>
          </a:prstGeom>
          <a:noFill/>
          <a:ln w="44450">
            <a:solidFill>
              <a:schemeClr val="tx1"/>
            </a:solidFill>
          </a:ln>
        </p:spPr>
      </p:pic>
      <p:pic>
        <p:nvPicPr>
          <p:cNvPr id="23563" name="Picture 11" descr="C:\Users\Despina\Desktop\ΦΨΤΟ ΣΧΕΔΙΟ ΔΡΑΣΗΣ 2024-25\αρχείο λήψης (83).jpg"/>
          <p:cNvPicPr>
            <a:picLocks noChangeAspect="1" noChangeArrowheads="1"/>
          </p:cNvPicPr>
          <p:nvPr/>
        </p:nvPicPr>
        <p:blipFill>
          <a:blip r:embed="rId6" cstate="print"/>
          <a:srcRect/>
          <a:stretch>
            <a:fillRect/>
          </a:stretch>
        </p:blipFill>
        <p:spPr bwMode="auto">
          <a:xfrm>
            <a:off x="3635896" y="4437112"/>
            <a:ext cx="2592288" cy="2289454"/>
          </a:xfrm>
          <a:prstGeom prst="rect">
            <a:avLst/>
          </a:prstGeom>
          <a:noFill/>
          <a:ln w="44450">
            <a:solidFill>
              <a:schemeClr val="tx1"/>
            </a:solidFill>
          </a:ln>
        </p:spPr>
      </p:pic>
    </p:spTree>
  </p:cSld>
  <p:clrMapOvr>
    <a:masterClrMapping/>
  </p:clrMapOvr>
  <p:transition spd="slow" advTm="15000">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Despina\Desktop\ΦΨΤΟ ΣΧΕΔΙΟ ΔΡΑΣΗΣ 2024-25\αρχείο λήψης (22).jpg"/>
          <p:cNvPicPr>
            <a:picLocks noChangeAspect="1" noChangeArrowheads="1"/>
          </p:cNvPicPr>
          <p:nvPr/>
        </p:nvPicPr>
        <p:blipFill>
          <a:blip r:embed="rId2" cstate="print"/>
          <a:srcRect/>
          <a:stretch>
            <a:fillRect/>
          </a:stretch>
        </p:blipFill>
        <p:spPr bwMode="auto">
          <a:xfrm>
            <a:off x="2987824" y="3356992"/>
            <a:ext cx="2736304" cy="3280908"/>
          </a:xfrm>
          <a:prstGeom prst="rect">
            <a:avLst/>
          </a:prstGeom>
          <a:noFill/>
          <a:ln w="44450">
            <a:solidFill>
              <a:schemeClr val="tx1"/>
            </a:solidFill>
          </a:ln>
        </p:spPr>
      </p:pic>
      <p:pic>
        <p:nvPicPr>
          <p:cNvPr id="3" name="Picture 5" descr="C:\Users\Despina\Desktop\ΦΨΤΟ ΣΧΕΔΙΟ ΔΡΑΣΗΣ 2024-25\αρχείο λήψης (14).jpg"/>
          <p:cNvPicPr>
            <a:picLocks noChangeAspect="1" noChangeArrowheads="1"/>
          </p:cNvPicPr>
          <p:nvPr/>
        </p:nvPicPr>
        <p:blipFill>
          <a:blip r:embed="rId3" cstate="print"/>
          <a:srcRect/>
          <a:stretch>
            <a:fillRect/>
          </a:stretch>
        </p:blipFill>
        <p:spPr bwMode="auto">
          <a:xfrm>
            <a:off x="3923928" y="116632"/>
            <a:ext cx="4824536" cy="3024336"/>
          </a:xfrm>
          <a:prstGeom prst="rect">
            <a:avLst/>
          </a:prstGeom>
          <a:noFill/>
          <a:ln w="44450">
            <a:solidFill>
              <a:schemeClr val="tx1"/>
            </a:solidFill>
          </a:ln>
        </p:spPr>
      </p:pic>
      <p:pic>
        <p:nvPicPr>
          <p:cNvPr id="4" name="Picture 3" descr="C:\Users\Despina\Desktop\ΦΨΤΟ ΣΧΕΔΙΟ ΔΡΑΣΗΣ 2024-25\αρχείο λήψης (5).jpg"/>
          <p:cNvPicPr>
            <a:picLocks noChangeAspect="1" noChangeArrowheads="1"/>
          </p:cNvPicPr>
          <p:nvPr/>
        </p:nvPicPr>
        <p:blipFill>
          <a:blip r:embed="rId4" cstate="print"/>
          <a:srcRect/>
          <a:stretch>
            <a:fillRect/>
          </a:stretch>
        </p:blipFill>
        <p:spPr bwMode="auto">
          <a:xfrm>
            <a:off x="6084168" y="3284984"/>
            <a:ext cx="2811451" cy="3312368"/>
          </a:xfrm>
          <a:prstGeom prst="rect">
            <a:avLst/>
          </a:prstGeom>
          <a:noFill/>
          <a:ln w="44450">
            <a:solidFill>
              <a:schemeClr val="tx1"/>
            </a:solidFill>
          </a:ln>
        </p:spPr>
      </p:pic>
      <p:pic>
        <p:nvPicPr>
          <p:cNvPr id="5" name="Picture 2" descr="C:\Users\Despina\Desktop\ΦΨΤΟ ΣΧΕΔΙΟ ΔΡΑΣΗΣ 2024-25\αρχείο λήψης (2).jpg"/>
          <p:cNvPicPr>
            <a:picLocks noChangeAspect="1" noChangeArrowheads="1"/>
          </p:cNvPicPr>
          <p:nvPr/>
        </p:nvPicPr>
        <p:blipFill>
          <a:blip r:embed="rId5" cstate="print"/>
          <a:srcRect/>
          <a:stretch>
            <a:fillRect/>
          </a:stretch>
        </p:blipFill>
        <p:spPr bwMode="auto">
          <a:xfrm>
            <a:off x="323528" y="3284984"/>
            <a:ext cx="2469414" cy="3384376"/>
          </a:xfrm>
          <a:prstGeom prst="rect">
            <a:avLst/>
          </a:prstGeom>
          <a:noFill/>
          <a:ln w="44450">
            <a:solidFill>
              <a:schemeClr val="tx1"/>
            </a:solidFill>
          </a:ln>
        </p:spPr>
      </p:pic>
      <p:pic>
        <p:nvPicPr>
          <p:cNvPr id="25602" name="Picture 2" descr="C:\Users\Despina\Desktop\ΦΨΤΟ ΣΧΕΔΙΟ ΔΡΑΣΗΣ 2024-25\αρχείο λήψης (20).jpg"/>
          <p:cNvPicPr>
            <a:picLocks noChangeAspect="1" noChangeArrowheads="1"/>
          </p:cNvPicPr>
          <p:nvPr/>
        </p:nvPicPr>
        <p:blipFill>
          <a:blip r:embed="rId6" cstate="print"/>
          <a:srcRect/>
          <a:stretch>
            <a:fillRect/>
          </a:stretch>
        </p:blipFill>
        <p:spPr bwMode="auto">
          <a:xfrm>
            <a:off x="467544" y="332656"/>
            <a:ext cx="3096344" cy="2636147"/>
          </a:xfrm>
          <a:prstGeom prst="rect">
            <a:avLst/>
          </a:prstGeom>
          <a:noFill/>
          <a:ln w="44450">
            <a:solidFill>
              <a:schemeClr val="tx1"/>
            </a:solidFill>
          </a:ln>
        </p:spPr>
      </p:pic>
    </p:spTree>
  </p:cSld>
  <p:clrMapOvr>
    <a:masterClrMapping/>
  </p:clrMapOvr>
  <p:transition spd="slow" advTm="15000">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spina\Desktop\ΦΨΤΟ ΣΧΕΔΙΟ ΔΡΑΣΗΣ 2024-25\αρχείο λήψης (16).jpg"/>
          <p:cNvPicPr>
            <a:picLocks noChangeAspect="1" noChangeArrowheads="1"/>
          </p:cNvPicPr>
          <p:nvPr/>
        </p:nvPicPr>
        <p:blipFill>
          <a:blip r:embed="rId2" cstate="print"/>
          <a:srcRect/>
          <a:stretch>
            <a:fillRect/>
          </a:stretch>
        </p:blipFill>
        <p:spPr bwMode="auto">
          <a:xfrm>
            <a:off x="395536" y="1340768"/>
            <a:ext cx="2952328" cy="3403725"/>
          </a:xfrm>
          <a:prstGeom prst="rect">
            <a:avLst/>
          </a:prstGeom>
          <a:noFill/>
          <a:ln w="44450">
            <a:solidFill>
              <a:schemeClr val="tx1"/>
            </a:solidFill>
          </a:ln>
        </p:spPr>
      </p:pic>
      <p:pic>
        <p:nvPicPr>
          <p:cNvPr id="3" name="Picture 3" descr="C:\Users\Despina\Desktop\ΦΨΤΟ ΣΧΕΔΙΟ ΔΡΑΣΗΣ 2024-25\αρχείο λήψης (17).jpg"/>
          <p:cNvPicPr>
            <a:picLocks noChangeAspect="1" noChangeArrowheads="1"/>
          </p:cNvPicPr>
          <p:nvPr/>
        </p:nvPicPr>
        <p:blipFill>
          <a:blip r:embed="rId3" cstate="print"/>
          <a:srcRect/>
          <a:stretch>
            <a:fillRect/>
          </a:stretch>
        </p:blipFill>
        <p:spPr bwMode="auto">
          <a:xfrm>
            <a:off x="3059832" y="188640"/>
            <a:ext cx="3528392" cy="2664296"/>
          </a:xfrm>
          <a:prstGeom prst="rect">
            <a:avLst/>
          </a:prstGeom>
          <a:noFill/>
          <a:ln w="44450">
            <a:solidFill>
              <a:schemeClr val="tx1"/>
            </a:solidFill>
          </a:ln>
        </p:spPr>
      </p:pic>
      <p:pic>
        <p:nvPicPr>
          <p:cNvPr id="4" name="Picture 4" descr="C:\Users\Despina\Desktop\ΦΨΤΟ ΣΧΕΔΙΟ ΔΡΑΣΗΣ 2024-25\αρχείο λήψης (23).jpg"/>
          <p:cNvPicPr>
            <a:picLocks noChangeAspect="1" noChangeArrowheads="1"/>
          </p:cNvPicPr>
          <p:nvPr/>
        </p:nvPicPr>
        <p:blipFill>
          <a:blip r:embed="rId4" cstate="print"/>
          <a:srcRect/>
          <a:stretch>
            <a:fillRect/>
          </a:stretch>
        </p:blipFill>
        <p:spPr bwMode="auto">
          <a:xfrm>
            <a:off x="6300192" y="2204864"/>
            <a:ext cx="2694579" cy="4063133"/>
          </a:xfrm>
          <a:prstGeom prst="rect">
            <a:avLst/>
          </a:prstGeom>
          <a:noFill/>
          <a:ln w="44450">
            <a:solidFill>
              <a:schemeClr val="tx1"/>
            </a:solidFill>
          </a:ln>
        </p:spPr>
      </p:pic>
      <p:sp>
        <p:nvSpPr>
          <p:cNvPr id="5" name="4 - TextBox"/>
          <p:cNvSpPr txBox="1"/>
          <p:nvPr/>
        </p:nvSpPr>
        <p:spPr>
          <a:xfrm rot="19862690">
            <a:off x="501532" y="4594862"/>
            <a:ext cx="6130974" cy="830997"/>
          </a:xfrm>
          <a:prstGeom prst="rect">
            <a:avLst/>
          </a:prstGeom>
          <a:solidFill>
            <a:srgbClr val="FFC000"/>
          </a:solidFill>
        </p:spPr>
        <p:txBody>
          <a:bodyPr wrap="none" rtlCol="0">
            <a:spAutoFit/>
          </a:bodyPr>
          <a:lstStyle/>
          <a:p>
            <a:r>
              <a:rPr lang="el-GR" sz="2400" b="1" i="1" dirty="0" smtClean="0"/>
              <a:t>Και εννοείται ότι αφού φυτέψαμε γράψαμε </a:t>
            </a:r>
          </a:p>
          <a:p>
            <a:r>
              <a:rPr lang="el-GR" sz="2400" b="1" i="1" dirty="0" smtClean="0"/>
              <a:t>τα </a:t>
            </a:r>
            <a:r>
              <a:rPr lang="el-GR" sz="2400" b="1" i="1" dirty="0" err="1" smtClean="0"/>
              <a:t>ταμπελάκια</a:t>
            </a:r>
            <a:r>
              <a:rPr lang="el-GR" sz="2400" b="1" i="1" dirty="0" smtClean="0"/>
              <a:t> με την ονομασία του φυτού!!!!</a:t>
            </a:r>
            <a:endParaRPr lang="el-GR" sz="2400" b="1" i="1" dirty="0"/>
          </a:p>
        </p:txBody>
      </p:sp>
    </p:spTree>
  </p:cSld>
  <p:clrMapOvr>
    <a:masterClrMapping/>
  </p:clrMapOvr>
  <p:transition spd="slow" advTm="15000">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504" y="188640"/>
            <a:ext cx="8928992" cy="1938992"/>
          </a:xfrm>
          <a:prstGeom prst="rect">
            <a:avLst/>
          </a:prstGeom>
          <a:solidFill>
            <a:srgbClr val="FFC000"/>
          </a:solidFill>
        </p:spPr>
        <p:txBody>
          <a:bodyPr wrap="square" rtlCol="0">
            <a:spAutoFit/>
          </a:bodyPr>
          <a:lstStyle/>
          <a:p>
            <a:pPr algn="ctr"/>
            <a:r>
              <a:rPr lang="el-GR" sz="2800" b="1" i="1" dirty="0" smtClean="0"/>
              <a:t>Δουλέψαμε, δημιουργήσαμε, ευχαριστηθήκαμε </a:t>
            </a:r>
          </a:p>
          <a:p>
            <a:pPr algn="ctr"/>
            <a:r>
              <a:rPr lang="el-GR" sz="2800" b="1" i="1" dirty="0" smtClean="0"/>
              <a:t> και φυσικά φτιάξαμε το πανό μας με τίτλο</a:t>
            </a:r>
          </a:p>
          <a:p>
            <a:pPr algn="ctr"/>
            <a:r>
              <a:rPr lang="el-GR" sz="2800" b="1" i="1" dirty="0" smtClean="0"/>
              <a:t> </a:t>
            </a:r>
            <a:r>
              <a:rPr lang="el-GR" sz="3600" b="1" i="1" dirty="0" smtClean="0"/>
              <a:t>«ΟΜΟΡΦΗ ΑΥΛΗ»</a:t>
            </a:r>
          </a:p>
          <a:p>
            <a:pPr algn="ctr"/>
            <a:r>
              <a:rPr lang="el-GR" sz="2800" b="1" i="1" dirty="0" smtClean="0"/>
              <a:t>Τι άλλο!!!</a:t>
            </a:r>
            <a:endParaRPr lang="el-GR" sz="2800" b="1" i="1" dirty="0"/>
          </a:p>
        </p:txBody>
      </p:sp>
      <p:pic>
        <p:nvPicPr>
          <p:cNvPr id="26626" name="Picture 2" descr="C:\Users\Despina\Desktop\ΦΨΤΟ ΣΧΕΔΙΟ ΔΡΑΣΗΣ 2024-25\αρχείο λήψης (52).jpg"/>
          <p:cNvPicPr>
            <a:picLocks noChangeAspect="1" noChangeArrowheads="1"/>
          </p:cNvPicPr>
          <p:nvPr/>
        </p:nvPicPr>
        <p:blipFill>
          <a:blip r:embed="rId2" cstate="print"/>
          <a:srcRect/>
          <a:stretch>
            <a:fillRect/>
          </a:stretch>
        </p:blipFill>
        <p:spPr bwMode="auto">
          <a:xfrm rot="21037967">
            <a:off x="467545" y="2348880"/>
            <a:ext cx="3600400" cy="4248472"/>
          </a:xfrm>
          <a:prstGeom prst="rect">
            <a:avLst/>
          </a:prstGeom>
          <a:noFill/>
          <a:ln w="44450">
            <a:solidFill>
              <a:schemeClr val="tx1"/>
            </a:solidFill>
          </a:ln>
        </p:spPr>
      </p:pic>
      <p:pic>
        <p:nvPicPr>
          <p:cNvPr id="26627" name="Picture 3" descr="C:\Users\Despina\Desktop\ΦΨΤΟ ΣΧΕΔΙΟ ΔΡΑΣΗΣ 2024-25\αρχείο λήψης (51).jpg"/>
          <p:cNvPicPr>
            <a:picLocks noChangeAspect="1" noChangeArrowheads="1"/>
          </p:cNvPicPr>
          <p:nvPr/>
        </p:nvPicPr>
        <p:blipFill>
          <a:blip r:embed="rId3" cstate="print"/>
          <a:srcRect/>
          <a:stretch>
            <a:fillRect/>
          </a:stretch>
        </p:blipFill>
        <p:spPr bwMode="auto">
          <a:xfrm rot="434904">
            <a:off x="4967511" y="2284714"/>
            <a:ext cx="3816424" cy="4228289"/>
          </a:xfrm>
          <a:prstGeom prst="rect">
            <a:avLst/>
          </a:prstGeom>
          <a:noFill/>
          <a:ln w="44450">
            <a:solidFill>
              <a:schemeClr val="tx1"/>
            </a:solidFill>
          </a:ln>
        </p:spPr>
      </p:pic>
    </p:spTree>
  </p:cSld>
  <p:clrMapOvr>
    <a:masterClrMapping/>
  </p:clrMapOvr>
  <p:transition spd="slow" advTm="15000">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C:\Users\Despina\Desktop\ΦΨΤΟ ΣΧΕΔΙΟ ΔΡΑΣΗΣ 2024-25\αρχείο λήψης (1).jpg"/>
          <p:cNvPicPr>
            <a:picLocks noChangeAspect="1" noChangeArrowheads="1"/>
          </p:cNvPicPr>
          <p:nvPr/>
        </p:nvPicPr>
        <p:blipFill>
          <a:blip r:embed="rId2" cstate="print"/>
          <a:srcRect/>
          <a:stretch>
            <a:fillRect/>
          </a:stretch>
        </p:blipFill>
        <p:spPr bwMode="auto">
          <a:xfrm>
            <a:off x="-15337" y="0"/>
            <a:ext cx="9332840" cy="6858000"/>
          </a:xfrm>
          <a:prstGeom prst="rect">
            <a:avLst/>
          </a:prstGeom>
          <a:noFill/>
        </p:spPr>
      </p:pic>
    </p:spTree>
  </p:cSld>
  <p:clrMapOvr>
    <a:masterClrMapping/>
  </p:clrMapOvr>
  <p:transition spd="slow" advTm="15000">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528" y="0"/>
            <a:ext cx="8712968" cy="2677656"/>
          </a:xfrm>
          <a:prstGeom prst="rect">
            <a:avLst/>
          </a:prstGeom>
          <a:solidFill>
            <a:srgbClr val="FFC000"/>
          </a:solidFill>
        </p:spPr>
        <p:txBody>
          <a:bodyPr wrap="square" rtlCol="0">
            <a:spAutoFit/>
          </a:bodyPr>
          <a:lstStyle/>
          <a:p>
            <a:pPr algn="ctr"/>
            <a:r>
              <a:rPr lang="el-GR" sz="2800" b="1" i="1" dirty="0" smtClean="0"/>
              <a:t>Ήρθε η στιγμή λοιπόν να το γιορτάσουμε όλοι παρέα!! </a:t>
            </a:r>
          </a:p>
          <a:p>
            <a:pPr algn="ctr"/>
            <a:r>
              <a:rPr lang="el-GR" sz="2800" b="1" i="1" dirty="0" smtClean="0"/>
              <a:t>Και τι καλύτερο!! </a:t>
            </a:r>
          </a:p>
          <a:p>
            <a:pPr algn="ctr"/>
            <a:r>
              <a:rPr lang="el-GR" sz="2800" b="1" i="1" dirty="0" smtClean="0"/>
              <a:t>Στην λήξη της σχολικής χρονιάς!!</a:t>
            </a:r>
          </a:p>
          <a:p>
            <a:pPr algn="ctr"/>
            <a:r>
              <a:rPr lang="el-GR" sz="2800" b="1" i="1" dirty="0" err="1" smtClean="0"/>
              <a:t>Πάρτυ</a:t>
            </a:r>
            <a:r>
              <a:rPr lang="el-GR" sz="2800" b="1" i="1" dirty="0" smtClean="0"/>
              <a:t> , βραβεία, μπαλόνια, </a:t>
            </a:r>
          </a:p>
          <a:p>
            <a:pPr algn="ctr"/>
            <a:r>
              <a:rPr lang="el-GR" sz="2800" b="1" i="1" dirty="0" smtClean="0"/>
              <a:t>μουσικές, παιχνίδι , φαγητό </a:t>
            </a:r>
          </a:p>
          <a:p>
            <a:pPr algn="ctr"/>
            <a:r>
              <a:rPr lang="el-GR" sz="2800" b="1" i="1" dirty="0" smtClean="0"/>
              <a:t>Και φύγαμε!!!! </a:t>
            </a:r>
            <a:endParaRPr lang="el-GR" sz="2800" b="1" i="1" dirty="0"/>
          </a:p>
        </p:txBody>
      </p:sp>
      <p:pic>
        <p:nvPicPr>
          <p:cNvPr id="28676" name="Picture 4" descr="C:\Users\Despina\Desktop\ΦΨΤΟ ΣΧΕΔΙΟ ΔΡΑΣΗΣ 2024-25\αρχείο λήψης (80).jpg"/>
          <p:cNvPicPr>
            <a:picLocks noChangeAspect="1" noChangeArrowheads="1"/>
          </p:cNvPicPr>
          <p:nvPr/>
        </p:nvPicPr>
        <p:blipFill>
          <a:blip r:embed="rId2" cstate="print"/>
          <a:srcRect/>
          <a:stretch>
            <a:fillRect/>
          </a:stretch>
        </p:blipFill>
        <p:spPr bwMode="auto">
          <a:xfrm rot="492634">
            <a:off x="6563053" y="2640115"/>
            <a:ext cx="2265210" cy="2835372"/>
          </a:xfrm>
          <a:prstGeom prst="rect">
            <a:avLst/>
          </a:prstGeom>
          <a:noFill/>
          <a:ln w="44450">
            <a:solidFill>
              <a:schemeClr val="tx1"/>
            </a:solidFill>
          </a:ln>
        </p:spPr>
      </p:pic>
      <p:pic>
        <p:nvPicPr>
          <p:cNvPr id="28677" name="Picture 5" descr="C:\Users\Despina\Desktop\ΦΨΤΟ ΣΧΕΔΙΟ ΔΡΑΣΗΣ 2024-25\αρχείο λήψης (78).jpg"/>
          <p:cNvPicPr>
            <a:picLocks noChangeAspect="1" noChangeArrowheads="1"/>
          </p:cNvPicPr>
          <p:nvPr/>
        </p:nvPicPr>
        <p:blipFill>
          <a:blip r:embed="rId3" cstate="print"/>
          <a:srcRect/>
          <a:stretch>
            <a:fillRect/>
          </a:stretch>
        </p:blipFill>
        <p:spPr bwMode="auto">
          <a:xfrm rot="21141398">
            <a:off x="360869" y="2633355"/>
            <a:ext cx="2304505" cy="2880968"/>
          </a:xfrm>
          <a:prstGeom prst="rect">
            <a:avLst/>
          </a:prstGeom>
          <a:noFill/>
          <a:ln w="44450">
            <a:solidFill>
              <a:schemeClr val="tx1"/>
            </a:solidFill>
          </a:ln>
        </p:spPr>
      </p:pic>
      <p:pic>
        <p:nvPicPr>
          <p:cNvPr id="1026" name="Picture 2" descr="C:\Users\Despina\Desktop\ΦΨΤΟ ΣΧΕΔΙΟ ΔΡΑΣΗΣ 2024-25\αρχείο λήψης (84).jpg"/>
          <p:cNvPicPr>
            <a:picLocks noChangeAspect="1" noChangeArrowheads="1"/>
          </p:cNvPicPr>
          <p:nvPr/>
        </p:nvPicPr>
        <p:blipFill>
          <a:blip r:embed="rId4" cstate="print"/>
          <a:srcRect/>
          <a:stretch>
            <a:fillRect/>
          </a:stretch>
        </p:blipFill>
        <p:spPr bwMode="auto">
          <a:xfrm>
            <a:off x="3059832" y="2852936"/>
            <a:ext cx="3024336" cy="3888432"/>
          </a:xfrm>
          <a:prstGeom prst="rect">
            <a:avLst/>
          </a:prstGeom>
          <a:noFill/>
          <a:ln w="44450">
            <a:solidFill>
              <a:schemeClr val="tx1"/>
            </a:solidFill>
          </a:ln>
        </p:spPr>
      </p:pic>
    </p:spTree>
  </p:cSld>
  <p:clrMapOvr>
    <a:masterClrMapping/>
  </p:clrMapOvr>
  <p:transition spd="slow" advTm="15000">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spina\Desktop\ΦΨΤΟ ΣΧΕΔΙΟ ΔΡΑΣΗΣ 2024-25\αρχείο λήψης (81).jpg"/>
          <p:cNvPicPr>
            <a:picLocks noChangeAspect="1" noChangeArrowheads="1"/>
          </p:cNvPicPr>
          <p:nvPr/>
        </p:nvPicPr>
        <p:blipFill>
          <a:blip r:embed="rId2" cstate="print"/>
          <a:srcRect/>
          <a:stretch>
            <a:fillRect/>
          </a:stretch>
        </p:blipFill>
        <p:spPr bwMode="auto">
          <a:xfrm>
            <a:off x="179512" y="980728"/>
            <a:ext cx="4973606" cy="4392489"/>
          </a:xfrm>
          <a:prstGeom prst="rect">
            <a:avLst/>
          </a:prstGeom>
          <a:noFill/>
          <a:ln w="44450">
            <a:solidFill>
              <a:schemeClr val="tx1"/>
            </a:solidFill>
          </a:ln>
        </p:spPr>
      </p:pic>
      <p:pic>
        <p:nvPicPr>
          <p:cNvPr id="3" name="Picture 3" descr="C:\Users\Despina\Desktop\ΦΨΤΟ ΣΧΕΔΙΟ ΔΡΑΣΗΣ 2024-25\αρχείο λήψης (79).jpg"/>
          <p:cNvPicPr>
            <a:picLocks noChangeAspect="1" noChangeArrowheads="1"/>
          </p:cNvPicPr>
          <p:nvPr/>
        </p:nvPicPr>
        <p:blipFill>
          <a:blip r:embed="rId3" cstate="print"/>
          <a:srcRect/>
          <a:stretch>
            <a:fillRect/>
          </a:stretch>
        </p:blipFill>
        <p:spPr bwMode="auto">
          <a:xfrm>
            <a:off x="5364088" y="548680"/>
            <a:ext cx="3478308" cy="5296988"/>
          </a:xfrm>
          <a:prstGeom prst="rect">
            <a:avLst/>
          </a:prstGeom>
          <a:noFill/>
          <a:ln w="44450">
            <a:solidFill>
              <a:schemeClr val="tx1"/>
            </a:solidFill>
          </a:ln>
        </p:spPr>
      </p:pic>
    </p:spTree>
  </p:cSld>
  <p:clrMapOvr>
    <a:masterClrMapping/>
  </p:clrMapOvr>
  <p:transition spd="slow" advTm="15000">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Despina\Desktop\ΦΨΤΟ ΣΧΕΔΙΟ ΔΡΑΣΗΣ 2024-25\αρχείο λήψης (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 Ορθογώνιο"/>
          <p:cNvSpPr/>
          <p:nvPr/>
        </p:nvSpPr>
        <p:spPr>
          <a:xfrm>
            <a:off x="1475656" y="188640"/>
            <a:ext cx="4572000" cy="2031325"/>
          </a:xfrm>
          <a:prstGeom prst="rect">
            <a:avLst/>
          </a:prstGeom>
          <a:solidFill>
            <a:srgbClr val="FFC000"/>
          </a:solidFill>
        </p:spPr>
        <p:txBody>
          <a:bodyPr>
            <a:spAutoFit/>
          </a:bodyPr>
          <a:lstStyle/>
          <a:p>
            <a:r>
              <a:rPr lang="el-GR" b="1" i="1" dirty="0" smtClean="0"/>
              <a:t>Βραβεία στα παιδιά αλλά βέβαια και </a:t>
            </a:r>
          </a:p>
          <a:p>
            <a:r>
              <a:rPr lang="el-GR" b="1" i="1" dirty="0" smtClean="0"/>
              <a:t>Βραβεία στους γονείς!!</a:t>
            </a:r>
          </a:p>
          <a:p>
            <a:r>
              <a:rPr lang="el-GR" b="1" i="1" dirty="0" smtClean="0"/>
              <a:t>« Βραβείο καλύτερου φύλακα της όμορφης </a:t>
            </a:r>
          </a:p>
          <a:p>
            <a:r>
              <a:rPr lang="el-GR" b="1" i="1" dirty="0" smtClean="0"/>
              <a:t>Αυλής μας!!»</a:t>
            </a:r>
          </a:p>
          <a:p>
            <a:r>
              <a:rPr lang="el-GR" b="1" i="1" dirty="0" smtClean="0"/>
              <a:t>« Βραβείο καλύτερης συνεργασίας γονέα με το σχολείο και </a:t>
            </a:r>
          </a:p>
          <a:p>
            <a:r>
              <a:rPr lang="el-GR" b="1" i="1" dirty="0" smtClean="0"/>
              <a:t>Προσφοράς στην βελτίωση της αυλής!!»</a:t>
            </a:r>
            <a:endParaRPr lang="el-GR" b="1" i="1" dirty="0"/>
          </a:p>
        </p:txBody>
      </p:sp>
    </p:spTree>
  </p:cSld>
  <p:clrMapOvr>
    <a:masterClrMapping/>
  </p:clrMapOvr>
  <p:transition spd="slow" advTm="15000">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Despina\Desktop\ΦΨΤΟ ΣΧΕΔΙΟ ΔΡΑΣΗΣ 2024-25\αρχείο λήψης (7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 Ορθογώνιο"/>
          <p:cNvSpPr/>
          <p:nvPr/>
        </p:nvSpPr>
        <p:spPr>
          <a:xfrm>
            <a:off x="0" y="1"/>
            <a:ext cx="9144000" cy="2031325"/>
          </a:xfrm>
          <a:prstGeom prst="rect">
            <a:avLst/>
          </a:prstGeom>
          <a:solidFill>
            <a:srgbClr val="FFC000"/>
          </a:solidFill>
        </p:spPr>
        <p:txBody>
          <a:bodyPr wrap="square">
            <a:spAutoFit/>
          </a:bodyPr>
          <a:lstStyle/>
          <a:p>
            <a:pPr algn="ctr"/>
            <a:r>
              <a:rPr lang="el-GR" b="1" i="1" dirty="0" smtClean="0"/>
              <a:t>Δουλέψαμε όλοι εκπαιδευτικοί, γονείς και παιδιά </a:t>
            </a:r>
            <a:r>
              <a:rPr lang="en-US" b="1" i="1" dirty="0" smtClean="0"/>
              <a:t>, </a:t>
            </a:r>
            <a:r>
              <a:rPr lang="el-GR" b="1" i="1" dirty="0" smtClean="0"/>
              <a:t>ο καθένας με τον δικό </a:t>
            </a:r>
            <a:r>
              <a:rPr lang="el-GR" b="1" i="1" smtClean="0"/>
              <a:t>του τρόπο,</a:t>
            </a:r>
            <a:endParaRPr lang="el-GR" b="1" i="1" dirty="0" smtClean="0"/>
          </a:p>
          <a:p>
            <a:pPr algn="ctr"/>
            <a:r>
              <a:rPr lang="el-GR" b="1" i="1" dirty="0" smtClean="0"/>
              <a:t>με όρεξη, χαρά και προθυμία</a:t>
            </a:r>
          </a:p>
          <a:p>
            <a:pPr algn="ctr"/>
            <a:r>
              <a:rPr lang="el-GR" b="1" i="1" dirty="0" smtClean="0"/>
              <a:t>Και καταφέραμε πολλά για αυτή την χρονιά</a:t>
            </a:r>
          </a:p>
          <a:p>
            <a:pPr algn="ctr"/>
            <a:r>
              <a:rPr lang="el-GR" b="1" i="1" dirty="0" smtClean="0"/>
              <a:t> με στόχο να βελτιώσουμε και να ομορφύνουμε</a:t>
            </a:r>
          </a:p>
          <a:p>
            <a:pPr algn="ctr"/>
            <a:r>
              <a:rPr lang="el-GR" b="1" i="1" dirty="0" smtClean="0"/>
              <a:t>Την αυλή μας και την ζωή μας σε αυτή!! </a:t>
            </a:r>
          </a:p>
          <a:p>
            <a:pPr algn="ctr"/>
            <a:r>
              <a:rPr lang="el-GR" b="1" i="1" dirty="0" smtClean="0"/>
              <a:t>Δώσαμε την υπόσχεση όλοι να συνεχίσουμε</a:t>
            </a:r>
          </a:p>
          <a:p>
            <a:pPr algn="ctr"/>
            <a:r>
              <a:rPr lang="el-GR" b="1" i="1" dirty="0" smtClean="0"/>
              <a:t> και του χρόνου με την ίδια όρεξη για να ολοκληρώσουμε αυτό το όραμα!!</a:t>
            </a:r>
            <a:endParaRPr lang="el-GR" b="1" i="1" dirty="0"/>
          </a:p>
        </p:txBody>
      </p:sp>
      <p:sp>
        <p:nvSpPr>
          <p:cNvPr id="5" name="4 - TextBox"/>
          <p:cNvSpPr txBox="1"/>
          <p:nvPr/>
        </p:nvSpPr>
        <p:spPr>
          <a:xfrm>
            <a:off x="2051720" y="5517232"/>
            <a:ext cx="5616624" cy="830997"/>
          </a:xfrm>
          <a:prstGeom prst="rect">
            <a:avLst/>
          </a:prstGeom>
          <a:noFill/>
        </p:spPr>
        <p:txBody>
          <a:bodyPr wrap="square" rtlCol="0">
            <a:spAutoFit/>
          </a:bodyPr>
          <a:lstStyle/>
          <a:p>
            <a:r>
              <a:rPr lang="el-GR" sz="4800" b="1" i="1" dirty="0" smtClean="0"/>
              <a:t>ΚΑΛΟ ΚΑΛΟΚΑΙΡΙ!!!</a:t>
            </a:r>
            <a:endParaRPr lang="el-GR" sz="4800" b="1" i="1" dirty="0"/>
          </a:p>
        </p:txBody>
      </p:sp>
    </p:spTree>
  </p:cSld>
  <p:clrMapOvr>
    <a:masterClrMapping/>
  </p:clrMapOvr>
  <p:transition spd="slow" advTm="15000">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332656"/>
            <a:ext cx="6696744" cy="1066130"/>
          </a:xfrm>
          <a:solidFill>
            <a:schemeClr val="accent6"/>
          </a:solidFill>
        </p:spPr>
        <p:txBody>
          <a:bodyPr/>
          <a:lstStyle/>
          <a:p>
            <a:r>
              <a:rPr lang="el-GR" b="1" i="1" dirty="0" smtClean="0"/>
              <a:t>ΣΤΟΧΟΣ ΒΕΛΤΙΩΣΗΣ</a:t>
            </a:r>
            <a:endParaRPr lang="el-GR" b="1" i="1" dirty="0"/>
          </a:p>
        </p:txBody>
      </p:sp>
      <p:sp>
        <p:nvSpPr>
          <p:cNvPr id="3" name="2 - Θέση περιεχομένου"/>
          <p:cNvSpPr>
            <a:spLocks noGrp="1"/>
          </p:cNvSpPr>
          <p:nvPr>
            <p:ph idx="1"/>
          </p:nvPr>
        </p:nvSpPr>
        <p:spPr/>
        <p:txBody>
          <a:bodyPr>
            <a:normAutofit fontScale="62500" lnSpcReduction="20000"/>
          </a:bodyPr>
          <a:lstStyle/>
          <a:p>
            <a:pPr algn="just"/>
            <a:r>
              <a:rPr lang="el-GR" dirty="0" smtClean="0"/>
              <a:t>Ο σύλλογος διδασκόντων αποφάσισε το φετινό σχέδιο δράσης της σχολικής μας μονάδας να αφορά στην βελτίωση του </a:t>
            </a:r>
            <a:r>
              <a:rPr lang="el-GR" dirty="0" err="1" smtClean="0"/>
              <a:t>αύλειου</a:t>
            </a:r>
            <a:r>
              <a:rPr lang="el-GR" dirty="0" smtClean="0"/>
              <a:t> χώρου. Ο </a:t>
            </a:r>
            <a:r>
              <a:rPr lang="el-GR" dirty="0" err="1" smtClean="0"/>
              <a:t>αύλειος</a:t>
            </a:r>
            <a:r>
              <a:rPr lang="el-GR" dirty="0" smtClean="0"/>
              <a:t> χώρος του νηπιαγωγείου χρήζει βελτίωσης σε διάφορους τομείς (επιδιορθώσεις, βαψίματα, φυτά, παιχνίδια </a:t>
            </a:r>
            <a:r>
              <a:rPr lang="el-GR" dirty="0" err="1" smtClean="0"/>
              <a:t>κ.λ.π</a:t>
            </a:r>
            <a:r>
              <a:rPr lang="el-GR" dirty="0" smtClean="0"/>
              <a:t>), ώστε να γίνει περισσότερο ασφαλής, θελκτικός και λειτουργικός στην σχολική ζωή και το παιχνίδι των μαθητών.</a:t>
            </a:r>
          </a:p>
          <a:p>
            <a:pPr algn="just"/>
            <a:r>
              <a:rPr lang="el-GR" dirty="0" smtClean="0"/>
              <a:t>Και σε αυτό το σχέδιο δράσης όλη η σχολική κοινότητα, παιδιά, γονείς, εκπαιδευτικοί, τοπικές αρχές, αλλά και διάφοροι άλλοι φορείς θα έχουν την δυνατότητα να αναλάβουν δράσεις και ευθύνες, σε ατομικό και ομαδικό επίπεδο, ώστε να διεκπεραιωθούν οι εργασίες που θα επιφέρουν μεγάλες αλλαγές και ουσιαστικά παιδαγωγικά και λειτουργικά αποτελέσματα στην σχολική ζωή.</a:t>
            </a:r>
          </a:p>
          <a:p>
            <a:pPr algn="just"/>
            <a:r>
              <a:rPr lang="el-GR" dirty="0" smtClean="0"/>
              <a:t>Ο Εθελοντισμός και η Διαμεσολάβηση θα γίνουν για μια ακόμη φορά τα εργαλεία, τα οποία θα χρησιμοποιήσουν όλοι οι εμπλεκόμενοι στην σχολική μονάδα για την βελτίωσή της αλλά και για την επίτευξη του οράματος που έθεσε το νηπιαγωγείο μας.</a:t>
            </a:r>
          </a:p>
          <a:p>
            <a:endParaRPr lang="el-GR" dirty="0"/>
          </a:p>
        </p:txBody>
      </p:sp>
    </p:spTree>
  </p:cSld>
  <p:clrMapOvr>
    <a:masterClrMapping/>
  </p:clrMapOvr>
  <p:transition spd="slow" advTm="1500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251520" y="116632"/>
            <a:ext cx="8712968" cy="1584176"/>
          </a:xfrm>
          <a:solidFill>
            <a:schemeClr val="accent6"/>
          </a:solidFill>
        </p:spPr>
        <p:txBody>
          <a:bodyPr>
            <a:noAutofit/>
          </a:bodyPr>
          <a:lstStyle/>
          <a:p>
            <a:r>
              <a:rPr lang="el-GR" sz="2000" b="1" i="1" dirty="0" smtClean="0"/>
              <a:t>Κι έτσι </a:t>
            </a:r>
            <a:r>
              <a:rPr lang="el-GR" sz="2000" b="1" i="1" dirty="0" err="1" smtClean="0"/>
              <a:t>ξεκινήσαμε…με</a:t>
            </a:r>
            <a:r>
              <a:rPr lang="el-GR" sz="2000" b="1" i="1" dirty="0" smtClean="0"/>
              <a:t> όρεξη και κέφι για το </a:t>
            </a:r>
            <a:r>
              <a:rPr lang="el-GR" sz="2000" b="1" i="1" dirty="0" err="1" smtClean="0"/>
              <a:t>καλύτερο….πρώτα</a:t>
            </a:r>
            <a:r>
              <a:rPr lang="el-GR" sz="2000" b="1" i="1" dirty="0" smtClean="0"/>
              <a:t> η τάξη μας…</a:t>
            </a:r>
            <a:br>
              <a:rPr lang="el-GR" sz="2000" b="1" i="1" dirty="0" smtClean="0"/>
            </a:br>
            <a:r>
              <a:rPr lang="el-GR" sz="2000" b="1" i="1" dirty="0" smtClean="0"/>
              <a:t>Βγήκαμε στην αυλή και αφού παρατηρήσαμε, σκεφτήκαμε και προτείναμε τις ιδέες μας, αποφασίσαμε να τις </a:t>
            </a:r>
            <a:r>
              <a:rPr lang="el-GR" sz="2000" b="1" i="1" dirty="0" err="1" smtClean="0"/>
              <a:t>διαδόσουμε</a:t>
            </a:r>
            <a:r>
              <a:rPr lang="el-GR" sz="2000" b="1" i="1" dirty="0" smtClean="0"/>
              <a:t> στους γονείς και σε άλλους που θα μπορούσαν να μας βοηθήσουν να πετύχουμε τον στόχο μας!!</a:t>
            </a:r>
            <a:endParaRPr lang="el-GR" sz="2000" b="1" i="1" dirty="0"/>
          </a:p>
        </p:txBody>
      </p:sp>
      <p:pic>
        <p:nvPicPr>
          <p:cNvPr id="2052" name="Picture 4" descr="C:\Users\Despina\Desktop\ΦΨΤΟ ΣΧΕΔΙΟ ΔΡΑΣΗΣ 2024-25\αρχείο λήψης.jpg"/>
          <p:cNvPicPr>
            <a:picLocks noChangeAspect="1" noChangeArrowheads="1"/>
          </p:cNvPicPr>
          <p:nvPr/>
        </p:nvPicPr>
        <p:blipFill>
          <a:blip r:embed="rId2" cstate="print"/>
          <a:srcRect/>
          <a:stretch>
            <a:fillRect/>
          </a:stretch>
        </p:blipFill>
        <p:spPr bwMode="auto">
          <a:xfrm>
            <a:off x="6300192" y="4347046"/>
            <a:ext cx="2765757" cy="2414731"/>
          </a:xfrm>
          <a:prstGeom prst="rect">
            <a:avLst/>
          </a:prstGeom>
          <a:noFill/>
          <a:ln w="47625">
            <a:solidFill>
              <a:schemeClr val="tx1"/>
            </a:solidFill>
          </a:ln>
        </p:spPr>
      </p:pic>
      <p:sp>
        <p:nvSpPr>
          <p:cNvPr id="2054" name="AutoShape 6" descr="Άνοιγμα φωτογραφί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55" name="Picture 7" descr="C:\Users\Despina\Desktop\ΦΨΤΟ ΣΧΕΔΙΟ ΔΡΑΣΗΣ 2024-25\487045543_1368035530882224_3535527178222838872_n.jpg"/>
          <p:cNvPicPr>
            <a:picLocks noChangeAspect="1" noChangeArrowheads="1"/>
          </p:cNvPicPr>
          <p:nvPr/>
        </p:nvPicPr>
        <p:blipFill>
          <a:blip r:embed="rId3" cstate="print"/>
          <a:srcRect/>
          <a:stretch>
            <a:fillRect/>
          </a:stretch>
        </p:blipFill>
        <p:spPr bwMode="auto">
          <a:xfrm>
            <a:off x="2771800" y="1844824"/>
            <a:ext cx="3246107" cy="2434580"/>
          </a:xfrm>
          <a:prstGeom prst="rect">
            <a:avLst/>
          </a:prstGeom>
          <a:noFill/>
          <a:ln w="44450">
            <a:solidFill>
              <a:schemeClr val="tx1"/>
            </a:solidFill>
          </a:ln>
        </p:spPr>
      </p:pic>
      <p:pic>
        <p:nvPicPr>
          <p:cNvPr id="2056" name="Picture 8" descr="C:\Users\Despina\Desktop\ΦΨΤΟ ΣΧΕΔΙΟ ΔΡΑΣΗΣ 2024-25\αρχείο λήψης (31).jpg"/>
          <p:cNvPicPr>
            <a:picLocks noChangeAspect="1" noChangeArrowheads="1"/>
          </p:cNvPicPr>
          <p:nvPr/>
        </p:nvPicPr>
        <p:blipFill>
          <a:blip r:embed="rId4" cstate="print"/>
          <a:srcRect/>
          <a:stretch>
            <a:fillRect/>
          </a:stretch>
        </p:blipFill>
        <p:spPr bwMode="auto">
          <a:xfrm>
            <a:off x="107504" y="4365104"/>
            <a:ext cx="2681176" cy="2374277"/>
          </a:xfrm>
          <a:prstGeom prst="rect">
            <a:avLst/>
          </a:prstGeom>
          <a:noFill/>
          <a:ln w="44450">
            <a:solidFill>
              <a:schemeClr val="tx1"/>
            </a:solidFill>
          </a:ln>
        </p:spPr>
      </p:pic>
      <p:pic>
        <p:nvPicPr>
          <p:cNvPr id="2057" name="Picture 9" descr="C:\Users\Despina\Desktop\ΦΨΤΟ ΣΧΕΔΙΟ ΔΡΑΣΗΣ 2024-25\αρχείο λήψης (32).jpg"/>
          <p:cNvPicPr>
            <a:picLocks noChangeAspect="1" noChangeArrowheads="1"/>
          </p:cNvPicPr>
          <p:nvPr/>
        </p:nvPicPr>
        <p:blipFill>
          <a:blip r:embed="rId5" cstate="print"/>
          <a:srcRect/>
          <a:stretch>
            <a:fillRect/>
          </a:stretch>
        </p:blipFill>
        <p:spPr bwMode="auto">
          <a:xfrm>
            <a:off x="3131840" y="4437112"/>
            <a:ext cx="2880320" cy="2232248"/>
          </a:xfrm>
          <a:prstGeom prst="rect">
            <a:avLst/>
          </a:prstGeom>
          <a:noFill/>
          <a:ln w="44450">
            <a:solidFill>
              <a:schemeClr val="tx1"/>
            </a:solidFill>
          </a:ln>
        </p:spPr>
      </p:pic>
    </p:spTree>
  </p:cSld>
  <p:clrMapOvr>
    <a:masterClrMapping/>
  </p:clrMapOvr>
  <p:transition spd="slow" advTm="15000">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323528" y="0"/>
            <a:ext cx="8496944" cy="1268760"/>
          </a:xfrm>
          <a:solidFill>
            <a:schemeClr val="accent6"/>
          </a:solidFill>
        </p:spPr>
        <p:txBody>
          <a:bodyPr>
            <a:normAutofit/>
          </a:bodyPr>
          <a:lstStyle/>
          <a:p>
            <a:r>
              <a:rPr lang="el-GR" sz="2000" b="1" i="1" dirty="0" smtClean="0"/>
              <a:t>Τοίχοι γραμμένοι-παγκάκια φθαρμένα- ρόδες (παρτέρια)  άβαφτες άδειες από φυτά, λίγα παιχνίδια και άλλα πολλά </a:t>
            </a:r>
            <a:r>
              <a:rPr lang="el-GR" sz="2000" b="1" i="1" dirty="0" err="1" smtClean="0"/>
              <a:t>εντοπίσαμε…έτσι</a:t>
            </a:r>
            <a:r>
              <a:rPr lang="el-GR" sz="2000" b="1" i="1" dirty="0" smtClean="0"/>
              <a:t> αποφασίσαμε να κάνουμε κάτι γι αυτό…</a:t>
            </a:r>
            <a:endParaRPr lang="el-GR" sz="2000" b="1" i="1" dirty="0"/>
          </a:p>
        </p:txBody>
      </p:sp>
      <p:sp>
        <p:nvSpPr>
          <p:cNvPr id="8" name="7 - TextBox"/>
          <p:cNvSpPr txBox="1"/>
          <p:nvPr/>
        </p:nvSpPr>
        <p:spPr>
          <a:xfrm>
            <a:off x="3059832" y="1700808"/>
            <a:ext cx="3240360" cy="830997"/>
          </a:xfrm>
          <a:prstGeom prst="rect">
            <a:avLst/>
          </a:prstGeom>
          <a:solidFill>
            <a:schemeClr val="accent6">
              <a:lumMod val="75000"/>
            </a:schemeClr>
          </a:solidFill>
        </p:spPr>
        <p:txBody>
          <a:bodyPr wrap="square" rtlCol="0">
            <a:spAutoFit/>
          </a:bodyPr>
          <a:lstStyle/>
          <a:p>
            <a:pPr algn="ctr"/>
            <a:r>
              <a:rPr lang="el-GR" sz="4800" b="1" dirty="0" smtClean="0"/>
              <a:t>ΠΡΙΝ</a:t>
            </a:r>
            <a:endParaRPr lang="el-GR" sz="4800" b="1" dirty="0"/>
          </a:p>
        </p:txBody>
      </p:sp>
      <p:pic>
        <p:nvPicPr>
          <p:cNvPr id="5121" name="Picture 1" descr="C:\Users\Despina\Desktop\ΦΨΤΟ ΣΧΕΔΙΟ ΔΡΑΣΗΣ 2024-25\αρχείο λήψης (12).jpg"/>
          <p:cNvPicPr>
            <a:picLocks noChangeAspect="1" noChangeArrowheads="1"/>
          </p:cNvPicPr>
          <p:nvPr/>
        </p:nvPicPr>
        <p:blipFill>
          <a:blip r:embed="rId2" cstate="print"/>
          <a:srcRect/>
          <a:stretch>
            <a:fillRect/>
          </a:stretch>
        </p:blipFill>
        <p:spPr bwMode="auto">
          <a:xfrm rot="336027">
            <a:off x="6683901" y="1435067"/>
            <a:ext cx="2157983" cy="2285998"/>
          </a:xfrm>
          <a:prstGeom prst="rect">
            <a:avLst/>
          </a:prstGeom>
          <a:noFill/>
          <a:ln w="44450">
            <a:solidFill>
              <a:schemeClr val="tx1"/>
            </a:solidFill>
          </a:ln>
        </p:spPr>
      </p:pic>
      <p:pic>
        <p:nvPicPr>
          <p:cNvPr id="5122" name="Picture 2" descr="C:\Users\Despina\Desktop\ΦΨΤΟ ΣΧΕΔΙΟ ΔΡΑΣΗΣ 2024-25\αρχείο λήψης (13).jpg"/>
          <p:cNvPicPr>
            <a:picLocks noChangeAspect="1" noChangeArrowheads="1"/>
          </p:cNvPicPr>
          <p:nvPr/>
        </p:nvPicPr>
        <p:blipFill>
          <a:blip r:embed="rId3" cstate="print"/>
          <a:srcRect/>
          <a:stretch>
            <a:fillRect/>
          </a:stretch>
        </p:blipFill>
        <p:spPr bwMode="auto">
          <a:xfrm rot="20599351">
            <a:off x="6411462" y="3907427"/>
            <a:ext cx="2174336" cy="2358115"/>
          </a:xfrm>
          <a:prstGeom prst="rect">
            <a:avLst/>
          </a:prstGeom>
          <a:noFill/>
          <a:ln w="44450">
            <a:solidFill>
              <a:schemeClr val="tx1"/>
            </a:solidFill>
          </a:ln>
        </p:spPr>
      </p:pic>
      <p:pic>
        <p:nvPicPr>
          <p:cNvPr id="5123" name="Picture 3" descr="C:\Users\Despina\Desktop\ΦΨΤΟ ΣΧΕΔΙΟ ΔΡΑΣΗΣ 2024-25\476891880_912879570925477_5051345031039556401_n.jpg"/>
          <p:cNvPicPr>
            <a:picLocks noChangeAspect="1" noChangeArrowheads="1"/>
          </p:cNvPicPr>
          <p:nvPr/>
        </p:nvPicPr>
        <p:blipFill>
          <a:blip r:embed="rId4" cstate="print"/>
          <a:srcRect/>
          <a:stretch>
            <a:fillRect/>
          </a:stretch>
        </p:blipFill>
        <p:spPr bwMode="auto">
          <a:xfrm rot="20795628">
            <a:off x="506518" y="1446830"/>
            <a:ext cx="2079234" cy="2444012"/>
          </a:xfrm>
          <a:prstGeom prst="rect">
            <a:avLst/>
          </a:prstGeom>
          <a:noFill/>
          <a:ln w="47625">
            <a:solidFill>
              <a:schemeClr val="tx1"/>
            </a:solidFill>
          </a:ln>
        </p:spPr>
      </p:pic>
      <p:pic>
        <p:nvPicPr>
          <p:cNvPr id="5124" name="Picture 4" descr="C:\Users\Despina\Desktop\ΦΨΤΟ ΣΧΕΔΙΟ ΔΡΑΣΗΣ 2024-25\475528468_477374148781284_9149952992852820884_n.jpg"/>
          <p:cNvPicPr>
            <a:picLocks noChangeAspect="1" noChangeArrowheads="1"/>
          </p:cNvPicPr>
          <p:nvPr/>
        </p:nvPicPr>
        <p:blipFill>
          <a:blip r:embed="rId5" cstate="print"/>
          <a:srcRect/>
          <a:stretch>
            <a:fillRect/>
          </a:stretch>
        </p:blipFill>
        <p:spPr bwMode="auto">
          <a:xfrm rot="880679">
            <a:off x="1121450" y="4144524"/>
            <a:ext cx="2015424" cy="2388650"/>
          </a:xfrm>
          <a:prstGeom prst="rect">
            <a:avLst/>
          </a:prstGeom>
          <a:noFill/>
          <a:ln w="44450">
            <a:solidFill>
              <a:schemeClr val="tx1"/>
            </a:solidFill>
          </a:ln>
        </p:spPr>
      </p:pic>
      <p:pic>
        <p:nvPicPr>
          <p:cNvPr id="5125" name="Picture 5" descr="C:\Users\Despina\Desktop\ΦΨΤΟ ΣΧΕΔΙΟ ΔΡΑΣΗΣ 2024-25\474646700_1097357432166855_4532413159816819257_n.jpg"/>
          <p:cNvPicPr>
            <a:picLocks noChangeAspect="1" noChangeArrowheads="1"/>
          </p:cNvPicPr>
          <p:nvPr/>
        </p:nvPicPr>
        <p:blipFill>
          <a:blip r:embed="rId6" cstate="print"/>
          <a:srcRect/>
          <a:stretch>
            <a:fillRect/>
          </a:stretch>
        </p:blipFill>
        <p:spPr bwMode="auto">
          <a:xfrm>
            <a:off x="3635896" y="3284984"/>
            <a:ext cx="2268252" cy="3024336"/>
          </a:xfrm>
          <a:prstGeom prst="rect">
            <a:avLst/>
          </a:prstGeom>
          <a:noFill/>
          <a:ln w="44450">
            <a:solidFill>
              <a:schemeClr val="tx1"/>
            </a:solidFill>
          </a:ln>
        </p:spPr>
      </p:pic>
    </p:spTree>
  </p:cSld>
  <p:clrMapOvr>
    <a:masterClrMapping/>
  </p:clrMapOvr>
  <p:transition spd="slow" advTm="15000">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11560" y="116632"/>
            <a:ext cx="8229600" cy="1143000"/>
          </a:xfrm>
          <a:solidFill>
            <a:srgbClr val="92D050"/>
          </a:solidFill>
        </p:spPr>
        <p:txBody>
          <a:bodyPr>
            <a:normAutofit/>
          </a:bodyPr>
          <a:lstStyle/>
          <a:p>
            <a:r>
              <a:rPr lang="el-GR" sz="2400" b="1" i="1" dirty="0" smtClean="0"/>
              <a:t>Άρχισαν λοιπόν οι </a:t>
            </a:r>
            <a:r>
              <a:rPr lang="el-GR" sz="2400" b="1" i="1" dirty="0" err="1" smtClean="0"/>
              <a:t>εργασίες…εκπαιδευτικοί</a:t>
            </a:r>
            <a:r>
              <a:rPr lang="el-GR" sz="2400" b="1" i="1" dirty="0" smtClean="0"/>
              <a:t> – γονείς και παιδιά ΕΝ ΔΡΑΣΕΙ!!!…</a:t>
            </a:r>
            <a:endParaRPr lang="el-GR" sz="2400" b="1" i="1" dirty="0"/>
          </a:p>
        </p:txBody>
      </p:sp>
      <p:sp>
        <p:nvSpPr>
          <p:cNvPr id="4" name="3 - TextBox"/>
          <p:cNvSpPr txBox="1"/>
          <p:nvPr/>
        </p:nvSpPr>
        <p:spPr>
          <a:xfrm rot="20535175">
            <a:off x="167705" y="1106232"/>
            <a:ext cx="2960006" cy="923330"/>
          </a:xfrm>
          <a:prstGeom prst="rect">
            <a:avLst/>
          </a:prstGeom>
          <a:solidFill>
            <a:srgbClr val="FFC000"/>
          </a:solidFill>
          <a:ln w="44450">
            <a:solidFill>
              <a:schemeClr val="tx1"/>
            </a:solidFill>
          </a:ln>
        </p:spPr>
        <p:txBody>
          <a:bodyPr wrap="square" rtlCol="0">
            <a:spAutoFit/>
          </a:bodyPr>
          <a:lstStyle/>
          <a:p>
            <a:r>
              <a:rPr lang="el-GR" b="1" i="1" dirty="0" smtClean="0"/>
              <a:t>ΕΠΙΔΙΟΡΘΩΣΕΙΣ – ΒΑΨΙΜΑΤΑ -</a:t>
            </a:r>
            <a:r>
              <a:rPr lang="el-GR" b="1" i="1" dirty="0" err="1" smtClean="0"/>
              <a:t>ΚΟΥΡΕΜΑΤΑ…εκπαιδευτικοί</a:t>
            </a:r>
            <a:r>
              <a:rPr lang="el-GR" b="1" i="1" dirty="0" smtClean="0"/>
              <a:t> και γονείς πήραν φόρα!!!</a:t>
            </a:r>
            <a:endParaRPr lang="el-GR" b="1" i="1" dirty="0"/>
          </a:p>
        </p:txBody>
      </p:sp>
      <p:pic>
        <p:nvPicPr>
          <p:cNvPr id="4097" name="Picture 1" descr="C:\Users\Despina\Desktop\ΦΨΤΟ ΣΧΕΔΙΟ ΔΡΑΣΗΣ 2024-25\αρχείο λήψης (33).jpg"/>
          <p:cNvPicPr>
            <a:picLocks noChangeAspect="1" noChangeArrowheads="1"/>
          </p:cNvPicPr>
          <p:nvPr/>
        </p:nvPicPr>
        <p:blipFill>
          <a:blip r:embed="rId2" cstate="print"/>
          <a:srcRect/>
          <a:stretch>
            <a:fillRect/>
          </a:stretch>
        </p:blipFill>
        <p:spPr bwMode="auto">
          <a:xfrm rot="449634">
            <a:off x="6596472" y="1130345"/>
            <a:ext cx="2426411" cy="2016224"/>
          </a:xfrm>
          <a:prstGeom prst="rect">
            <a:avLst/>
          </a:prstGeom>
          <a:noFill/>
          <a:ln w="44450">
            <a:solidFill>
              <a:schemeClr val="tx1"/>
            </a:solidFill>
          </a:ln>
        </p:spPr>
      </p:pic>
      <p:pic>
        <p:nvPicPr>
          <p:cNvPr id="4098" name="Picture 2" descr="C:\Users\Despina\Desktop\ΦΨΤΟ ΣΧΕΔΙΟ ΔΡΑΣΗΣ 2024-25\αρχείο λήψης (35).jpg"/>
          <p:cNvPicPr>
            <a:picLocks noChangeAspect="1" noChangeArrowheads="1"/>
          </p:cNvPicPr>
          <p:nvPr/>
        </p:nvPicPr>
        <p:blipFill>
          <a:blip r:embed="rId3" cstate="print"/>
          <a:srcRect/>
          <a:stretch>
            <a:fillRect/>
          </a:stretch>
        </p:blipFill>
        <p:spPr bwMode="auto">
          <a:xfrm rot="20960761">
            <a:off x="6590518" y="2869914"/>
            <a:ext cx="2156791" cy="1944215"/>
          </a:xfrm>
          <a:prstGeom prst="rect">
            <a:avLst/>
          </a:prstGeom>
          <a:noFill/>
          <a:ln w="44450">
            <a:solidFill>
              <a:schemeClr val="tx1"/>
            </a:solidFill>
          </a:ln>
        </p:spPr>
      </p:pic>
      <p:pic>
        <p:nvPicPr>
          <p:cNvPr id="4099" name="Picture 3" descr="C:\Users\Despina\Desktop\ΦΨΤΟ ΣΧΕΔΙΟ ΔΡΑΣΗΣ 2024-25\αρχείο λήψης (34).jpg"/>
          <p:cNvPicPr>
            <a:picLocks noChangeAspect="1" noChangeArrowheads="1"/>
          </p:cNvPicPr>
          <p:nvPr/>
        </p:nvPicPr>
        <p:blipFill>
          <a:blip r:embed="rId4" cstate="print"/>
          <a:srcRect/>
          <a:stretch>
            <a:fillRect/>
          </a:stretch>
        </p:blipFill>
        <p:spPr bwMode="auto">
          <a:xfrm rot="547100">
            <a:off x="6994464" y="4657117"/>
            <a:ext cx="1999300" cy="2055451"/>
          </a:xfrm>
          <a:prstGeom prst="rect">
            <a:avLst/>
          </a:prstGeom>
          <a:noFill/>
          <a:ln w="44450">
            <a:solidFill>
              <a:schemeClr val="tx1"/>
            </a:solidFill>
          </a:ln>
        </p:spPr>
      </p:pic>
      <p:pic>
        <p:nvPicPr>
          <p:cNvPr id="4100" name="Picture 4" descr="C:\Users\Despina\Desktop\ΦΨΤΟ ΣΧΕΔΙΟ ΔΡΑΣΗΣ 2024-25\αρχείο λήψης (41).jpg"/>
          <p:cNvPicPr>
            <a:picLocks noChangeAspect="1" noChangeArrowheads="1"/>
          </p:cNvPicPr>
          <p:nvPr/>
        </p:nvPicPr>
        <p:blipFill>
          <a:blip r:embed="rId5" cstate="print"/>
          <a:srcRect/>
          <a:stretch>
            <a:fillRect/>
          </a:stretch>
        </p:blipFill>
        <p:spPr bwMode="auto">
          <a:xfrm rot="21339239">
            <a:off x="75652" y="2432461"/>
            <a:ext cx="2284932" cy="2083320"/>
          </a:xfrm>
          <a:prstGeom prst="rect">
            <a:avLst/>
          </a:prstGeom>
          <a:noFill/>
          <a:ln w="44450">
            <a:solidFill>
              <a:schemeClr val="tx1"/>
            </a:solidFill>
          </a:ln>
        </p:spPr>
      </p:pic>
      <p:pic>
        <p:nvPicPr>
          <p:cNvPr id="4101" name="Picture 5" descr="C:\Users\Despina\Desktop\ΦΨΤΟ ΣΧΕΔΙΟ ΔΡΑΣΗΣ 2024-25\αρχείο λήψης (40).jpg"/>
          <p:cNvPicPr>
            <a:picLocks noChangeAspect="1" noChangeArrowheads="1"/>
          </p:cNvPicPr>
          <p:nvPr/>
        </p:nvPicPr>
        <p:blipFill>
          <a:blip r:embed="rId6" cstate="print"/>
          <a:srcRect/>
          <a:stretch>
            <a:fillRect/>
          </a:stretch>
        </p:blipFill>
        <p:spPr bwMode="auto">
          <a:xfrm rot="673914">
            <a:off x="358697" y="4348918"/>
            <a:ext cx="2268525" cy="2202783"/>
          </a:xfrm>
          <a:prstGeom prst="rect">
            <a:avLst/>
          </a:prstGeom>
          <a:noFill/>
          <a:ln w="44450">
            <a:solidFill>
              <a:schemeClr val="tx1"/>
            </a:solidFill>
          </a:ln>
        </p:spPr>
      </p:pic>
      <p:pic>
        <p:nvPicPr>
          <p:cNvPr id="4102" name="Picture 6" descr="C:\Users\Despina\Desktop\ΦΨΤΟ ΣΧΕΔΙΟ ΔΡΑΣΗΣ 2024-25\αρχείο λήψης (38).jpg"/>
          <p:cNvPicPr>
            <a:picLocks noChangeAspect="1" noChangeArrowheads="1"/>
          </p:cNvPicPr>
          <p:nvPr/>
        </p:nvPicPr>
        <p:blipFill>
          <a:blip r:embed="rId7" cstate="print"/>
          <a:srcRect/>
          <a:stretch>
            <a:fillRect/>
          </a:stretch>
        </p:blipFill>
        <p:spPr bwMode="auto">
          <a:xfrm rot="21015803">
            <a:off x="2652484" y="1772034"/>
            <a:ext cx="1877455" cy="2155137"/>
          </a:xfrm>
          <a:prstGeom prst="rect">
            <a:avLst/>
          </a:prstGeom>
          <a:noFill/>
          <a:ln w="44450">
            <a:solidFill>
              <a:schemeClr val="tx1"/>
            </a:solidFill>
          </a:ln>
        </p:spPr>
      </p:pic>
      <p:pic>
        <p:nvPicPr>
          <p:cNvPr id="4104" name="Picture 8" descr="C:\Users\Despina\Desktop\ΦΨΤΟ ΣΧΕΔΙΟ ΔΡΑΣΗΣ 2024-25\αρχείο λήψης (53).jpg"/>
          <p:cNvPicPr>
            <a:picLocks noChangeAspect="1" noChangeArrowheads="1"/>
          </p:cNvPicPr>
          <p:nvPr/>
        </p:nvPicPr>
        <p:blipFill>
          <a:blip r:embed="rId8" cstate="print"/>
          <a:srcRect/>
          <a:stretch>
            <a:fillRect/>
          </a:stretch>
        </p:blipFill>
        <p:spPr bwMode="auto">
          <a:xfrm rot="800912">
            <a:off x="4576102" y="1810370"/>
            <a:ext cx="1820972" cy="2119978"/>
          </a:xfrm>
          <a:prstGeom prst="rect">
            <a:avLst/>
          </a:prstGeom>
          <a:noFill/>
          <a:ln w="44450">
            <a:solidFill>
              <a:schemeClr val="tx1"/>
            </a:solidFill>
          </a:ln>
        </p:spPr>
      </p:pic>
      <p:sp>
        <p:nvSpPr>
          <p:cNvPr id="12" name="11 - TextBox"/>
          <p:cNvSpPr txBox="1"/>
          <p:nvPr/>
        </p:nvSpPr>
        <p:spPr>
          <a:xfrm>
            <a:off x="2643174" y="4143380"/>
            <a:ext cx="4143403" cy="2554545"/>
          </a:xfrm>
          <a:prstGeom prst="rect">
            <a:avLst/>
          </a:prstGeom>
          <a:solidFill>
            <a:srgbClr val="FFC000"/>
          </a:solidFill>
        </p:spPr>
        <p:txBody>
          <a:bodyPr wrap="square" rtlCol="0">
            <a:spAutoFit/>
          </a:bodyPr>
          <a:lstStyle/>
          <a:p>
            <a:pPr algn="ctr"/>
            <a:r>
              <a:rPr lang="el-GR" sz="2000" b="1" i="1" dirty="0" smtClean="0"/>
              <a:t>Επίσης συμμετείχε εθελοντικά </a:t>
            </a:r>
          </a:p>
          <a:p>
            <a:pPr algn="ctr"/>
            <a:r>
              <a:rPr lang="el-GR" sz="2000" b="1" i="1" dirty="0" smtClean="0"/>
              <a:t>Και ενίσχυσε το έργο μας ο σύμβουλος </a:t>
            </a:r>
          </a:p>
          <a:p>
            <a:pPr algn="ctr"/>
            <a:r>
              <a:rPr lang="el-GR" sz="2000" b="1" i="1" dirty="0" smtClean="0"/>
              <a:t>Ειδικής Αγωγής και Ενταξιακής Εκπαίδευσης</a:t>
            </a:r>
          </a:p>
          <a:p>
            <a:pPr algn="ctr"/>
            <a:r>
              <a:rPr lang="el-GR" sz="2000" b="1" i="1" dirty="0" smtClean="0"/>
              <a:t>Αν. Θεσσαλονίκης κ. </a:t>
            </a:r>
            <a:r>
              <a:rPr lang="el-GR" sz="2000" b="1" i="1" dirty="0" err="1" smtClean="0"/>
              <a:t>Ευκαρπίδης</a:t>
            </a:r>
            <a:r>
              <a:rPr lang="el-GR" sz="2000" b="1" i="1" dirty="0" smtClean="0"/>
              <a:t> Πολυχρόνης. </a:t>
            </a:r>
          </a:p>
          <a:p>
            <a:pPr algn="ctr"/>
            <a:r>
              <a:rPr lang="el-GR" sz="2000" b="1" i="1" dirty="0" smtClean="0"/>
              <a:t>Τον ευχαριστούμε πολύ!!</a:t>
            </a:r>
            <a:endParaRPr lang="el-GR" sz="2000" b="1" i="1" dirty="0"/>
          </a:p>
        </p:txBody>
      </p:sp>
    </p:spTree>
  </p:cSld>
  <p:clrMapOvr>
    <a:masterClrMapping/>
  </p:clrMapOvr>
  <p:transition spd="slow" advTm="1500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spina\Desktop\ΦΨΤΟ ΣΧΕΔΙΟ ΔΡΑΣΗΣ 2024-25\αρχείο λήψης (42).jpg"/>
          <p:cNvPicPr>
            <a:picLocks noChangeAspect="1" noChangeArrowheads="1"/>
          </p:cNvPicPr>
          <p:nvPr/>
        </p:nvPicPr>
        <p:blipFill>
          <a:blip r:embed="rId2" cstate="print"/>
          <a:srcRect/>
          <a:stretch>
            <a:fillRect/>
          </a:stretch>
        </p:blipFill>
        <p:spPr bwMode="auto">
          <a:xfrm>
            <a:off x="251520" y="764704"/>
            <a:ext cx="2627784" cy="2880195"/>
          </a:xfrm>
          <a:prstGeom prst="rect">
            <a:avLst/>
          </a:prstGeom>
          <a:noFill/>
          <a:ln w="44450">
            <a:solidFill>
              <a:schemeClr val="tx1"/>
            </a:solidFill>
          </a:ln>
        </p:spPr>
      </p:pic>
      <p:pic>
        <p:nvPicPr>
          <p:cNvPr id="3075" name="Picture 3" descr="C:\Users\Despina\Desktop\ΦΨΤΟ ΣΧΕΔΙΟ ΔΡΑΣΗΣ 2024-25\αρχείο λήψης (49).jpg"/>
          <p:cNvPicPr>
            <a:picLocks noChangeAspect="1" noChangeArrowheads="1"/>
          </p:cNvPicPr>
          <p:nvPr/>
        </p:nvPicPr>
        <p:blipFill>
          <a:blip r:embed="rId3" cstate="print"/>
          <a:srcRect/>
          <a:stretch>
            <a:fillRect/>
          </a:stretch>
        </p:blipFill>
        <p:spPr bwMode="auto">
          <a:xfrm>
            <a:off x="3707904" y="404664"/>
            <a:ext cx="2160240" cy="2592288"/>
          </a:xfrm>
          <a:prstGeom prst="rect">
            <a:avLst/>
          </a:prstGeom>
          <a:noFill/>
          <a:ln w="44450">
            <a:solidFill>
              <a:schemeClr val="tx1"/>
            </a:solidFill>
          </a:ln>
        </p:spPr>
      </p:pic>
      <p:pic>
        <p:nvPicPr>
          <p:cNvPr id="3076" name="Picture 4" descr="C:\Users\Despina\Desktop\ΦΨΤΟ ΣΧΕΔΙΟ ΔΡΑΣΗΣ 2024-25\αρχείο λήψης (46).jpg"/>
          <p:cNvPicPr>
            <a:picLocks noChangeAspect="1" noChangeArrowheads="1"/>
          </p:cNvPicPr>
          <p:nvPr/>
        </p:nvPicPr>
        <p:blipFill>
          <a:blip r:embed="rId4" cstate="print"/>
          <a:srcRect/>
          <a:stretch>
            <a:fillRect/>
          </a:stretch>
        </p:blipFill>
        <p:spPr bwMode="auto">
          <a:xfrm>
            <a:off x="6660232" y="404663"/>
            <a:ext cx="2088231" cy="2675547"/>
          </a:xfrm>
          <a:prstGeom prst="rect">
            <a:avLst/>
          </a:prstGeom>
          <a:noFill/>
          <a:ln w="44450">
            <a:solidFill>
              <a:schemeClr val="tx1"/>
            </a:solidFill>
          </a:ln>
        </p:spPr>
      </p:pic>
      <p:pic>
        <p:nvPicPr>
          <p:cNvPr id="3077" name="Picture 5" descr="C:\Users\Despina\Desktop\ΦΨΤΟ ΣΧΕΔΙΟ ΔΡΑΣΗΣ 2024-25\αρχείο λήψης (45).jpg"/>
          <p:cNvPicPr>
            <a:picLocks noChangeAspect="1" noChangeArrowheads="1"/>
          </p:cNvPicPr>
          <p:nvPr/>
        </p:nvPicPr>
        <p:blipFill>
          <a:blip r:embed="rId5" cstate="print"/>
          <a:srcRect/>
          <a:stretch>
            <a:fillRect/>
          </a:stretch>
        </p:blipFill>
        <p:spPr bwMode="auto">
          <a:xfrm>
            <a:off x="2483768" y="4098738"/>
            <a:ext cx="1872208" cy="2481087"/>
          </a:xfrm>
          <a:prstGeom prst="rect">
            <a:avLst/>
          </a:prstGeom>
          <a:noFill/>
          <a:ln w="44450">
            <a:solidFill>
              <a:schemeClr val="tx1"/>
            </a:solidFill>
          </a:ln>
        </p:spPr>
      </p:pic>
      <p:pic>
        <p:nvPicPr>
          <p:cNvPr id="3078" name="Picture 6" descr="C:\Users\Despina\Desktop\ΦΨΤΟ ΣΧΕΔΙΟ ΔΡΑΣΗΣ 2024-25\αρχείο λήψης (43).jpg"/>
          <p:cNvPicPr>
            <a:picLocks noChangeAspect="1" noChangeArrowheads="1"/>
          </p:cNvPicPr>
          <p:nvPr/>
        </p:nvPicPr>
        <p:blipFill>
          <a:blip r:embed="rId6" cstate="print"/>
          <a:srcRect/>
          <a:stretch>
            <a:fillRect/>
          </a:stretch>
        </p:blipFill>
        <p:spPr bwMode="auto">
          <a:xfrm>
            <a:off x="4499992" y="3501008"/>
            <a:ext cx="2160240" cy="2520280"/>
          </a:xfrm>
          <a:prstGeom prst="rect">
            <a:avLst/>
          </a:prstGeom>
          <a:noFill/>
          <a:ln w="44450">
            <a:solidFill>
              <a:schemeClr val="tx1"/>
            </a:solidFill>
          </a:ln>
        </p:spPr>
      </p:pic>
      <p:pic>
        <p:nvPicPr>
          <p:cNvPr id="3079" name="Picture 7" descr="C:\Users\Despina\Desktop\ΦΨΤΟ ΣΧΕΔΙΟ ΔΡΑΣΗΣ 2024-25\αρχείο λήψης (44).jpg"/>
          <p:cNvPicPr>
            <a:picLocks noChangeAspect="1" noChangeArrowheads="1"/>
          </p:cNvPicPr>
          <p:nvPr/>
        </p:nvPicPr>
        <p:blipFill>
          <a:blip r:embed="rId7" cstate="print"/>
          <a:srcRect/>
          <a:stretch>
            <a:fillRect/>
          </a:stretch>
        </p:blipFill>
        <p:spPr bwMode="auto">
          <a:xfrm>
            <a:off x="6876256" y="3933056"/>
            <a:ext cx="2160240" cy="2448272"/>
          </a:xfrm>
          <a:prstGeom prst="rect">
            <a:avLst/>
          </a:prstGeom>
          <a:noFill/>
          <a:ln w="44450">
            <a:solidFill>
              <a:schemeClr val="tx1"/>
            </a:solidFill>
          </a:ln>
        </p:spPr>
      </p:pic>
      <p:pic>
        <p:nvPicPr>
          <p:cNvPr id="3080" name="Picture 8" descr="C:\Users\Despina\Desktop\ΦΨΤΟ ΣΧΕΔΙΟ ΔΡΑΣΗΣ 2024-25\αρχείο λήψης (47).jpg"/>
          <p:cNvPicPr>
            <a:picLocks noChangeAspect="1" noChangeArrowheads="1"/>
          </p:cNvPicPr>
          <p:nvPr/>
        </p:nvPicPr>
        <p:blipFill>
          <a:blip r:embed="rId8" cstate="print"/>
          <a:srcRect/>
          <a:stretch>
            <a:fillRect/>
          </a:stretch>
        </p:blipFill>
        <p:spPr bwMode="auto">
          <a:xfrm>
            <a:off x="251520" y="4345641"/>
            <a:ext cx="1872208" cy="2213752"/>
          </a:xfrm>
          <a:prstGeom prst="rect">
            <a:avLst/>
          </a:prstGeom>
          <a:noFill/>
          <a:ln w="44450">
            <a:solidFill>
              <a:schemeClr val="tx1"/>
            </a:solidFill>
          </a:ln>
        </p:spPr>
      </p:pic>
    </p:spTree>
  </p:cSld>
  <p:clrMapOvr>
    <a:masterClrMapping/>
  </p:clrMapOvr>
  <p:transition spd="slow" advTm="15000">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Despina\Desktop\ΦΨΤΟ ΣΧΕΔΙΟ ΔΡΑΣΗΣ 2024-25\αρχείο λήψης (26).jpg"/>
          <p:cNvPicPr>
            <a:picLocks noChangeAspect="1" noChangeArrowheads="1"/>
          </p:cNvPicPr>
          <p:nvPr/>
        </p:nvPicPr>
        <p:blipFill>
          <a:blip r:embed="rId2" cstate="print"/>
          <a:srcRect/>
          <a:stretch>
            <a:fillRect/>
          </a:stretch>
        </p:blipFill>
        <p:spPr bwMode="auto">
          <a:xfrm>
            <a:off x="2899814" y="2492896"/>
            <a:ext cx="2752306" cy="2477075"/>
          </a:xfrm>
          <a:prstGeom prst="rect">
            <a:avLst/>
          </a:prstGeom>
          <a:noFill/>
          <a:ln w="44450">
            <a:solidFill>
              <a:schemeClr val="tx1"/>
            </a:solidFill>
          </a:ln>
        </p:spPr>
      </p:pic>
      <p:pic>
        <p:nvPicPr>
          <p:cNvPr id="19459" name="Picture 3" descr="C:\Users\Despina\Desktop\ΦΨΤΟ ΣΧΕΔΙΟ ΔΡΑΣΗΣ 2024-25\αρχείο λήψης (25).jpg"/>
          <p:cNvPicPr>
            <a:picLocks noChangeAspect="1" noChangeArrowheads="1"/>
          </p:cNvPicPr>
          <p:nvPr/>
        </p:nvPicPr>
        <p:blipFill>
          <a:blip r:embed="rId3" cstate="print"/>
          <a:srcRect/>
          <a:stretch>
            <a:fillRect/>
          </a:stretch>
        </p:blipFill>
        <p:spPr bwMode="auto">
          <a:xfrm>
            <a:off x="323528" y="332656"/>
            <a:ext cx="1960418" cy="2376264"/>
          </a:xfrm>
          <a:prstGeom prst="rect">
            <a:avLst/>
          </a:prstGeom>
          <a:noFill/>
          <a:ln w="44450">
            <a:solidFill>
              <a:schemeClr val="tx1"/>
            </a:solidFill>
          </a:ln>
        </p:spPr>
      </p:pic>
      <p:pic>
        <p:nvPicPr>
          <p:cNvPr id="19460" name="Picture 4" descr="C:\Users\Despina\Desktop\ΦΨΤΟ ΣΧΕΔΙΟ ΔΡΑΣΗΣ 2024-25\αρχείο λήψης (27).jpg"/>
          <p:cNvPicPr>
            <a:picLocks noChangeAspect="1" noChangeArrowheads="1"/>
          </p:cNvPicPr>
          <p:nvPr/>
        </p:nvPicPr>
        <p:blipFill>
          <a:blip r:embed="rId4" cstate="print"/>
          <a:srcRect/>
          <a:stretch>
            <a:fillRect/>
          </a:stretch>
        </p:blipFill>
        <p:spPr bwMode="auto">
          <a:xfrm>
            <a:off x="6300192" y="3789040"/>
            <a:ext cx="2520280" cy="2880320"/>
          </a:xfrm>
          <a:prstGeom prst="rect">
            <a:avLst/>
          </a:prstGeom>
          <a:noFill/>
          <a:ln w="44450">
            <a:solidFill>
              <a:schemeClr val="tx1"/>
            </a:solidFill>
          </a:ln>
        </p:spPr>
      </p:pic>
      <p:sp>
        <p:nvSpPr>
          <p:cNvPr id="5" name="4 - TextBox"/>
          <p:cNvSpPr txBox="1"/>
          <p:nvPr/>
        </p:nvSpPr>
        <p:spPr>
          <a:xfrm rot="596478">
            <a:off x="3176233" y="901637"/>
            <a:ext cx="4353206" cy="707886"/>
          </a:xfrm>
          <a:prstGeom prst="rect">
            <a:avLst/>
          </a:prstGeom>
          <a:solidFill>
            <a:srgbClr val="FFC000"/>
          </a:solidFill>
        </p:spPr>
        <p:txBody>
          <a:bodyPr wrap="square" rtlCol="0">
            <a:spAutoFit/>
          </a:bodyPr>
          <a:lstStyle/>
          <a:p>
            <a:r>
              <a:rPr lang="el-GR" sz="4000" b="1" i="1" dirty="0" smtClean="0"/>
              <a:t>Βαψίματα κι εδώ!!</a:t>
            </a:r>
            <a:endParaRPr lang="el-GR" sz="4000" b="1" i="1" dirty="0"/>
          </a:p>
        </p:txBody>
      </p:sp>
    </p:spTree>
  </p:cSld>
  <p:clrMapOvr>
    <a:masterClrMapping/>
  </p:clrMapOvr>
  <p:transition spd="slow" advTm="1500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67544" y="116632"/>
            <a:ext cx="8229600" cy="1143000"/>
          </a:xfrm>
          <a:solidFill>
            <a:srgbClr val="92D050"/>
          </a:solidFill>
        </p:spPr>
        <p:txBody>
          <a:bodyPr>
            <a:normAutofit fontScale="90000"/>
          </a:bodyPr>
          <a:lstStyle/>
          <a:p>
            <a:r>
              <a:rPr lang="el-GR" sz="2400" b="1" i="1" dirty="0" smtClean="0"/>
              <a:t>Ο καλός μας σύλλογος γονέων μας εφοδίασε με καινούργια παιχνίδια για το παιχνίδι μας και όμορφα τραπεζάκια και καρεκλίτσες για την δημιουργική μας απασχόληση στην αυλή!!!</a:t>
            </a:r>
            <a:endParaRPr lang="el-GR" sz="2400" b="1" i="1" dirty="0"/>
          </a:p>
        </p:txBody>
      </p:sp>
      <p:pic>
        <p:nvPicPr>
          <p:cNvPr id="20482" name="Picture 2" descr="C:\Users\Despina\Desktop\ΦΨΤΟ ΣΧΕΔΙΟ ΔΡΑΣΗΣ 2024-25\αρχείο λήψης (57).jpg"/>
          <p:cNvPicPr>
            <a:picLocks noChangeAspect="1" noChangeArrowheads="1"/>
          </p:cNvPicPr>
          <p:nvPr/>
        </p:nvPicPr>
        <p:blipFill>
          <a:blip r:embed="rId2" cstate="print"/>
          <a:srcRect/>
          <a:stretch>
            <a:fillRect/>
          </a:stretch>
        </p:blipFill>
        <p:spPr bwMode="auto">
          <a:xfrm>
            <a:off x="179512" y="1340768"/>
            <a:ext cx="2952328" cy="2573824"/>
          </a:xfrm>
          <a:prstGeom prst="rect">
            <a:avLst/>
          </a:prstGeom>
          <a:noFill/>
          <a:ln w="44450">
            <a:solidFill>
              <a:schemeClr val="tx1"/>
            </a:solidFill>
          </a:ln>
        </p:spPr>
      </p:pic>
      <p:pic>
        <p:nvPicPr>
          <p:cNvPr id="20483" name="Picture 3" descr="C:\Users\Despina\Desktop\ΦΨΤΟ ΣΧΕΔΙΟ ΔΡΑΣΗΣ 2024-25\αρχείο λήψης (58).jpg"/>
          <p:cNvPicPr>
            <a:picLocks noChangeAspect="1" noChangeArrowheads="1"/>
          </p:cNvPicPr>
          <p:nvPr/>
        </p:nvPicPr>
        <p:blipFill>
          <a:blip r:embed="rId3" cstate="print"/>
          <a:srcRect/>
          <a:stretch>
            <a:fillRect/>
          </a:stretch>
        </p:blipFill>
        <p:spPr bwMode="auto">
          <a:xfrm>
            <a:off x="3347864" y="1340768"/>
            <a:ext cx="2736304" cy="2537626"/>
          </a:xfrm>
          <a:prstGeom prst="rect">
            <a:avLst/>
          </a:prstGeom>
          <a:noFill/>
          <a:ln w="44450">
            <a:solidFill>
              <a:schemeClr val="tx1"/>
            </a:solidFill>
          </a:ln>
        </p:spPr>
      </p:pic>
      <p:pic>
        <p:nvPicPr>
          <p:cNvPr id="20484" name="Picture 4" descr="C:\Users\Despina\Desktop\ΦΨΤΟ ΣΧΕΔΙΟ ΔΡΑΣΗΣ 2024-25\αρχείο λήψης (62).jpg"/>
          <p:cNvPicPr>
            <a:picLocks noChangeAspect="1" noChangeArrowheads="1"/>
          </p:cNvPicPr>
          <p:nvPr/>
        </p:nvPicPr>
        <p:blipFill>
          <a:blip r:embed="rId4" cstate="print"/>
          <a:srcRect/>
          <a:stretch>
            <a:fillRect/>
          </a:stretch>
        </p:blipFill>
        <p:spPr bwMode="auto">
          <a:xfrm>
            <a:off x="6516216" y="1340767"/>
            <a:ext cx="2520280" cy="2539287"/>
          </a:xfrm>
          <a:prstGeom prst="rect">
            <a:avLst/>
          </a:prstGeom>
          <a:noFill/>
          <a:ln w="44450">
            <a:solidFill>
              <a:schemeClr val="tx1"/>
            </a:solidFill>
          </a:ln>
        </p:spPr>
      </p:pic>
      <p:pic>
        <p:nvPicPr>
          <p:cNvPr id="20485" name="Picture 5" descr="C:\Users\Despina\Desktop\ΦΨΤΟ ΣΧΕΔΙΟ ΔΡΑΣΗΣ 2024-25\αρχείο λήψης (56).jpg"/>
          <p:cNvPicPr>
            <a:picLocks noChangeAspect="1" noChangeArrowheads="1"/>
          </p:cNvPicPr>
          <p:nvPr/>
        </p:nvPicPr>
        <p:blipFill>
          <a:blip r:embed="rId5" cstate="print"/>
          <a:srcRect/>
          <a:stretch>
            <a:fillRect/>
          </a:stretch>
        </p:blipFill>
        <p:spPr bwMode="auto">
          <a:xfrm rot="777245">
            <a:off x="6503600" y="3888380"/>
            <a:ext cx="2286610" cy="2596303"/>
          </a:xfrm>
          <a:prstGeom prst="rect">
            <a:avLst/>
          </a:prstGeom>
          <a:noFill/>
          <a:ln w="44450">
            <a:solidFill>
              <a:schemeClr val="tx1"/>
            </a:solidFill>
          </a:ln>
        </p:spPr>
      </p:pic>
      <p:pic>
        <p:nvPicPr>
          <p:cNvPr id="20486" name="Picture 6" descr="C:\Users\Despina\Desktop\ΦΨΤΟ ΣΧΕΔΙΟ ΔΡΑΣΗΣ 2024-25\αρχείο λήψης (60).jpg"/>
          <p:cNvPicPr>
            <a:picLocks noChangeAspect="1" noChangeArrowheads="1"/>
          </p:cNvPicPr>
          <p:nvPr/>
        </p:nvPicPr>
        <p:blipFill>
          <a:blip r:embed="rId6" cstate="print"/>
          <a:srcRect/>
          <a:stretch>
            <a:fillRect/>
          </a:stretch>
        </p:blipFill>
        <p:spPr bwMode="auto">
          <a:xfrm>
            <a:off x="3491880" y="4005064"/>
            <a:ext cx="2520280" cy="2711349"/>
          </a:xfrm>
          <a:prstGeom prst="rect">
            <a:avLst/>
          </a:prstGeom>
          <a:noFill/>
          <a:ln w="44450">
            <a:solidFill>
              <a:schemeClr val="tx1"/>
            </a:solidFill>
          </a:ln>
        </p:spPr>
      </p:pic>
      <p:pic>
        <p:nvPicPr>
          <p:cNvPr id="20487" name="Picture 7" descr="C:\Users\Despina\Desktop\ΦΨΤΟ ΣΧΕΔΙΟ ΔΡΑΣΗΣ 2024-25\αρχείο λήψης (61).jpg"/>
          <p:cNvPicPr>
            <a:picLocks noChangeAspect="1" noChangeArrowheads="1"/>
          </p:cNvPicPr>
          <p:nvPr/>
        </p:nvPicPr>
        <p:blipFill>
          <a:blip r:embed="rId7" cstate="print"/>
          <a:srcRect/>
          <a:stretch>
            <a:fillRect/>
          </a:stretch>
        </p:blipFill>
        <p:spPr bwMode="auto">
          <a:xfrm rot="20754458">
            <a:off x="343967" y="4083508"/>
            <a:ext cx="2443404" cy="2393679"/>
          </a:xfrm>
          <a:prstGeom prst="rect">
            <a:avLst/>
          </a:prstGeom>
          <a:noFill/>
          <a:ln w="44450">
            <a:solidFill>
              <a:schemeClr val="tx1"/>
            </a:solidFill>
          </a:ln>
        </p:spPr>
      </p:pic>
    </p:spTree>
  </p:cSld>
  <p:clrMapOvr>
    <a:masterClrMapping/>
  </p:clrMapOvr>
  <p:transition spd="slow" advTm="15000">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rot="20596218">
            <a:off x="182801" y="1263968"/>
            <a:ext cx="4095047" cy="856258"/>
          </a:xfrm>
          <a:solidFill>
            <a:srgbClr val="FFC000"/>
          </a:solidFill>
        </p:spPr>
        <p:txBody>
          <a:bodyPr>
            <a:normAutofit fontScale="90000"/>
          </a:bodyPr>
          <a:lstStyle/>
          <a:p>
            <a:r>
              <a:rPr lang="el-GR" sz="2800" b="1" i="1" dirty="0" smtClean="0"/>
              <a:t> Αδράξαμε την ευκαιρία να τα χαρούμε!!!</a:t>
            </a:r>
            <a:endParaRPr lang="el-GR" sz="2800" b="1" i="1" dirty="0"/>
          </a:p>
        </p:txBody>
      </p:sp>
      <p:pic>
        <p:nvPicPr>
          <p:cNvPr id="21506" name="Picture 2" descr="C:\Users\Despina\Desktop\ΦΨΤΟ ΣΧΕΔΙΟ ΔΡΑΣΗΣ 2024-25\αρχείο λήψης (73).jpg"/>
          <p:cNvPicPr>
            <a:picLocks noChangeAspect="1" noChangeArrowheads="1"/>
          </p:cNvPicPr>
          <p:nvPr/>
        </p:nvPicPr>
        <p:blipFill>
          <a:blip r:embed="rId2" cstate="print"/>
          <a:srcRect/>
          <a:stretch>
            <a:fillRect/>
          </a:stretch>
        </p:blipFill>
        <p:spPr bwMode="auto">
          <a:xfrm>
            <a:off x="4860032" y="332656"/>
            <a:ext cx="4032448" cy="2861489"/>
          </a:xfrm>
          <a:prstGeom prst="rect">
            <a:avLst/>
          </a:prstGeom>
          <a:noFill/>
          <a:ln w="44450">
            <a:solidFill>
              <a:schemeClr val="tx1"/>
            </a:solidFill>
          </a:ln>
        </p:spPr>
      </p:pic>
      <p:pic>
        <p:nvPicPr>
          <p:cNvPr id="21507" name="Picture 3" descr="C:\Users\Despina\Desktop\ΦΨΤΟ ΣΧΕΔΙΟ ΔΡΑΣΗΣ 2024-25\αρχείο λήψης (71).jpg"/>
          <p:cNvPicPr>
            <a:picLocks noChangeAspect="1" noChangeArrowheads="1"/>
          </p:cNvPicPr>
          <p:nvPr/>
        </p:nvPicPr>
        <p:blipFill>
          <a:blip r:embed="rId3" cstate="print"/>
          <a:srcRect/>
          <a:stretch>
            <a:fillRect/>
          </a:stretch>
        </p:blipFill>
        <p:spPr bwMode="auto">
          <a:xfrm>
            <a:off x="3131840" y="1988840"/>
            <a:ext cx="1872208" cy="2766334"/>
          </a:xfrm>
          <a:prstGeom prst="rect">
            <a:avLst/>
          </a:prstGeom>
          <a:noFill/>
          <a:ln w="44450">
            <a:solidFill>
              <a:schemeClr val="tx1"/>
            </a:solidFill>
          </a:ln>
        </p:spPr>
      </p:pic>
      <p:pic>
        <p:nvPicPr>
          <p:cNvPr id="21508" name="Picture 4" descr="C:\Users\Despina\Desktop\ΦΨΤΟ ΣΧΕΔΙΟ ΔΡΑΣΗΣ 2024-25\αρχείο λήψης (69).jpg"/>
          <p:cNvPicPr>
            <a:picLocks noChangeAspect="1" noChangeArrowheads="1"/>
          </p:cNvPicPr>
          <p:nvPr/>
        </p:nvPicPr>
        <p:blipFill>
          <a:blip r:embed="rId4" cstate="print"/>
          <a:srcRect/>
          <a:stretch>
            <a:fillRect/>
          </a:stretch>
        </p:blipFill>
        <p:spPr bwMode="auto">
          <a:xfrm>
            <a:off x="251520" y="2852936"/>
            <a:ext cx="1944216" cy="2492896"/>
          </a:xfrm>
          <a:prstGeom prst="rect">
            <a:avLst/>
          </a:prstGeom>
          <a:noFill/>
          <a:ln w="44450">
            <a:solidFill>
              <a:schemeClr val="tx1"/>
            </a:solidFill>
          </a:ln>
        </p:spPr>
      </p:pic>
      <p:pic>
        <p:nvPicPr>
          <p:cNvPr id="21509" name="Picture 5" descr="C:\Users\Despina\Desktop\ΦΨΤΟ ΣΧΕΔΙΟ ΔΡΑΣΗΣ 2024-25\αρχείο λήψης (67).jpg"/>
          <p:cNvPicPr>
            <a:picLocks noChangeAspect="1" noChangeArrowheads="1"/>
          </p:cNvPicPr>
          <p:nvPr/>
        </p:nvPicPr>
        <p:blipFill>
          <a:blip r:embed="rId5" cstate="print"/>
          <a:srcRect/>
          <a:stretch>
            <a:fillRect/>
          </a:stretch>
        </p:blipFill>
        <p:spPr bwMode="auto">
          <a:xfrm>
            <a:off x="5076056" y="4077072"/>
            <a:ext cx="2075292" cy="2529937"/>
          </a:xfrm>
          <a:prstGeom prst="rect">
            <a:avLst/>
          </a:prstGeom>
          <a:noFill/>
          <a:ln w="44450">
            <a:solidFill>
              <a:schemeClr val="tx1"/>
            </a:solidFill>
          </a:ln>
        </p:spPr>
      </p:pic>
      <p:pic>
        <p:nvPicPr>
          <p:cNvPr id="21510" name="Picture 6" descr="C:\Users\Despina\Desktop\ΦΨΤΟ ΣΧΕΔΙΟ ΔΡΑΣΗΣ 2024-25\αρχείο λήψης (10).jpg"/>
          <p:cNvPicPr>
            <a:picLocks noChangeAspect="1" noChangeArrowheads="1"/>
          </p:cNvPicPr>
          <p:nvPr/>
        </p:nvPicPr>
        <p:blipFill>
          <a:blip r:embed="rId6" cstate="print"/>
          <a:srcRect/>
          <a:stretch>
            <a:fillRect/>
          </a:stretch>
        </p:blipFill>
        <p:spPr bwMode="auto">
          <a:xfrm>
            <a:off x="7236296" y="3356992"/>
            <a:ext cx="1803498" cy="2520280"/>
          </a:xfrm>
          <a:prstGeom prst="rect">
            <a:avLst/>
          </a:prstGeom>
          <a:noFill/>
          <a:ln w="44450">
            <a:solidFill>
              <a:schemeClr val="tx1"/>
            </a:solidFill>
          </a:ln>
        </p:spPr>
      </p:pic>
      <p:pic>
        <p:nvPicPr>
          <p:cNvPr id="21511" name="Picture 7" descr="C:\Users\Despina\Desktop\ΦΨΤΟ ΣΧΕΔΙΟ ΔΡΑΣΗΣ 2024-25\αρχείο λήψης (11).jpg"/>
          <p:cNvPicPr>
            <a:picLocks noChangeAspect="1" noChangeArrowheads="1"/>
          </p:cNvPicPr>
          <p:nvPr/>
        </p:nvPicPr>
        <p:blipFill>
          <a:blip r:embed="rId7" cstate="print"/>
          <a:srcRect/>
          <a:stretch>
            <a:fillRect/>
          </a:stretch>
        </p:blipFill>
        <p:spPr bwMode="auto">
          <a:xfrm>
            <a:off x="1979712" y="4005064"/>
            <a:ext cx="1944216" cy="2688524"/>
          </a:xfrm>
          <a:prstGeom prst="rect">
            <a:avLst/>
          </a:prstGeom>
          <a:noFill/>
          <a:ln w="44450">
            <a:solidFill>
              <a:schemeClr val="tx1"/>
            </a:solidFill>
          </a:ln>
        </p:spPr>
      </p:pic>
      <p:sp>
        <p:nvSpPr>
          <p:cNvPr id="10" name="9 - TextBox"/>
          <p:cNvSpPr txBox="1"/>
          <p:nvPr/>
        </p:nvSpPr>
        <p:spPr>
          <a:xfrm>
            <a:off x="611560" y="332656"/>
            <a:ext cx="2016224" cy="707886"/>
          </a:xfrm>
          <a:prstGeom prst="rect">
            <a:avLst/>
          </a:prstGeom>
          <a:solidFill>
            <a:schemeClr val="accent6">
              <a:lumMod val="75000"/>
            </a:schemeClr>
          </a:solidFill>
        </p:spPr>
        <p:txBody>
          <a:bodyPr wrap="square" rtlCol="0">
            <a:spAutoFit/>
          </a:bodyPr>
          <a:lstStyle/>
          <a:p>
            <a:pPr algn="ctr"/>
            <a:r>
              <a:rPr lang="el-GR" sz="4000" b="1" dirty="0" smtClean="0"/>
              <a:t>ΜΕΤΑ</a:t>
            </a:r>
            <a:endParaRPr lang="el-GR" sz="4000" b="1" dirty="0"/>
          </a:p>
        </p:txBody>
      </p:sp>
    </p:spTree>
  </p:cSld>
  <p:clrMapOvr>
    <a:masterClrMapping/>
  </p:clrMapOvr>
  <p:transition spd="slow" advTm="15000">
    <p:wedg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530</Words>
  <Application>Microsoft Office PowerPoint</Application>
  <PresentationFormat>Προβολή στην οθόνη (4:3)</PresentationFormat>
  <Paragraphs>54</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Διαφάνεια 1</vt:lpstr>
      <vt:lpstr>ΣΤΟΧΟΣ ΒΕΛΤΙΩΣΗΣ</vt:lpstr>
      <vt:lpstr>Κι έτσι ξεκινήσαμε…με όρεξη και κέφι για το καλύτερο….πρώτα η τάξη μας… Βγήκαμε στην αυλή και αφού παρατηρήσαμε, σκεφτήκαμε και προτείναμε τις ιδέες μας, αποφασίσαμε να τις διαδόσουμε στους γονείς και σε άλλους που θα μπορούσαν να μας βοηθήσουν να πετύχουμε τον στόχο μας!!</vt:lpstr>
      <vt:lpstr>Τοίχοι γραμμένοι-παγκάκια φθαρμένα- ρόδες (παρτέρια)  άβαφτες άδειες από φυτά, λίγα παιχνίδια και άλλα πολλά εντοπίσαμε…έτσι αποφασίσαμε να κάνουμε κάτι γι αυτό…</vt:lpstr>
      <vt:lpstr>Άρχισαν λοιπόν οι εργασίες…εκπαιδευτικοί – γονείς και παιδιά ΕΝ ΔΡΑΣΕΙ!!!…</vt:lpstr>
      <vt:lpstr>Διαφάνεια 6</vt:lpstr>
      <vt:lpstr>Διαφάνεια 7</vt:lpstr>
      <vt:lpstr>Ο καλός μας σύλλογος γονέων μας εφοδίασε με καινούργια παιχνίδια για το παιχνίδι μας και όμορφα τραπεζάκια και καρεκλίτσες για την δημιουργική μας απασχόληση στην αυλή!!!</vt:lpstr>
      <vt:lpstr> Αδράξαμε την ευκαιρία να τα χαρούμε!!!</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Despina</dc:creator>
  <cp:lastModifiedBy>user</cp:lastModifiedBy>
  <cp:revision>69</cp:revision>
  <dcterms:created xsi:type="dcterms:W3CDTF">2025-05-26T17:44:00Z</dcterms:created>
  <dcterms:modified xsi:type="dcterms:W3CDTF">2025-06-25T16:09:06Z</dcterms:modified>
</cp:coreProperties>
</file>