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Λογαριασμός Microsoft" initials="ΛM" lastIdx="1" clrIdx="0">
    <p:extLst>
      <p:ext uri="{19B8F6BF-5375-455C-9EA6-DF929625EA0E}">
        <p15:presenceInfo xmlns:p15="http://schemas.microsoft.com/office/powerpoint/2012/main" userId="2bdaee10d96700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135"/>
    <a:srgbClr val="170B55"/>
    <a:srgbClr val="91992F"/>
    <a:srgbClr val="618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Μεσαίο στυλ 3 - 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768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7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80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65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668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948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96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9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406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89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1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920">
              <a:srgbClr val="D0E3F3"/>
            </a:gs>
            <a:gs pos="52000">
              <a:srgbClr val="C0D9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F4F6-AF47-49B1-B789-A54B00636654}" type="datetimeFigureOut">
              <a:rPr lang="el-GR" smtClean="0"/>
              <a:t>18/8/2022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2B41-700D-4FE7-A4F7-0AC90EA3717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51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66" y="137550"/>
            <a:ext cx="3416690" cy="3416690"/>
          </a:xfrm>
          <a:prstGeom prst="rect">
            <a:avLst/>
          </a:prstGeom>
        </p:spPr>
      </p:pic>
      <p:pic>
        <p:nvPicPr>
          <p:cNvPr id="4" name="Εικόνα 3" descr="C:\Users\zixry\Desktop\ημερολογιο\νηπιαγωγείο 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5" y="265986"/>
            <a:ext cx="3422650" cy="2567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7574" y="2340321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ΗΜΕΡΟΛΟΓΙΟ</a:t>
            </a:r>
            <a:b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ΚΑΛΗ</a:t>
            </a: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4472C4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ΧΡΟΝΙΑ!!!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9993" y="3790115"/>
            <a:ext cx="10963746" cy="11167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en-US" sz="6400" b="1" dirty="0" err="1">
                <a:solidFill>
                  <a:schemeClr val="accent1">
                    <a:lumMod val="75000"/>
                  </a:schemeClr>
                </a:solidFill>
              </a:rPr>
              <a:t>Ena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1">
                    <a:lumMod val="75000"/>
                  </a:schemeClr>
                </a:solidFill>
              </a:rPr>
              <a:t>spiri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1">
                    <a:lumMod val="75000"/>
                  </a:schemeClr>
                </a:solidFill>
              </a:rPr>
              <a:t>rizi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 tin </a:t>
            </a:r>
            <a:r>
              <a:rPr lang="en-US" sz="6400" b="1" dirty="0" err="1">
                <a:solidFill>
                  <a:schemeClr val="accent1">
                    <a:lumMod val="75000"/>
                  </a:schemeClr>
                </a:solidFill>
              </a:rPr>
              <a:t>Europi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400" b="1" dirty="0" err="1">
                <a:solidFill>
                  <a:schemeClr val="accent1">
                    <a:lumMod val="75000"/>
                  </a:schemeClr>
                </a:solidFill>
              </a:rPr>
              <a:t>girizei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l-GR" sz="6400" b="1" dirty="0">
                <a:solidFill>
                  <a:schemeClr val="accent1">
                    <a:lumMod val="75000"/>
                  </a:schemeClr>
                </a:solidFill>
              </a:rPr>
              <a:t>Α 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seed of rice is turning </a:t>
            </a:r>
            <a:r>
              <a:rPr lang="el-GR" sz="6400" b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6400" b="1" dirty="0">
                <a:solidFill>
                  <a:schemeClr val="accent1">
                    <a:lumMod val="75000"/>
                  </a:schemeClr>
                </a:solidFill>
              </a:rPr>
              <a:t>round the </a:t>
            </a:r>
            <a:r>
              <a:rPr lang="en-US" sz="6400" b="1" dirty="0" smtClean="0">
                <a:solidFill>
                  <a:schemeClr val="accent1">
                    <a:lumMod val="75000"/>
                  </a:schemeClr>
                </a:solidFill>
              </a:rPr>
              <a:t>Europe”</a:t>
            </a:r>
            <a:endParaRPr lang="el-GR" sz="6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l-GR" sz="4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l-GR" sz="4800" b="1" dirty="0" smtClean="0"/>
              <a:t>Ευρωπαϊκό </a:t>
            </a:r>
            <a:r>
              <a:rPr lang="el-GR" sz="4800" b="1" dirty="0"/>
              <a:t>Πρόγραμμα </a:t>
            </a:r>
            <a:r>
              <a:rPr lang="en-US" sz="4800" b="1" dirty="0"/>
              <a:t>Erasmus+ </a:t>
            </a:r>
            <a:r>
              <a:rPr lang="el-GR" sz="4800" b="1" dirty="0"/>
              <a:t>ΚΑ3 2018 – 2021 / Ενίσχυση σε θέματα μεταρρυθμίσεων πολιτικής, με τίτλο “</a:t>
            </a:r>
            <a:r>
              <a:rPr lang="en-US" sz="4800" b="1" dirty="0"/>
              <a:t>Teachers4Europe: setting an Agora for Democratic Culture</a:t>
            </a:r>
            <a:r>
              <a:rPr lang="en-US" sz="4800" b="1" dirty="0" smtClean="0"/>
              <a:t>”</a:t>
            </a:r>
            <a:endParaRPr lang="el-GR" sz="4800" b="1" dirty="0" smtClean="0"/>
          </a:p>
          <a:p>
            <a:pPr algn="just">
              <a:lnSpc>
                <a:spcPct val="170000"/>
              </a:lnSpc>
            </a:pPr>
            <a:r>
              <a:rPr lang="el-GR" sz="4800" dirty="0" smtClean="0"/>
              <a:t>Επιμέλεια /Σχεδίαση ημερολογίου: Χρυσούλα Ζιώγα, Νηπιαγωγός</a:t>
            </a:r>
          </a:p>
          <a:p>
            <a:pPr>
              <a:lnSpc>
                <a:spcPct val="170000"/>
              </a:lnSpc>
            </a:pPr>
            <a:r>
              <a:rPr lang="el-GR" sz="5600" dirty="0" smtClean="0">
                <a:latin typeface="Arial Black" panose="020B0A04020102020204" pitchFamily="34" charset="0"/>
              </a:rPr>
              <a:t>                            </a:t>
            </a:r>
            <a:r>
              <a:rPr lang="el-GR" sz="4800" dirty="0" smtClean="0">
                <a:latin typeface="Arial Black" panose="020B0A04020102020204" pitchFamily="34" charset="0"/>
              </a:rPr>
              <a:t>                                                                                  </a:t>
            </a:r>
            <a:endParaRPr lang="el-GR" sz="4800" dirty="0">
              <a:latin typeface="Arial Black" panose="020B0A04020102020204" pitchFamily="34" charset="0"/>
            </a:endParaRPr>
          </a:p>
          <a:p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35" y="330009"/>
            <a:ext cx="3337709" cy="250328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23" y="4659537"/>
            <a:ext cx="1853297" cy="227115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8" y="5417148"/>
            <a:ext cx="8466535" cy="110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0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Σεπτέμβριος</a:t>
            </a:r>
            <a:endParaRPr lang="el-GR" dirty="0"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43399"/>
              </p:ext>
            </p:extLst>
          </p:nvPr>
        </p:nvGraphicFramePr>
        <p:xfrm>
          <a:off x="625154" y="1369832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Σάββατο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 b="18021"/>
          <a:stretch/>
        </p:blipFill>
        <p:spPr>
          <a:xfrm>
            <a:off x="535716" y="3663172"/>
            <a:ext cx="2804685" cy="243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11648" b="21121"/>
          <a:stretch/>
        </p:blipFill>
        <p:spPr>
          <a:xfrm>
            <a:off x="9343175" y="228600"/>
            <a:ext cx="2658701" cy="288937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>
          <a:xfrm>
            <a:off x="5238369" y="3852281"/>
            <a:ext cx="3062124" cy="2513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44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chemeClr val="accent2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Οκτώβριος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520812"/>
              </p:ext>
            </p:extLst>
          </p:nvPr>
        </p:nvGraphicFramePr>
        <p:xfrm>
          <a:off x="1767620" y="1590884"/>
          <a:ext cx="8421370" cy="257556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6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7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10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20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19999"/>
          <a:stretch/>
        </p:blipFill>
        <p:spPr>
          <a:xfrm>
            <a:off x="416459" y="4206389"/>
            <a:ext cx="2653942" cy="354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2" b="10845"/>
          <a:stretch/>
        </p:blipFill>
        <p:spPr>
          <a:xfrm rot="10800000">
            <a:off x="8767086" y="3912778"/>
            <a:ext cx="3206977" cy="28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0" b="6547"/>
          <a:stretch/>
        </p:blipFill>
        <p:spPr>
          <a:xfrm rot="10800000">
            <a:off x="9750230" y="57763"/>
            <a:ext cx="2594170" cy="239389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31" y="3634373"/>
            <a:ext cx="2196612" cy="2928816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09220" y="5532437"/>
            <a:ext cx="10515600" cy="1325563"/>
          </a:xfrm>
        </p:spPr>
        <p:txBody>
          <a:bodyPr>
            <a:normAutofit/>
          </a:bodyPr>
          <a:lstStyle/>
          <a:p>
            <a:r>
              <a:rPr lang="el-GR" sz="1600" b="1" spc="50" dirty="0" smtClean="0">
                <a:ln w="952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round/>
                </a:ln>
                <a:solidFill>
                  <a:srgbClr val="ED7D31">
                    <a:lumMod val="75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Πείραμα: Οι σπόροι στο ψυγείο…</a:t>
            </a:r>
            <a:endParaRPr lang="el-GR" sz="16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5" y="3634373"/>
            <a:ext cx="2259458" cy="30126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41361"/>
              </p:ext>
            </p:extLst>
          </p:nvPr>
        </p:nvGraphicFramePr>
        <p:xfrm>
          <a:off x="1885950" y="1328334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5950" y="2713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0" name="Τίτλος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spc="50" smtClean="0">
                <a:ln w="9525" cap="flat" cmpd="sng" algn="ctr">
                  <a:solidFill>
                    <a:srgbClr val="ED7D31">
                      <a:lumMod val="75000"/>
                    </a:srgbClr>
                  </a:solidFill>
                  <a:prstDash val="solid"/>
                  <a:round/>
                </a:ln>
                <a:solidFill>
                  <a:srgbClr val="ED7D31">
                    <a:lumMod val="75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Νοέμβριος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33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285" y="2504049"/>
            <a:ext cx="3452803" cy="382365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07126" y="328911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Δεκέμβριος</a:t>
            </a:r>
            <a:endParaRPr lang="el-GR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27154"/>
              </p:ext>
            </p:extLst>
          </p:nvPr>
        </p:nvGraphicFramePr>
        <p:xfrm>
          <a:off x="906528" y="1580848"/>
          <a:ext cx="8421370" cy="2219325"/>
        </p:xfrm>
        <a:graphic>
          <a:graphicData uri="http://schemas.openxmlformats.org/drawingml/2006/table">
            <a:tbl>
              <a:tblPr firstRow="1" firstCol="1" bandRow="1"/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2E74B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25"/>
          <a:stretch/>
        </p:blipFill>
        <p:spPr>
          <a:xfrm>
            <a:off x="9995025" y="234247"/>
            <a:ext cx="1869932" cy="1822561"/>
          </a:xfrm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1" b="29769"/>
          <a:stretch/>
        </p:blipFill>
        <p:spPr>
          <a:xfrm>
            <a:off x="353085" y="3933529"/>
            <a:ext cx="3267746" cy="27388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3534" y="3182425"/>
            <a:ext cx="3875912" cy="290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2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4651" y="2383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l-GR" sz="4000" b="1" baseline="300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ο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ΝΗΠΙΑΓΩΓΕΙΟ </a:t>
            </a:r>
            <a:r>
              <a:rPr lang="el-GR" sz="4000" b="1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ΚΥΜΙΝΩΝ</a:t>
            </a:r>
            <a:r>
              <a:rPr lang="el-GR" sz="3200" dirty="0" smtClean="0">
                <a:latin typeface="Comic Sans MS" panose="030F0702030302020204" pitchFamily="66" charset="0"/>
              </a:rPr>
              <a:t/>
            </a:r>
            <a:br>
              <a:rPr lang="el-GR" sz="3200" dirty="0" smtClean="0">
                <a:latin typeface="Comic Sans MS" panose="030F0702030302020204" pitchFamily="66" charset="0"/>
              </a:rPr>
            </a:br>
            <a:r>
              <a:rPr lang="el-GR" sz="3200" dirty="0" smtClean="0">
                <a:latin typeface="Comic Sans MS" panose="030F0702030302020204" pitchFamily="66" charset="0"/>
              </a:rPr>
              <a:t> </a:t>
            </a:r>
            <a:r>
              <a:rPr lang="el-GR" sz="3200" dirty="0" smtClean="0">
                <a:latin typeface="Comic Sans MS" panose="030F0702030302020204" pitchFamily="66" charset="0"/>
              </a:rPr>
              <a:t>οι μαθητές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740" y="964570"/>
            <a:ext cx="3961814" cy="5282418"/>
          </a:xfrm>
          <a:prstGeom prst="rect">
            <a:avLst/>
          </a:prstGeom>
        </p:spPr>
      </p:pic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472" y="4862279"/>
            <a:ext cx="1722528" cy="2110902"/>
          </a:xfr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" y="5745031"/>
            <a:ext cx="9722351" cy="111296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22" y="1822008"/>
            <a:ext cx="4493537" cy="33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6" y="3853215"/>
            <a:ext cx="3005166" cy="2871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38622" y="260746"/>
            <a:ext cx="10515600" cy="1325563"/>
          </a:xfrm>
          <a:noFill/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Ιανουάριος</a:t>
            </a:r>
            <a: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51423"/>
              </p:ext>
            </p:extLst>
          </p:nvPr>
        </p:nvGraphicFramePr>
        <p:xfrm>
          <a:off x="3619990" y="1204295"/>
          <a:ext cx="7283154" cy="2723065"/>
        </p:xfrm>
        <a:graphic>
          <a:graphicData uri="http://schemas.openxmlformats.org/drawingml/2006/table">
            <a:tbl>
              <a:tblPr firstRow="1" firstCol="1" bandRow="1"/>
              <a:tblGrid>
                <a:gridCol w="1108044"/>
                <a:gridCol w="1028823"/>
                <a:gridCol w="1028823"/>
                <a:gridCol w="1029366"/>
                <a:gridCol w="1029366"/>
                <a:gridCol w="1029366"/>
                <a:gridCol w="1029366"/>
              </a:tblGrid>
              <a:tr h="3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smtClean="0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Κυριακή</a:t>
                      </a:r>
                      <a:endParaRPr lang="el-GR" sz="1200" dirty="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Δευτέρα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Τρίτη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Τετάρτη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Πέμπτη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Παρασκευή</a:t>
                      </a:r>
                      <a:endParaRPr lang="el-GR" sz="120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170B55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Σάββατο</a:t>
                      </a:r>
                      <a:endParaRPr lang="el-GR" sz="1200" dirty="0">
                        <a:solidFill>
                          <a:srgbClr val="170B55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100" dirty="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96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29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l-GR" sz="1100">
                        <a:solidFill>
                          <a:srgbClr val="170B5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170B5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DEEAF6"/>
                    </a:solidFill>
                  </a:tcPr>
                </a:tc>
              </a:tr>
              <a:tr h="368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6564" r="7780" b="30051"/>
          <a:stretch/>
        </p:blipFill>
        <p:spPr>
          <a:xfrm>
            <a:off x="564644" y="344835"/>
            <a:ext cx="2523126" cy="2482948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70" y="4377128"/>
            <a:ext cx="3307829" cy="24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508"/>
            <a:ext cx="2905198" cy="3883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5B9BD5"/>
                  </a:solidFill>
                  <a:prstDash val="solid"/>
                  <a:round/>
                </a:ln>
                <a:solidFill>
                  <a:srgbClr val="4472C4">
                    <a:lumMod val="50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Φεβρουάριος</a:t>
            </a:r>
            <a:endParaRPr lang="el-GR" dirty="0"/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95847"/>
              </p:ext>
            </p:extLst>
          </p:nvPr>
        </p:nvGraphicFramePr>
        <p:xfrm>
          <a:off x="1276268" y="1306488"/>
          <a:ext cx="8416155" cy="255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45"/>
                <a:gridCol w="1201945"/>
                <a:gridCol w="1201945"/>
                <a:gridCol w="1202580"/>
                <a:gridCol w="1202580"/>
                <a:gridCol w="1202580"/>
                <a:gridCol w="1202580"/>
              </a:tblGrid>
              <a:tr h="40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bg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l-GR" sz="1100" dirty="0">
                        <a:solidFill>
                          <a:schemeClr val="bg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l-GR" sz="1100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4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409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52870" y="3357797"/>
            <a:ext cx="2499577" cy="350020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1" y="3938952"/>
            <a:ext cx="3648222" cy="273616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73" y="0"/>
            <a:ext cx="2545239" cy="35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56781"/>
            <a:ext cx="10515600" cy="1325563"/>
          </a:xfrm>
        </p:spPr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939135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Μάρτιος</a:t>
            </a:r>
            <a:endParaRPr lang="el-GR" dirty="0">
              <a:ln w="9525" cap="flat" cmpd="sng" algn="ctr">
                <a:solidFill>
                  <a:srgbClr val="00B050"/>
                </a:solidFill>
                <a:prstDash val="solid"/>
                <a:round/>
              </a:ln>
              <a:solidFill>
                <a:srgbClr val="939135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746404"/>
              </p:ext>
            </p:extLst>
          </p:nvPr>
        </p:nvGraphicFramePr>
        <p:xfrm>
          <a:off x="1831466" y="1676139"/>
          <a:ext cx="8421370" cy="220853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45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Τρίτη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b="30973"/>
          <a:stretch/>
        </p:blipFill>
        <p:spPr>
          <a:xfrm>
            <a:off x="8621980" y="4096219"/>
            <a:ext cx="3123477" cy="2217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4822097" y="3752027"/>
            <a:ext cx="2547805" cy="2906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19" y="101454"/>
            <a:ext cx="2008281" cy="276178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/>
          <a:stretch/>
        </p:blipFill>
        <p:spPr>
          <a:xfrm>
            <a:off x="486507" y="3906676"/>
            <a:ext cx="2790679" cy="3214468"/>
          </a:xfrm>
          <a:prstGeom prst="rect">
            <a:avLst/>
          </a:prstGeom>
        </p:spPr>
      </p:pic>
      <p:sp>
        <p:nvSpPr>
          <p:cNvPr id="12" name="Τίτλος 1"/>
          <p:cNvSpPr txBox="1">
            <a:spLocks/>
          </p:cNvSpPr>
          <p:nvPr/>
        </p:nvSpPr>
        <p:spPr>
          <a:xfrm>
            <a:off x="146539" y="57955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18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Ο Πύργος του Άιφελ με τουβλάκια</a:t>
            </a:r>
            <a:endParaRPr lang="el-GR" sz="1800" dirty="0">
              <a:ln w="9525" cap="flat" cmpd="sng" algn="ctr">
                <a:solidFill>
                  <a:srgbClr val="00B050"/>
                </a:solidFill>
                <a:prstDash val="solid"/>
                <a:round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6435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939135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Απρίλιος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83949"/>
              </p:ext>
            </p:extLst>
          </p:nvPr>
        </p:nvGraphicFramePr>
        <p:xfrm>
          <a:off x="1568444" y="1527510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Τρίτη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16871" y="-11860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442" y="4109468"/>
            <a:ext cx="2767025" cy="2748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994934" y="0"/>
            <a:ext cx="2197066" cy="3021397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09468"/>
            <a:ext cx="2936341" cy="22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939135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Μάιος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77246"/>
              </p:ext>
            </p:extLst>
          </p:nvPr>
        </p:nvGraphicFramePr>
        <p:xfrm>
          <a:off x="1116312" y="1339091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Πέμπτη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Παρασκευή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8566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3"/>
          <a:stretch/>
        </p:blipFill>
        <p:spPr>
          <a:xfrm>
            <a:off x="1017160" y="4129003"/>
            <a:ext cx="3264670" cy="2076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14"/>
          <a:stretch/>
        </p:blipFill>
        <p:spPr>
          <a:xfrm>
            <a:off x="9156243" y="93525"/>
            <a:ext cx="3035757" cy="278817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20" y="3795428"/>
            <a:ext cx="2296929" cy="30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25" b="8912"/>
          <a:stretch/>
        </p:blipFill>
        <p:spPr>
          <a:xfrm>
            <a:off x="5277403" y="3812914"/>
            <a:ext cx="2704547" cy="2721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Ιούνιος</a:t>
            </a:r>
            <a:endParaRPr lang="el-GR" dirty="0">
              <a:solidFill>
                <a:srgbClr val="FFC000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001014"/>
              </p:ext>
            </p:extLst>
          </p:nvPr>
        </p:nvGraphicFramePr>
        <p:xfrm>
          <a:off x="1127076" y="1289406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100" dirty="0" smtClean="0">
                          <a:effectLst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100" dirty="0" smtClean="0">
                          <a:effectLst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r>
                        <a:rPr lang="el-GR" sz="1100" dirty="0" smtClean="0">
                          <a:effectLst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5950" y="2713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18392"/>
            <a:ext cx="1662038" cy="22160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13223" y="295856"/>
            <a:ext cx="2266866" cy="311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Ιούλιος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920348"/>
              </p:ext>
            </p:extLst>
          </p:nvPr>
        </p:nvGraphicFramePr>
        <p:xfrm>
          <a:off x="1673324" y="1561514"/>
          <a:ext cx="8421370" cy="25755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effectLst/>
                        </a:rPr>
                        <a:t>Τετάρτη</a:t>
                      </a:r>
                      <a:endParaRPr lang="el-GR" sz="120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rgbClr val="2E74B5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4182"/>
            <a:ext cx="1941319" cy="259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2" y="4031034"/>
            <a:ext cx="2295085" cy="306011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1"/>
          <a:stretch/>
        </p:blipFill>
        <p:spPr>
          <a:xfrm>
            <a:off x="9431176" y="365125"/>
            <a:ext cx="3040969" cy="32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spc="50" dirty="0" smtClean="0">
                <a:ln w="9525" cap="flat" cmpd="sng" algn="ctr">
                  <a:solidFill>
                    <a:srgbClr val="00B050"/>
                  </a:solidFill>
                  <a:prstDash val="solid"/>
                  <a:round/>
                </a:ln>
                <a:solidFill>
                  <a:srgbClr val="FFC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Αύγουστος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5201"/>
              </p:ext>
            </p:extLst>
          </p:nvPr>
        </p:nvGraphicFramePr>
        <p:xfrm>
          <a:off x="1284583" y="1693253"/>
          <a:ext cx="8421370" cy="221932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02690"/>
                <a:gridCol w="1202690"/>
                <a:gridCol w="1202690"/>
                <a:gridCol w="1203325"/>
                <a:gridCol w="1203325"/>
                <a:gridCol w="1203325"/>
                <a:gridCol w="1203325"/>
              </a:tblGrid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Κυριακή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Δευτέρα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Τρίτη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Τετάρτη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Πέμπτη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Παρασκευή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Σάββατο</a:t>
                      </a:r>
                      <a:endParaRPr lang="el-GR" sz="12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effectLst/>
                          <a:latin typeface="Impact" panose="020B0806030902050204" pitchFamily="34" charset="0"/>
                        </a:rPr>
                        <a:t> </a:t>
                      </a: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19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lt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22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23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24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25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26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27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28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effectLst/>
                          <a:latin typeface="Impact" panose="020B0806030902050204" pitchFamily="34" charset="0"/>
                        </a:rPr>
                        <a:t>29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 smtClean="0">
                          <a:solidFill>
                            <a:schemeClr val="dk1"/>
                          </a:solidFill>
                          <a:effectLst/>
                          <a:latin typeface="Impact" panose="020B0806030902050204" pitchFamily="34" charset="0"/>
                          <a:ea typeface="+mn-ea"/>
                          <a:cs typeface="+mn-cs"/>
                        </a:rPr>
                        <a:t>30</a:t>
                      </a: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100" b="1" dirty="0" smtClean="0">
                          <a:solidFill>
                            <a:schemeClr val="tx1"/>
                          </a:solidFill>
                          <a:effectLst/>
                          <a:latin typeface="Impact" panose="020B080603090205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l-GR" sz="1100" b="1" dirty="0">
                        <a:solidFill>
                          <a:schemeClr val="tx1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solidFill>
                          <a:srgbClr val="2E74B5"/>
                        </a:solidFill>
                        <a:effectLst/>
                        <a:latin typeface="Impact" panose="020B080603090205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0806" y="14817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49" y="4001294"/>
            <a:ext cx="2874474" cy="2874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Εικόνα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2" b="20513"/>
          <a:stretch/>
        </p:blipFill>
        <p:spPr>
          <a:xfrm rot="10800000">
            <a:off x="9525038" y="365125"/>
            <a:ext cx="2666962" cy="210651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88" y="4277744"/>
            <a:ext cx="2981607" cy="2236205"/>
          </a:xfrm>
          <a:prstGeom prst="rect">
            <a:avLst/>
          </a:prstGeom>
        </p:spPr>
      </p:pic>
      <p:sp>
        <p:nvSpPr>
          <p:cNvPr id="9" name="Θέση περιεχομένου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61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500</Words>
  <Application>Microsoft Office PowerPoint</Application>
  <PresentationFormat>Ευρεία οθόνη</PresentationFormat>
  <Paragraphs>523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4" baseType="lpstr">
      <vt:lpstr>Algerian</vt:lpstr>
      <vt:lpstr>Arial</vt:lpstr>
      <vt:lpstr>Arial Black</vt:lpstr>
      <vt:lpstr>Calibri</vt:lpstr>
      <vt:lpstr>Calibri Light</vt:lpstr>
      <vt:lpstr>Cambria</vt:lpstr>
      <vt:lpstr>Comic Sans MS</vt:lpstr>
      <vt:lpstr>Impact</vt:lpstr>
      <vt:lpstr>Times New Roman</vt:lpstr>
      <vt:lpstr>Θέμα του Office</vt:lpstr>
      <vt:lpstr>ΗΜΕΡΟΛΟΓΙΟ 2022                             ΚΑΛΗ ΧΡΟΝΙΑ!!! </vt:lpstr>
      <vt:lpstr>Ιανουάριος </vt:lpstr>
      <vt:lpstr>Φεβρουάριος</vt:lpstr>
      <vt:lpstr>Μάρτιος</vt:lpstr>
      <vt:lpstr>Απρίλιος</vt:lpstr>
      <vt:lpstr>Μάιος</vt:lpstr>
      <vt:lpstr>Ιούνιος</vt:lpstr>
      <vt:lpstr>Ιούλιος</vt:lpstr>
      <vt:lpstr>Αύγουστος</vt:lpstr>
      <vt:lpstr>Σεπτέμβριος</vt:lpstr>
      <vt:lpstr>Οκτώβριος</vt:lpstr>
      <vt:lpstr>Πείραμα: Οι σπόροι στο ψυγείο…</vt:lpstr>
      <vt:lpstr> Δεκέμβριος</vt:lpstr>
      <vt:lpstr>2ο ΝΗΠΙΑΓΩΓΕΙΟ ΚΥΜΙΝΩΝ  οι μαθητές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  ΚΑΛΗ ΧΡΟΝΙΑ!!! </dc:title>
  <dc:creator>Λογαριασμός Microsoft</dc:creator>
  <cp:lastModifiedBy>Λογαριασμός Microsoft</cp:lastModifiedBy>
  <cp:revision>46</cp:revision>
  <dcterms:created xsi:type="dcterms:W3CDTF">2021-12-16T20:24:58Z</dcterms:created>
  <dcterms:modified xsi:type="dcterms:W3CDTF">2022-08-18T16:07:33Z</dcterms:modified>
</cp:coreProperties>
</file>