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11"/>
          </p:nvPr>
        </p:nvSpPr>
        <p:spPr/>
        <p:txBody>
          <a:bodyPr/>
          <a:lstStyle/>
          <a:p>
            <a:endParaRPr kumimoji="0" lang="en-US"/>
          </a:p>
        </p:txBody>
      </p:sp>
      <p:sp>
        <p:nvSpPr>
          <p:cNvPr id="6" name="5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8" name="7 - Θέση υποσέλιδου"/>
          <p:cNvSpPr>
            <a:spLocks noGrp="1"/>
          </p:cNvSpPr>
          <p:nvPr>
            <p:ph type="ftr" sz="quarter" idx="11"/>
          </p:nvPr>
        </p:nvSpPr>
        <p:spPr/>
        <p:txBody>
          <a:bodyPr/>
          <a:lstStyle/>
          <a:p>
            <a:endParaRPr kumimoji="0" lang="en-US"/>
          </a:p>
        </p:txBody>
      </p:sp>
      <p:sp>
        <p:nvSpPr>
          <p:cNvPr id="9" name="8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4" name="3 - Θέση υποσέλιδου"/>
          <p:cNvSpPr>
            <a:spLocks noGrp="1"/>
          </p:cNvSpPr>
          <p:nvPr>
            <p:ph type="ftr" sz="quarter" idx="11"/>
          </p:nvPr>
        </p:nvSpPr>
        <p:spPr/>
        <p:txBody>
          <a:bodyPr/>
          <a:lstStyle/>
          <a:p>
            <a:endParaRPr kumimoji="0" lang="en-US"/>
          </a:p>
        </p:txBody>
      </p:sp>
      <p:sp>
        <p:nvSpPr>
          <p:cNvPr id="5" name="4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3" name="2 - Θέση υποσέλιδου"/>
          <p:cNvSpPr>
            <a:spLocks noGrp="1"/>
          </p:cNvSpPr>
          <p:nvPr>
            <p:ph type="ftr" sz="quarter" idx="11"/>
          </p:nvPr>
        </p:nvSpPr>
        <p:spPr/>
        <p:txBody>
          <a:bodyPr/>
          <a:lstStyle/>
          <a:p>
            <a:endParaRPr kumimoji="0" lang="en-US"/>
          </a:p>
        </p:txBody>
      </p:sp>
      <p:sp>
        <p:nvSpPr>
          <p:cNvPr id="4" name="3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41ABA4E-CD72-497B-97AA-7213B3980F60}" type="datetimeFigureOut">
              <a:rPr lang="en-US" smtClean="0"/>
              <a:pPr/>
              <a:t>1/31/2017</a:t>
            </a:fld>
            <a:endParaRPr lang="en-US"/>
          </a:p>
        </p:txBody>
      </p:sp>
      <p:sp>
        <p:nvSpPr>
          <p:cNvPr id="6" name="5 - Θέση υποσέλιδου"/>
          <p:cNvSpPr>
            <a:spLocks noGrp="1"/>
          </p:cNvSpPr>
          <p:nvPr>
            <p:ph type="ftr" sz="quarter" idx="11"/>
          </p:nvPr>
        </p:nvSpPr>
        <p:spPr/>
        <p:txBody>
          <a:bodyPr/>
          <a:lstStyle/>
          <a:p>
            <a:endParaRPr kumimoji="0" lang="en-US"/>
          </a:p>
        </p:txBody>
      </p:sp>
      <p:sp>
        <p:nvSpPr>
          <p:cNvPr id="7" name="6 - Θέση αριθμού διαφάνειας"/>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ABA4E-CD72-497B-97AA-7213B3980F60}" type="datetimeFigureOut">
              <a:rPr lang="en-US" smtClean="0"/>
              <a:pPr/>
              <a:t>1/31/2017</a:t>
            </a:fld>
            <a:endParaRPr lang="en-US"/>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0" lang="en-US"/>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57653-3E58-4892-A7ED-712530ACC680}"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ctrTitle"/>
          </p:nvPr>
        </p:nvSpPr>
        <p:spPr>
          <a:xfrm>
            <a:off x="539552" y="188640"/>
            <a:ext cx="7846640" cy="2016224"/>
          </a:xfrm>
        </p:spPr>
        <p:txBody>
          <a:bodyPr/>
          <a:lstStyle/>
          <a:p>
            <a:r>
              <a:rPr lang="el-GR" dirty="0" smtClean="0">
                <a:solidFill>
                  <a:schemeClr val="accent2">
                    <a:lumMod val="75000"/>
                  </a:schemeClr>
                </a:solidFill>
              </a:rPr>
              <a:t>Μη Κυβερνητικές Οργανώσεις.</a:t>
            </a:r>
            <a:endParaRPr lang="el-GR" dirty="0">
              <a:solidFill>
                <a:schemeClr val="accent2">
                  <a:lumMod val="75000"/>
                </a:schemeClr>
              </a:solidFill>
            </a:endParaRPr>
          </a:p>
        </p:txBody>
      </p:sp>
      <p:sp>
        <p:nvSpPr>
          <p:cNvPr id="2" name="1 - Υπότιτλος"/>
          <p:cNvSpPr>
            <a:spLocks noGrp="1"/>
          </p:cNvSpPr>
          <p:nvPr>
            <p:ph type="subTitle" idx="1"/>
          </p:nvPr>
        </p:nvSpPr>
        <p:spPr>
          <a:xfrm>
            <a:off x="1371600" y="2492896"/>
            <a:ext cx="6400800" cy="3600400"/>
          </a:xfrm>
        </p:spPr>
        <p:txBody>
          <a:bodyPr>
            <a:normAutofit fontScale="70000" lnSpcReduction="20000"/>
          </a:bodyPr>
          <a:lstStyle/>
          <a:p>
            <a:pPr>
              <a:buFont typeface="Arial" pitchFamily="34" charset="0"/>
              <a:buChar char="•"/>
            </a:pPr>
            <a:r>
              <a:rPr lang="el-GR" b="1" dirty="0"/>
              <a:t>Ένας Μη Κυβερνητικός Οργανισμός (ΜΚΟ) είναι ένας νομικά συγκροτημένος οργανισμός που δημιουργήθηκε από </a:t>
            </a:r>
            <a:r>
              <a:rPr lang="el-GR" b="1" dirty="0" smtClean="0"/>
              <a:t>φυσικά ή</a:t>
            </a:r>
            <a:r>
              <a:rPr lang="el-GR" b="1" dirty="0"/>
              <a:t> </a:t>
            </a:r>
            <a:r>
              <a:rPr lang="el-GR" b="1" dirty="0" smtClean="0"/>
              <a:t>νομικά </a:t>
            </a:r>
            <a:r>
              <a:rPr lang="el-GR" b="1" dirty="0"/>
              <a:t>πρόσωπα που λειτουργεί ανεξάρτητα από κάθε κυβέρνηση , και ένας όρος που χρησιμοποιείται συνήθως από τις κυβερνήσεις για να αναφερθούν σε πρόσωπα που δεν ελέγχονται από την κυβέρνηση. Στις περιπτώσεις κατά τις οποίες οι ΜΚΟ χρηματοδοτούνται εξ ολοκλήρου ή εν μέρει από τις κυβερνήσεις, οι ΜΚΟ υποστηρίζουν το μη κυβερνητικό προσωπικό αποκλείοντας τους εκπροσώπους των κυβερνήσεων από την ένταξή τους στην οργάνωση.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Ο ρόλος των Μ.Κ.Ο</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normAutofit fontScale="85000" lnSpcReduction="10000"/>
          </a:bodyPr>
          <a:lstStyle/>
          <a:p>
            <a:r>
              <a:rPr lang="el-GR" dirty="0" smtClean="0">
                <a:solidFill>
                  <a:schemeClr val="bg1">
                    <a:lumMod val="50000"/>
                  </a:schemeClr>
                </a:solidFill>
              </a:rPr>
              <a:t>Οι ΜΚΟ έχουν πλέον, αναπτυχθεί σε τόσο μεγάλο βαθμό που σε πολλές περιπτώσεις τείνουν ακόμη και να υποκαταστήσουν ορισμένες δραστηριότητες που κατά τα άλλα αναπτύσσει η πολιτεία/κράτος, ιδιαίτερα σε χώρες του τρίτου κόσμου </a:t>
            </a:r>
          </a:p>
          <a:p>
            <a:r>
              <a:rPr lang="el-GR" dirty="0" smtClean="0">
                <a:solidFill>
                  <a:schemeClr val="bg1">
                    <a:lumMod val="50000"/>
                  </a:schemeClr>
                </a:solidFill>
              </a:rPr>
              <a:t>Οι ΜΚΟ συνιστούν ένα σημαντικό παράγοντα δράσης σε ευαίσθητους τομείς όπως οι διεθνής ανάπτυξη, προστασία του περιβάλλοντος, η προστασία των ανθρωπίνων δικαιωμάτων, η προώθηση της ειρήνης και άλλα σημαντικά ζητήματα της κοινωνίας, της οικονομίας αλλά και της πολιτικής.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Δράσεις-Κλειδιά των ΜΚΟ </a:t>
            </a:r>
            <a:endParaRPr lang="el-GR" dirty="0">
              <a:solidFill>
                <a:schemeClr val="accent2">
                  <a:lumMod val="75000"/>
                </a:schemeClr>
              </a:solidFill>
            </a:endParaRPr>
          </a:p>
        </p:txBody>
      </p:sp>
      <p:sp>
        <p:nvSpPr>
          <p:cNvPr id="3" name="2 - Θέση περιεχομένου"/>
          <p:cNvSpPr>
            <a:spLocks noGrp="1"/>
          </p:cNvSpPr>
          <p:nvPr>
            <p:ph idx="1"/>
          </p:nvPr>
        </p:nvSpPr>
        <p:spPr>
          <a:xfrm>
            <a:off x="0" y="1628800"/>
            <a:ext cx="4644008" cy="4968552"/>
          </a:xfrm>
        </p:spPr>
        <p:txBody>
          <a:bodyPr>
            <a:normAutofit fontScale="92500" lnSpcReduction="10000"/>
          </a:bodyPr>
          <a:lstStyle/>
          <a:p>
            <a:r>
              <a:rPr lang="el-GR" dirty="0" smtClean="0">
                <a:solidFill>
                  <a:schemeClr val="bg1">
                    <a:lumMod val="50000"/>
                  </a:schemeClr>
                </a:solidFill>
              </a:rPr>
              <a:t>Αναπτυξιακή εκπαίδευση </a:t>
            </a:r>
          </a:p>
          <a:p>
            <a:r>
              <a:rPr lang="el-GR" dirty="0" smtClean="0">
                <a:solidFill>
                  <a:schemeClr val="bg1">
                    <a:lumMod val="50000"/>
                  </a:schemeClr>
                </a:solidFill>
              </a:rPr>
              <a:t>Άσκηση πίεσης σε διαδικασία λήψης αποφάσεων </a:t>
            </a:r>
          </a:p>
          <a:p>
            <a:r>
              <a:rPr lang="el-GR" dirty="0" smtClean="0">
                <a:solidFill>
                  <a:schemeClr val="bg1">
                    <a:lumMod val="50000"/>
                  </a:schemeClr>
                </a:solidFill>
              </a:rPr>
              <a:t>Ανθρωπιστική βοήθεια και έκτακτη βοήθεια </a:t>
            </a:r>
          </a:p>
          <a:p>
            <a:r>
              <a:rPr lang="el-GR" dirty="0" smtClean="0">
                <a:solidFill>
                  <a:schemeClr val="bg1">
                    <a:lumMod val="50000"/>
                  </a:schemeClr>
                </a:solidFill>
              </a:rPr>
              <a:t>Ενδυνάμωση των θεσμών </a:t>
            </a:r>
          </a:p>
          <a:p>
            <a:r>
              <a:rPr lang="el-GR" dirty="0" smtClean="0">
                <a:solidFill>
                  <a:schemeClr val="bg1">
                    <a:lumMod val="50000"/>
                  </a:schemeClr>
                </a:solidFill>
              </a:rPr>
              <a:t>Ρόλος στην εδραίωση της δημοκρατίας </a:t>
            </a:r>
          </a:p>
          <a:p>
            <a:r>
              <a:rPr lang="el-GR" dirty="0" smtClean="0">
                <a:solidFill>
                  <a:schemeClr val="bg1">
                    <a:lumMod val="50000"/>
                  </a:schemeClr>
                </a:solidFill>
              </a:rPr>
              <a:t>Αναπτυξιακή συνεργασία </a:t>
            </a:r>
            <a:endParaRPr lang="el-GR" dirty="0">
              <a:solidFill>
                <a:schemeClr val="bg1">
                  <a:lumMod val="50000"/>
                </a:schemeClr>
              </a:solidFill>
            </a:endParaRPr>
          </a:p>
        </p:txBody>
      </p:sp>
      <p:pic>
        <p:nvPicPr>
          <p:cNvPr id="1026" name="Picture 2" descr="Image result for ΜΚΟ"/>
          <p:cNvPicPr>
            <a:picLocks noChangeAspect="1" noChangeArrowheads="1"/>
          </p:cNvPicPr>
          <p:nvPr/>
        </p:nvPicPr>
        <p:blipFill>
          <a:blip r:embed="rId2" cstate="print"/>
          <a:srcRect/>
          <a:stretch>
            <a:fillRect/>
          </a:stretch>
        </p:blipFill>
        <p:spPr bwMode="auto">
          <a:xfrm>
            <a:off x="4572000" y="1772816"/>
            <a:ext cx="4427984" cy="468052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Η άλλη πλευρά των Μ.Κ.Ο</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lstStyle/>
          <a:p>
            <a:r>
              <a:rPr lang="el-GR" dirty="0"/>
              <a:t>το άθροισμα των επιδοτήσεων της λίστας </a:t>
            </a:r>
            <a:r>
              <a:rPr lang="el-GR" b="1" dirty="0"/>
              <a:t>ξεπερνάει τα 40 εκατομμύρια ευρώ</a:t>
            </a:r>
            <a:r>
              <a:rPr lang="el-GR" dirty="0"/>
              <a:t>.</a:t>
            </a:r>
          </a:p>
        </p:txBody>
      </p:sp>
      <p:pic>
        <p:nvPicPr>
          <p:cNvPr id="16386" name="Picture 2" descr="Image result for ΜΚΟ"/>
          <p:cNvPicPr>
            <a:picLocks noChangeAspect="1" noChangeArrowheads="1"/>
          </p:cNvPicPr>
          <p:nvPr/>
        </p:nvPicPr>
        <p:blipFill>
          <a:blip r:embed="rId2" cstate="print"/>
          <a:srcRect/>
          <a:stretch>
            <a:fillRect/>
          </a:stretch>
        </p:blipFill>
        <p:spPr bwMode="auto">
          <a:xfrm>
            <a:off x="1403648" y="3284984"/>
            <a:ext cx="5457825" cy="33242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accent2">
                    <a:lumMod val="75000"/>
                  </a:schemeClr>
                </a:solidFill>
              </a:rPr>
              <a:t>Οικονομικά των Μ.Κ.Ο.</a:t>
            </a:r>
            <a:endParaRPr lang="el-GR" dirty="0">
              <a:solidFill>
                <a:schemeClr val="accent2">
                  <a:lumMod val="75000"/>
                </a:schemeClr>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smtClean="0"/>
              <a:t>Κάθε </a:t>
            </a:r>
            <a:r>
              <a:rPr lang="el-GR" dirty="0" smtClean="0"/>
              <a:t>χρόνο, περισσότερα </a:t>
            </a:r>
            <a:r>
              <a:rPr lang="el-GR" dirty="0" smtClean="0">
                <a:solidFill>
                  <a:schemeClr val="accent2">
                    <a:lumMod val="75000"/>
                  </a:schemeClr>
                </a:solidFill>
              </a:rPr>
              <a:t>από 7 δισεκατομμύρια </a:t>
            </a:r>
            <a:r>
              <a:rPr lang="el-GR" dirty="0" smtClean="0"/>
              <a:t>δολάρια βοήθειας σε αναπτυσσόμενες χώρες διοχετεύονται μέσω διεθνών ΜΚΟ. Σε παγκόσμιο επίπεδο, οι ΜΚΟ παρείχαν στα μέσα της δεκαετίας του </a:t>
            </a:r>
            <a:r>
              <a:rPr lang="el-GR" dirty="0" smtClean="0"/>
              <a:t>90 </a:t>
            </a:r>
            <a:r>
              <a:rPr lang="el-GR" dirty="0" smtClean="0"/>
              <a:t>το 13% του συνόλου της αναπτυξιακής βοήθειας, δηλαδή ένα ποσό πολύ μεγαλύτερο </a:t>
            </a:r>
            <a:r>
              <a:rPr lang="el-GR" dirty="0" err="1" smtClean="0"/>
              <a:t>απο</a:t>
            </a:r>
            <a:r>
              <a:rPr lang="el-GR" dirty="0" smtClean="0"/>
              <a:t> </a:t>
            </a:r>
            <a:r>
              <a:rPr lang="el-GR" dirty="0" smtClean="0"/>
              <a:t>αυτό που διαχειρίζεται το σύστημα των Ηνωμένων Εθνών (με την εξαίρεση του Διεθνούς Νομισματικού Ταμείου και της Παγκόσμιας Τράπεζας). Βέβαια, όλες οι διεθνείς ΜΚΟ δεν είναι αναλόγου μεγέθους και ισχύος. Παρόλο που οι ΜΚΟ στα αναπτυσσόμενα κράτη είναι αριθμητικά πολύ περισσότερες από τις αντίστοιχες των αναπτυγμένων, είναι οι τελευταίες αυτές που διαθέτουν το συντριπτικό ποσοστό των συνολικών </a:t>
            </a:r>
            <a:r>
              <a:rPr lang="el-GR" dirty="0" smtClean="0"/>
              <a:t>πόρων.</a:t>
            </a:r>
            <a:endParaRPr lang="el-GR"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TotalTime>
  <Words>237</Words>
  <Application>Microsoft Office PowerPoint</Application>
  <PresentationFormat>Προβολή στην οθόνη (4:3)</PresentationFormat>
  <Paragraphs>16</Paragraphs>
  <Slides>5</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5</vt:i4>
      </vt:variant>
    </vt:vector>
  </HeadingPairs>
  <TitlesOfParts>
    <vt:vector size="6" baseType="lpstr">
      <vt:lpstr>Θέμα του Office</vt:lpstr>
      <vt:lpstr>Μη Κυβερνητικές Οργανώσεις.</vt:lpstr>
      <vt:lpstr>Ο ρόλος των Μ.Κ.Ο</vt:lpstr>
      <vt:lpstr>Δράσεις-Κλειδιά των ΜΚΟ </vt:lpstr>
      <vt:lpstr>Η άλλη πλευρά των Μ.Κ.Ο</vt:lpstr>
      <vt:lpstr>Οικονομικά των Μ.Κ.Ο.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Μη Κυβερνητικές Οργανώσεις.</dc:title>
  <dc:creator>2o Lukeio2</dc:creator>
  <cp:lastModifiedBy>Teachers</cp:lastModifiedBy>
  <cp:revision>7</cp:revision>
  <dcterms:created xsi:type="dcterms:W3CDTF">2017-01-24T10:37:53Z</dcterms:created>
  <dcterms:modified xsi:type="dcterms:W3CDTF">2017-01-31T11:37:05Z</dcterms:modified>
</cp:coreProperties>
</file>