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3" r:id="rId4"/>
    <p:sldId id="257" r:id="rId5"/>
    <p:sldId id="258" r:id="rId6"/>
    <p:sldId id="265" r:id="rId7"/>
    <p:sldId id="259" r:id="rId8"/>
    <p:sldId id="264" r:id="rId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9BEFECE-E61E-438C-BC17-FB49F66D34F6}" type="datetimeFigureOut">
              <a:rPr lang="el-GR" smtClean="0"/>
              <a:pPr/>
              <a:t>22/11/2016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87C4AD2E-DA77-42D1-A1D4-F651E81C6B35}"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BEFECE-E61E-438C-BC17-FB49F66D34F6}" type="datetimeFigureOut">
              <a:rPr lang="el-GR" smtClean="0"/>
              <a:pPr/>
              <a:t>22/11/2016</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4AD2E-DA77-42D1-A1D4-F651E81C6B35}"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99592" y="188641"/>
            <a:ext cx="7558608" cy="1368151"/>
          </a:xfrm>
        </p:spPr>
        <p:txBody>
          <a:bodyPr>
            <a:normAutofit fontScale="90000"/>
          </a:bodyPr>
          <a:lstStyle/>
          <a:p>
            <a:r>
              <a:rPr lang="el-GR" sz="4800" u="sng" dirty="0" smtClean="0">
                <a:solidFill>
                  <a:schemeClr val="bg1">
                    <a:lumMod val="50000"/>
                  </a:schemeClr>
                </a:solidFill>
              </a:rPr>
              <a:t>Μετανάστευση </a:t>
            </a:r>
            <a:r>
              <a:rPr lang="el-GR" sz="4800" u="sng" dirty="0" smtClean="0">
                <a:solidFill>
                  <a:schemeClr val="bg1">
                    <a:lumMod val="50000"/>
                  </a:schemeClr>
                </a:solidFill>
              </a:rPr>
              <a:t>1948</a:t>
            </a:r>
            <a:r>
              <a:rPr lang="en-US" sz="4800" u="sng" smtClean="0">
                <a:solidFill>
                  <a:schemeClr val="bg1">
                    <a:lumMod val="50000"/>
                  </a:schemeClr>
                </a:solidFill>
              </a:rPr>
              <a:t>-1970</a:t>
            </a:r>
            <a:r>
              <a:rPr lang="el-GR" sz="4800" u="sng" smtClean="0">
                <a:solidFill>
                  <a:schemeClr val="bg1">
                    <a:lumMod val="50000"/>
                  </a:schemeClr>
                </a:solidFill>
              </a:rPr>
              <a:t> </a:t>
            </a:r>
            <a:r>
              <a:rPr lang="el-GR" sz="4800" u="sng" dirty="0" smtClean="0"/>
              <a:t/>
            </a:r>
            <a:br>
              <a:rPr lang="el-GR" sz="4800" u="sng" dirty="0" smtClean="0"/>
            </a:br>
            <a:r>
              <a:rPr lang="el-GR" sz="4800" u="sng" dirty="0" smtClean="0"/>
              <a:t> </a:t>
            </a:r>
            <a:endParaRPr lang="el-GR" sz="4800" u="sng" dirty="0"/>
          </a:p>
        </p:txBody>
      </p:sp>
      <p:sp>
        <p:nvSpPr>
          <p:cNvPr id="3" name="2 - Υπότιτλος"/>
          <p:cNvSpPr>
            <a:spLocks noGrp="1"/>
          </p:cNvSpPr>
          <p:nvPr>
            <p:ph type="subTitle" idx="1"/>
          </p:nvPr>
        </p:nvSpPr>
        <p:spPr>
          <a:xfrm>
            <a:off x="1371600" y="1628800"/>
            <a:ext cx="6400800" cy="2232248"/>
          </a:xfrm>
        </p:spPr>
        <p:txBody>
          <a:bodyPr/>
          <a:lstStyle/>
          <a:p>
            <a:pPr>
              <a:buFont typeface="Arial" pitchFamily="34" charset="0"/>
              <a:buChar char="•"/>
            </a:pPr>
            <a:r>
              <a:rPr lang="el-GR" dirty="0" smtClean="0">
                <a:solidFill>
                  <a:schemeClr val="tx1"/>
                </a:solidFill>
              </a:rPr>
              <a:t>Γερμανία(Βέλγιο) </a:t>
            </a:r>
          </a:p>
          <a:p>
            <a:pPr>
              <a:buFont typeface="Arial" pitchFamily="34" charset="0"/>
              <a:buChar char="•"/>
            </a:pPr>
            <a:r>
              <a:rPr lang="el-GR" dirty="0" smtClean="0">
                <a:solidFill>
                  <a:schemeClr val="tx1"/>
                </a:solidFill>
              </a:rPr>
              <a:t>Αυστραλία </a:t>
            </a:r>
          </a:p>
          <a:p>
            <a:pPr>
              <a:buFont typeface="Arial" pitchFamily="34" charset="0"/>
              <a:buChar char="•"/>
            </a:pPr>
            <a:r>
              <a:rPr lang="el-GR" dirty="0" smtClean="0">
                <a:solidFill>
                  <a:schemeClr val="tx1"/>
                </a:solidFill>
              </a:rPr>
              <a:t>Αμερική </a:t>
            </a:r>
            <a:endParaRPr lang="el-GR" dirty="0">
              <a:solidFill>
                <a:schemeClr val="tx1"/>
              </a:solidFill>
            </a:endParaRPr>
          </a:p>
        </p:txBody>
      </p:sp>
      <p:pic>
        <p:nvPicPr>
          <p:cNvPr id="14338" name="Picture 2" descr="Αποτέλεσμα εικόνας για μεταναστευση το 1948"/>
          <p:cNvPicPr>
            <a:picLocks noChangeAspect="1" noChangeArrowheads="1"/>
          </p:cNvPicPr>
          <p:nvPr/>
        </p:nvPicPr>
        <p:blipFill>
          <a:blip r:embed="rId2" cstate="print"/>
          <a:srcRect/>
          <a:stretch>
            <a:fillRect/>
          </a:stretch>
        </p:blipFill>
        <p:spPr bwMode="auto">
          <a:xfrm>
            <a:off x="2051720" y="3933056"/>
            <a:ext cx="5400600" cy="257470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187624" y="260648"/>
            <a:ext cx="6552728" cy="3108543"/>
          </a:xfrm>
          <a:prstGeom prst="rect">
            <a:avLst/>
          </a:prstGeom>
        </p:spPr>
        <p:txBody>
          <a:bodyPr wrap="square">
            <a:spAutoFit/>
          </a:bodyPr>
          <a:lstStyle/>
          <a:p>
            <a:r>
              <a:rPr lang="el-GR" sz="2800" b="1" dirty="0" smtClean="0"/>
              <a:t>Κατά την περίοδο 1950-1970 πολλοί Έλληνες αποφάσισαν να αναζητήσουν ένα καλύτερο αύριο στο εξωτερικό. Όπως αναφέρεται παρακάτω, κύριοι προορισμοί των Ελλήνων μεταναστών αποτέλεσαν η Αυστραλία, η Ευρώπη και τέλος η Αμερική</a:t>
            </a:r>
            <a:r>
              <a:rPr lang="el-GR" dirty="0" smtClean="0"/>
              <a:t>. </a:t>
            </a:r>
            <a:endParaRPr lang="el-GR" dirty="0"/>
          </a:p>
        </p:txBody>
      </p:sp>
      <p:pic>
        <p:nvPicPr>
          <p:cNvPr id="1026" name="Picture 2" descr="Αποτέλεσμα εικόνας για ελληνικη μεταναστευση"/>
          <p:cNvPicPr>
            <a:picLocks noChangeAspect="1" noChangeArrowheads="1"/>
          </p:cNvPicPr>
          <p:nvPr/>
        </p:nvPicPr>
        <p:blipFill>
          <a:blip r:embed="rId2" cstate="print"/>
          <a:srcRect/>
          <a:stretch>
            <a:fillRect/>
          </a:stretch>
        </p:blipFill>
        <p:spPr bwMode="auto">
          <a:xfrm>
            <a:off x="899592" y="3717032"/>
            <a:ext cx="7128792" cy="284232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Αίτια Μετανάστευσης</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normAutofit fontScale="92500" lnSpcReduction="20000"/>
          </a:bodyPr>
          <a:lstStyle/>
          <a:p>
            <a:r>
              <a:rPr lang="el-GR" dirty="0" smtClean="0"/>
              <a:t>Τα κύρια αίτια μετανάστευσης ήταν (κ αναμφισβήτητα είναι ακόμη) η φτώχεια και το ανήσυχο ελληνικό πνεύμα ,δηλαδή η αναζήτηση περιπέτειας κ εμπειριών.</a:t>
            </a:r>
          </a:p>
          <a:p>
            <a:pPr>
              <a:buNone/>
            </a:pPr>
            <a:r>
              <a:rPr lang="el-GR" dirty="0" smtClean="0"/>
              <a:t>            </a:t>
            </a:r>
            <a:r>
              <a:rPr lang="el-GR" dirty="0" smtClean="0">
                <a:solidFill>
                  <a:schemeClr val="accent2">
                    <a:lumMod val="75000"/>
                  </a:schemeClr>
                </a:solidFill>
              </a:rPr>
              <a:t>Κάποια δευτερεύοντα αίτια ήταν</a:t>
            </a:r>
          </a:p>
          <a:p>
            <a:r>
              <a:rPr lang="el-GR" dirty="0" smtClean="0"/>
              <a:t> Άθλιες συνθήκες ζωής</a:t>
            </a:r>
          </a:p>
          <a:p>
            <a:r>
              <a:rPr lang="el-GR" dirty="0" smtClean="0"/>
              <a:t> Αναζήτηση ασφάλειας</a:t>
            </a:r>
          </a:p>
          <a:p>
            <a:r>
              <a:rPr lang="el-GR" dirty="0" smtClean="0"/>
              <a:t>Εξεύρεση τροφής </a:t>
            </a:r>
          </a:p>
          <a:p>
            <a:r>
              <a:rPr lang="el-GR" dirty="0" smtClean="0"/>
              <a:t>Κλιματολογικοί λόγοι </a:t>
            </a:r>
          </a:p>
          <a:p>
            <a:r>
              <a:rPr lang="el-GR" dirty="0" smtClean="0"/>
              <a:t> Πολιτικοί λόγοι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800" u="sng" dirty="0" smtClean="0">
                <a:solidFill>
                  <a:schemeClr val="bg1">
                    <a:lumMod val="50000"/>
                  </a:schemeClr>
                </a:solidFill>
              </a:rPr>
              <a:t>Μετανάστευση στην Αυστραλία </a:t>
            </a:r>
            <a:endParaRPr lang="el-GR" sz="4800" u="sng" dirty="0">
              <a:solidFill>
                <a:schemeClr val="bg1">
                  <a:lumMod val="50000"/>
                </a:schemeClr>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smtClean="0"/>
              <a:t>Το 1880 υπήρχαν στην Αυστραλία περίπου 150 Έλληνες παρόλο που στο μεταξύ ο συνολικός </a:t>
            </a:r>
            <a:r>
              <a:rPr lang="el-GR" dirty="0" err="1" smtClean="0"/>
              <a:t>πληθισμός</a:t>
            </a:r>
            <a:r>
              <a:rPr lang="el-GR" dirty="0" smtClean="0"/>
              <a:t> της χώρας είχε σχεδόν τριπλασιαστεί λόγω των νέων μεταναστών. </a:t>
            </a:r>
          </a:p>
          <a:p>
            <a:r>
              <a:rPr lang="el-GR" dirty="0" smtClean="0"/>
              <a:t>Οι μετανάστες της Αυστραλίας κατάγονταν κυρίως από τα Κύθηρα στην Ιθάκη και ήταν πρωτοπόροι της </a:t>
            </a:r>
            <a:r>
              <a:rPr lang="el-GR" dirty="0" err="1" smtClean="0"/>
              <a:t>ελληνοαυστραλέζικης</a:t>
            </a:r>
            <a:r>
              <a:rPr lang="el-GR" dirty="0" smtClean="0"/>
              <a:t> παροικίας.</a:t>
            </a:r>
          </a:p>
          <a:p>
            <a:r>
              <a:rPr lang="el-GR" dirty="0" smtClean="0"/>
              <a:t>Η μετανάστευση στην Αυστραλία τις δεκαετίες του 1950 και 1960 γίνονταν κυρίως για οικονομικούς λόγους. Οι πρώτοι άνθρωποι μετανάστευαν σε γειτονικούς τόπους για αναζήτηση τροφής και για λόγους ασφάλειας. Άλλοι άλλαζαν γεωγραφική περιοχή είτε προσωρινά, είτε μόνιμα για αναζήτηση εργασίας.</a:t>
            </a:r>
          </a:p>
          <a:p>
            <a:endParaRPr lang="el-GR" dirty="0" smtClean="0"/>
          </a:p>
          <a:p>
            <a:endParaRPr lang="el-GR" dirty="0" smtClean="0"/>
          </a:p>
          <a:p>
            <a:endParaRPr lang="el-GR" dirty="0" smtClean="0"/>
          </a:p>
          <a:p>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u="sng" dirty="0" smtClean="0">
                <a:solidFill>
                  <a:schemeClr val="bg1">
                    <a:lumMod val="50000"/>
                  </a:schemeClr>
                </a:solidFill>
              </a:rPr>
              <a:t>Μετανάστευση στην Αμερική</a:t>
            </a:r>
            <a:endParaRPr lang="el-GR" u="sng" dirty="0">
              <a:solidFill>
                <a:schemeClr val="bg1">
                  <a:lumMod val="50000"/>
                </a:schemeClr>
              </a:solidFill>
            </a:endParaRPr>
          </a:p>
        </p:txBody>
      </p:sp>
      <p:sp>
        <p:nvSpPr>
          <p:cNvPr id="3" name="2 - Θέση περιεχομένου"/>
          <p:cNvSpPr>
            <a:spLocks noGrp="1"/>
          </p:cNvSpPr>
          <p:nvPr>
            <p:ph idx="1"/>
          </p:nvPr>
        </p:nvSpPr>
        <p:spPr/>
        <p:txBody>
          <a:bodyPr>
            <a:normAutofit lnSpcReduction="10000"/>
          </a:bodyPr>
          <a:lstStyle/>
          <a:p>
            <a:r>
              <a:rPr lang="el-GR" dirty="0"/>
              <a:t>Ο μύθος της αμερικάνικης “Γης της επαγγελίας”, του καταφύγιου των αποδήμων όλου του κόσμου, αναμφισβήτητα διαπότισε όλη την ύπαιθρο. Βέβαια οι ΗΠΑ δεν αποτέλεσαν με κανένα τρόπο μια προνομιακή ζώνη για τους Έλληνες μετανάστες, όπου η αλληλεγγύη ανάμεσα σε συμπατριώτες θα εξασφάλιζε μια θέση καθορισμένη και προορισμένη γι' αυτούς μέσα στον κοινωνικό καταμερισμό εργασίας</a:t>
            </a:r>
            <a:r>
              <a:rPr lang="el-GR" dirty="0" smtClean="0"/>
              <a:t>.</a:t>
            </a:r>
          </a:p>
          <a:p>
            <a:pPr>
              <a:buNone/>
            </a:pPr>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Ελληνικό Λόμπι στην Αμερική</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normAutofit fontScale="85000" lnSpcReduction="10000"/>
          </a:bodyPr>
          <a:lstStyle/>
          <a:p>
            <a:r>
              <a:rPr lang="el-GR" dirty="0" smtClean="0"/>
              <a:t>Λόμπι ονομάζονται στερεότυπα κάποιες ομάδες (εβραϊκό λόμπι, ελληνικό) πίεσης και με εθνικές προεκτάσεις, κυρίως όμως ανάλογα με την περίπτωση. Ενώ επισήμως δεν αναγνωρίζεται η δύναμή του ποτέ ουσιαστικά, στην πραγματικότητα όσες ομάδες λειτουργούν παρασκηνιακά επηρεάζοντας πρόσωπα και καταστάσεις έχουν αρκετά υπολογίσιμη δύναμη, με αποτέλεσμα να έχει μελετηθεί από πολλούς επιστήμονες σε πολλές μελέτες και διαστάσεις.</a:t>
            </a:r>
          </a:p>
          <a:p>
            <a:r>
              <a:rPr lang="el-GR" dirty="0" smtClean="0"/>
              <a:t>Επέφερε πολλά χρήματα στην Ελλάδα. </a:t>
            </a:r>
            <a:br>
              <a:rPr lang="el-GR" dirty="0" smtClean="0"/>
            </a:br>
            <a:endParaRPr lang="el-G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u="sng" dirty="0" smtClean="0">
                <a:solidFill>
                  <a:schemeClr val="bg1">
                    <a:lumMod val="50000"/>
                  </a:schemeClr>
                </a:solidFill>
              </a:rPr>
              <a:t>Μετανάστευση στην Γερμανία</a:t>
            </a:r>
            <a:endParaRPr lang="el-GR" u="sng" dirty="0">
              <a:solidFill>
                <a:schemeClr val="bg1">
                  <a:lumMod val="50000"/>
                </a:schemeClr>
              </a:solidFill>
            </a:endParaRPr>
          </a:p>
        </p:txBody>
      </p:sp>
      <p:sp>
        <p:nvSpPr>
          <p:cNvPr id="3" name="2 - Θέση περιεχομένου"/>
          <p:cNvSpPr>
            <a:spLocks noGrp="1"/>
          </p:cNvSpPr>
          <p:nvPr>
            <p:ph idx="1"/>
          </p:nvPr>
        </p:nvSpPr>
        <p:spPr/>
        <p:txBody>
          <a:bodyPr>
            <a:normAutofit fontScale="70000" lnSpcReduction="20000"/>
          </a:bodyPr>
          <a:lstStyle/>
          <a:p>
            <a:pPr fontAlgn="base"/>
            <a:r>
              <a:rPr lang="el-GR" sz="2800" i="1" dirty="0"/>
              <a:t>Π</a:t>
            </a:r>
            <a:r>
              <a:rPr lang="el-GR" sz="2800" i="1" dirty="0" smtClean="0"/>
              <a:t>ολλοί μετανάστες δεν </a:t>
            </a:r>
            <a:r>
              <a:rPr lang="el-GR" sz="2800" i="1" dirty="0"/>
              <a:t>γνώριζαν καν τι υπογράφουν, έπαιρναν τις απαραίτητες οδηγίες και με τη σφραγίδα στο διαβατήριο έφευγαν για τη χώρα, που τούς υπόσχονταν ένα καλύτερο μέλλον από αυτό που τους επιφύλασσε η πατρίδα. Τελικά, ήταν μία μετανάστευση «άγρια», όπως τονίζουν πολλοί από τους πρώτους Έλληνες, που πήραν τον δρόμο για τα ξένα. Χωρίς προοπτικές. Οι Γερμανοί τούς θεωρούσαν τότε προσωρινούς, φιλοξενούμενους εργάτες, «τεμάχια», όπως τους χαρακτήριζαν τα γερμανικά εργοστάσια και τα ανθρακωρυχεία, όταν ζητούσαν εργατικά χέρια από την Ελλάδα και αλλού</a:t>
            </a:r>
            <a:r>
              <a:rPr lang="el-GR" sz="2800" i="1" dirty="0" smtClean="0"/>
              <a:t>.</a:t>
            </a:r>
          </a:p>
          <a:p>
            <a:pPr fontAlgn="base"/>
            <a:r>
              <a:rPr lang="el-GR" sz="2800" i="1" dirty="0" smtClean="0"/>
              <a:t>Δεν είχαν σχετικά ζωή αφού ζούσαν για να δουλεύουν σαν είλωτες όλη την ημέρα για να στείλουν τα χρήματα που κέρδισαν στην πατρίδα τους για την ανατροφή των παιδιών τους. Συνθήκες εργασίας: Οι συνθήκες εργασίας ήταν εξοντωτικές αφού δούλευαν χωρίς οίκτο για τεράστια χρονικά διαστήματα σε ανθυγιεινό περιβάλλον και με πολύ μικρούς μισθούς έχοντας αποκοπεί τελείως κοινωνικά. Εργάζονταν πλέον εντελώς μηχανικά.</a:t>
            </a:r>
            <a:endParaRPr lang="el-GR" sz="2800" i="1" dirty="0"/>
          </a:p>
          <a:p>
            <a:pPr fontAlgn="base"/>
            <a:endParaRPr lang="el-GR" dirty="0"/>
          </a:p>
          <a:p>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Συνέπειες Μετανάστευσης</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normAutofit fontScale="70000" lnSpcReduction="20000"/>
          </a:bodyPr>
          <a:lstStyle/>
          <a:p>
            <a:r>
              <a:rPr lang="el-GR" i="1" dirty="0" smtClean="0"/>
              <a:t>Αυτό το μεταναστευτικό κύμα προς την Ευρώπη, που στιγμάτισε τις δεκαετίες του 1960-70, επέφερε πολύ σημαντικές και κατά κύριο λόγο αρνητικές για τον ελλαδικό χώρο συνέπειες. Οι κυριότερες από αυτές ήταν : </a:t>
            </a:r>
          </a:p>
          <a:p>
            <a:r>
              <a:rPr lang="el-GR" i="1" dirty="0" smtClean="0"/>
              <a:t> Δημογραφικά προβλήματα και γήρανση του ελληνικού πληθυσμού.</a:t>
            </a:r>
          </a:p>
          <a:p>
            <a:r>
              <a:rPr lang="el-GR" i="1" dirty="0" smtClean="0"/>
              <a:t>  Καθυστέρηση οικονομικής ανάπτυξης και παραγωγικότητας στην ελληνική οικονομία. </a:t>
            </a:r>
          </a:p>
          <a:p>
            <a:r>
              <a:rPr lang="el-GR" i="1" dirty="0" smtClean="0"/>
              <a:t> Σημαντικότατες απώλειες εργατικού κι επιστημονικού δυναμικού.</a:t>
            </a:r>
          </a:p>
          <a:p>
            <a:r>
              <a:rPr lang="el-GR" i="1" dirty="0" smtClean="0"/>
              <a:t>  Πολιτιστική καθυστέρηση και εξάρτηση από το ξένο παράγοντα. </a:t>
            </a:r>
          </a:p>
          <a:p>
            <a:r>
              <a:rPr lang="el-GR" i="1" dirty="0" smtClean="0"/>
              <a:t> Κακή εικόνα και δυσφήμηση της χώρας στο εξωτερικό με αποτέλεσμα να μη γίνουν επενδύσεις στο ρυθμό που έπρεπε. </a:t>
            </a:r>
          </a:p>
          <a:p>
            <a:r>
              <a:rPr lang="el-GR" i="1" dirty="0" smtClean="0"/>
              <a:t>Ερήμωση κι εγκατάλειψη της ελληνικής υπαίθρου λόγω αγροτικής εξόδου, υποβάθμιση της γεωργικής εκμετάλλευσης της γης, καθώς και μεγάλης καθυστέρησης στην τουριστική ανάπτυξη</a:t>
            </a:r>
            <a:endParaRPr lang="el-GR" i="1"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599</Words>
  <Application>Microsoft Office PowerPoint</Application>
  <PresentationFormat>Προβολή στην οθόνη (4:3)</PresentationFormat>
  <Paragraphs>35</Paragraphs>
  <Slides>8</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Θέμα του Office</vt:lpstr>
      <vt:lpstr>Μετανάστευση 1948-1970   </vt:lpstr>
      <vt:lpstr>Διαφάνεια 2</vt:lpstr>
      <vt:lpstr>Αίτια Μετανάστευσης</vt:lpstr>
      <vt:lpstr>Μετανάστευση στην Αυστραλία </vt:lpstr>
      <vt:lpstr>Μετανάστευση στην Αμερική</vt:lpstr>
      <vt:lpstr>Ελληνικό Λόμπι στην Αμερική</vt:lpstr>
      <vt:lpstr>Μετανάστευση στην Γερμανία</vt:lpstr>
      <vt:lpstr>Συνέπειες Μετανάστευσης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Μετανάστευση 1948</dc:title>
  <dc:creator>Teachers</dc:creator>
  <cp:lastModifiedBy>Teachers</cp:lastModifiedBy>
  <cp:revision>12</cp:revision>
  <dcterms:created xsi:type="dcterms:W3CDTF">2016-11-15T10:30:41Z</dcterms:created>
  <dcterms:modified xsi:type="dcterms:W3CDTF">2016-11-22T11:26:25Z</dcterms:modified>
</cp:coreProperties>
</file>