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508E8668-2B47-4657-8537-6734DBFFD74D}" type="datetimeFigureOut">
              <a:rPr lang="el-GR" smtClean="0"/>
              <a:t>18/10/2016</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4B574B24-5FBD-4983-B668-2B9AFEE28C19}"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8E8668-2B47-4657-8537-6734DBFFD74D}" type="datetimeFigureOut">
              <a:rPr lang="el-GR" smtClean="0"/>
              <a:t>18/10/2016</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574B24-5FBD-4983-B668-2B9AFEE28C19}"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s://el.wikipedia.org/wiki/%CE%91%CF%81%CE%BA%CF%84%CE%B9%CE%BA%CE%AE" TargetMode="External"/><Relationship Id="rId2" Type="http://schemas.openxmlformats.org/officeDocument/2006/relationships/hyperlink" Target="https://el.wikipedia.org/wiki/%CE%99%CE%BD%CE%BF%CF%85%CE%AF%CF%84" TargetMode="External"/><Relationship Id="rId1" Type="http://schemas.openxmlformats.org/officeDocument/2006/relationships/slideLayout" Target="../slideLayouts/slideLayout2.xml"/><Relationship Id="rId6" Type="http://schemas.openxmlformats.org/officeDocument/2006/relationships/hyperlink" Target="https://el.wikipedia.org/w/index.php?title=%CE%92%CE%AF%CE%BD%CE%BB%CE%B1%CE%BD%CF%84&amp;action=edit&amp;redlink=1" TargetMode="External"/><Relationship Id="rId5" Type="http://schemas.openxmlformats.org/officeDocument/2006/relationships/hyperlink" Target="https://el.wikipedia.org/wiki/%CE%93%CF%81%CE%BF%CE%B9%CE%BB%CE%B1%CE%BD%CE%B4%CE%AF%CE%B1" TargetMode="External"/><Relationship Id="rId4" Type="http://schemas.openxmlformats.org/officeDocument/2006/relationships/hyperlink" Target="https://el.wikipedia.org/wiki/%CE%92%CE%AF%CE%BA%CE%B9%CE%BD%CE%B3%CE%BA%CF%82"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el.wikipedia.org/wiki/%CE%91%CF%80%CE%BF%CE%B9%CE%BA%CE%AF%CE%B1" TargetMode="External"/><Relationship Id="rId13" Type="http://schemas.openxmlformats.org/officeDocument/2006/relationships/hyperlink" Target="https://el.wikipedia.org/wiki/%CE%9D%CF%8C%CF%84%CE%B9%CE%B1_%CE%91%CE%BC%CE%B5%CF%81%CE%B9%CE%BA%CE%AE" TargetMode="External"/><Relationship Id="rId3" Type="http://schemas.openxmlformats.org/officeDocument/2006/relationships/hyperlink" Target="https://el.wikipedia.org/wiki/%CE%A7%CF%81%CE%B9%CF%83%CF%84%CF%8C%CF%86%CE%BF%CF%81%CE%BF%CF%82_%CE%9A%CE%BF%CE%BB%CF%8C%CE%BC%CE%B2%CE%BF%CF%82" TargetMode="External"/><Relationship Id="rId7" Type="http://schemas.openxmlformats.org/officeDocument/2006/relationships/hyperlink" Target="https://el.wikipedia.org/wiki/%CE%9D%CE%AD%CE%BF%CF%82_%CE%9A%CF%8C%CF%83%CE%BC%CE%BF%CF%82" TargetMode="External"/><Relationship Id="rId12" Type="http://schemas.openxmlformats.org/officeDocument/2006/relationships/hyperlink" Target="https://el.wikipedia.org/wiki/%CE%A0%CE%BF%CF%81%CF%84%CE%BF%CE%B3%CE%B1%CE%BB%CE%B9%CE%BA%CE%AE_%CE%91%CF%85%CF%84%CE%BF%CE%BA%CF%81%CE%B1%CF%84%CE%BF%CF%81%CE%AF%CE%B1" TargetMode="External"/><Relationship Id="rId2" Type="http://schemas.openxmlformats.org/officeDocument/2006/relationships/hyperlink" Target="https://el.wikipedia.org/wiki/1492" TargetMode="External"/><Relationship Id="rId16"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s://el.wikipedia.org/wiki/%CE%99%CF%83%CF%80%CE%B1%CE%BD%CE%B9%CF%8C%CE%BB%CE%B1" TargetMode="External"/><Relationship Id="rId11" Type="http://schemas.openxmlformats.org/officeDocument/2006/relationships/hyperlink" Target="https://el.wikipedia.org/wiki/%CE%99%CF%83%CF%80%CE%B1%CE%BD%CE%B9%CE%BA%CE%AE_%CE%91%CF%80%CE%BF%CE%B9%CE%BA%CE%B9%CE%B1%CE%BA%CE%AE_%CE%91%CF%85%CF%84%CE%BF%CE%BA%CF%81%CE%B1%CF%84%CE%BF%CF%81%CE%AF%CE%B1" TargetMode="External"/><Relationship Id="rId5" Type="http://schemas.openxmlformats.org/officeDocument/2006/relationships/hyperlink" Target="https://el.wikipedia.org/wiki/%CE%9A%CE%BF%CF%8D%CE%B2%CE%B1" TargetMode="External"/><Relationship Id="rId15" Type="http://schemas.openxmlformats.org/officeDocument/2006/relationships/hyperlink" Target="https://el.wikipedia.org/wiki/%CE%92%CF%8C%CF%81%CE%B5%CE%B9%CE%B1_%CE%91%CE%BC%CE%B5%CF%81%CE%B9%CE%BA%CE%AE" TargetMode="External"/><Relationship Id="rId10" Type="http://schemas.openxmlformats.org/officeDocument/2006/relationships/hyperlink" Target="https://el.wikipedia.org/wiki/%CE%92%CE%B1%CF%83%CE%AF%CE%BB%CE%B5%CE%B9%CE%BF_%CF%84%CE%B7%CF%82_%CE%91%CE%B3%CE%B3%CE%BB%CE%AF%CE%B1%CF%82" TargetMode="External"/><Relationship Id="rId4" Type="http://schemas.openxmlformats.org/officeDocument/2006/relationships/hyperlink" Target="https://el.wikipedia.org/wiki/%CE%95%CF%85%CF%81%CF%8E%CF%80%CE%B7" TargetMode="External"/><Relationship Id="rId9" Type="http://schemas.openxmlformats.org/officeDocument/2006/relationships/hyperlink" Target="https://el.wikipedia.org/wiki/%CE%92%CE%B1%CF%83%CE%AF%CE%BB%CE%B5%CE%B9%CE%BF_%CF%84%CE%B7%CF%82_%CE%93%CE%B1%CE%BB%CE%BB%CE%AF%CE%B1%CF%82" TargetMode="External"/><Relationship Id="rId14" Type="http://schemas.openxmlformats.org/officeDocument/2006/relationships/hyperlink" Target="https://el.wikipedia.org/wiki/%CE%9A%CE%B5%CE%BD%CF%84%CF%81%CE%B9%CE%BA%CE%AE_%CE%91%CE%BC%CE%B5%CF%81%CE%B9%CE%BA%CE%A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188641"/>
            <a:ext cx="7772400" cy="1728191"/>
          </a:xfrm>
        </p:spPr>
        <p:txBody>
          <a:bodyPr/>
          <a:lstStyle/>
          <a:p>
            <a:r>
              <a:rPr lang="el-GR" u="sng" dirty="0" smtClean="0">
                <a:solidFill>
                  <a:schemeClr val="accent2">
                    <a:lumMod val="75000"/>
                  </a:schemeClr>
                </a:solidFill>
              </a:rPr>
              <a:t>Στοιχεία για την Αμερικάνικη ήπειρο</a:t>
            </a:r>
            <a:endParaRPr lang="el-GR" u="sng" dirty="0">
              <a:solidFill>
                <a:schemeClr val="accent2">
                  <a:lumMod val="75000"/>
                </a:schemeClr>
              </a:solidFill>
            </a:endParaRPr>
          </a:p>
        </p:txBody>
      </p:sp>
      <p:sp>
        <p:nvSpPr>
          <p:cNvPr id="3" name="2 - Υπότιτλος"/>
          <p:cNvSpPr>
            <a:spLocks noGrp="1"/>
          </p:cNvSpPr>
          <p:nvPr>
            <p:ph type="subTitle" idx="1"/>
          </p:nvPr>
        </p:nvSpPr>
        <p:spPr>
          <a:xfrm>
            <a:off x="1371600" y="1844824"/>
            <a:ext cx="6400800" cy="4032448"/>
          </a:xfrm>
        </p:spPr>
        <p:txBody>
          <a:bodyPr>
            <a:normAutofit fontScale="92500"/>
          </a:bodyPr>
          <a:lstStyle/>
          <a:p>
            <a:r>
              <a:rPr lang="el-GR" dirty="0" smtClean="0"/>
              <a:t>Η Αμερική</a:t>
            </a:r>
            <a:r>
              <a:rPr lang="el-GR" dirty="0"/>
              <a:t> φιλοξενεί περίπου το 13,5% του παγκόσμιου πληθυσμού (περίπου 992 εκατομμύρια ανθρώπους το 2015</a:t>
            </a:r>
            <a:r>
              <a:rPr lang="el-GR" dirty="0" smtClean="0"/>
              <a:t>)</a:t>
            </a:r>
          </a:p>
          <a:p>
            <a:r>
              <a:rPr lang="el-GR" dirty="0"/>
              <a:t>Η Αμερική είναι γνωστή και ως «Νέος Κόσμος», λόγω της ανακάλυψής της από τους Ευρωπαίους σχετικά αργά, μόλις τον 15ο αιώνα.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b="1" u="sng" dirty="0" smtClean="0">
                <a:solidFill>
                  <a:schemeClr val="accent4">
                    <a:lumMod val="60000"/>
                    <a:lumOff val="40000"/>
                  </a:schemeClr>
                </a:solidFill>
              </a:rPr>
              <a:t>Αμερική</a:t>
            </a:r>
            <a:endParaRPr lang="el-GR" b="1" u="sng" dirty="0">
              <a:solidFill>
                <a:schemeClr val="accent4">
                  <a:lumMod val="60000"/>
                  <a:lumOff val="40000"/>
                </a:schemeClr>
              </a:solidFill>
            </a:endParaRPr>
          </a:p>
        </p:txBody>
      </p:sp>
      <p:sp>
        <p:nvSpPr>
          <p:cNvPr id="3" name="2 - Θέση κειμένου"/>
          <p:cNvSpPr>
            <a:spLocks noGrp="1"/>
          </p:cNvSpPr>
          <p:nvPr>
            <p:ph type="body" idx="1"/>
          </p:nvPr>
        </p:nvSpPr>
        <p:spPr/>
        <p:txBody>
          <a:bodyPr/>
          <a:lstStyle/>
          <a:p>
            <a:r>
              <a:rPr lang="el-GR" i="1" dirty="0" smtClean="0"/>
              <a:t>Πριν την μετανάστευση</a:t>
            </a:r>
            <a:endParaRPr lang="el-GR" i="1" dirty="0"/>
          </a:p>
        </p:txBody>
      </p:sp>
      <p:sp>
        <p:nvSpPr>
          <p:cNvPr id="4" name="3 - Θέση περιεχομένου"/>
          <p:cNvSpPr>
            <a:spLocks noGrp="1"/>
          </p:cNvSpPr>
          <p:nvPr>
            <p:ph sz="half" idx="2"/>
          </p:nvPr>
        </p:nvSpPr>
        <p:spPr>
          <a:xfrm flipH="1" flipV="1">
            <a:off x="4507731" y="6156151"/>
            <a:ext cx="64269" cy="45719"/>
          </a:xfrm>
        </p:spPr>
        <p:txBody>
          <a:bodyPr>
            <a:normAutofit fontScale="25000" lnSpcReduction="20000"/>
          </a:bodyPr>
          <a:lstStyle/>
          <a:p>
            <a:endParaRPr lang="el-GR" dirty="0"/>
          </a:p>
        </p:txBody>
      </p:sp>
      <p:sp>
        <p:nvSpPr>
          <p:cNvPr id="5" name="4 - Θέση κειμένου"/>
          <p:cNvSpPr>
            <a:spLocks noGrp="1"/>
          </p:cNvSpPr>
          <p:nvPr>
            <p:ph type="body" sz="quarter" idx="3"/>
          </p:nvPr>
        </p:nvSpPr>
        <p:spPr/>
        <p:txBody>
          <a:bodyPr/>
          <a:lstStyle/>
          <a:p>
            <a:r>
              <a:rPr lang="el-GR" i="1" dirty="0" smtClean="0"/>
              <a:t>Μετά την μετανάστευση</a:t>
            </a:r>
            <a:endParaRPr lang="el-GR" i="1" dirty="0"/>
          </a:p>
        </p:txBody>
      </p:sp>
      <p:sp>
        <p:nvSpPr>
          <p:cNvPr id="6" name="5 - Θέση περιεχομένου"/>
          <p:cNvSpPr>
            <a:spLocks noGrp="1"/>
          </p:cNvSpPr>
          <p:nvPr>
            <p:ph sz="quarter" idx="4"/>
          </p:nvPr>
        </p:nvSpPr>
        <p:spPr>
          <a:xfrm flipH="1" flipV="1">
            <a:off x="8685783" y="6084143"/>
            <a:ext cx="62681" cy="45719"/>
          </a:xfrm>
        </p:spPr>
        <p:txBody>
          <a:bodyPr>
            <a:normAutofit fontScale="25000" lnSpcReduction="20000"/>
          </a:bodyPr>
          <a:lstStyle/>
          <a:p>
            <a:endParaRPr lang="el-GR" dirty="0"/>
          </a:p>
        </p:txBody>
      </p:sp>
      <p:pic>
        <p:nvPicPr>
          <p:cNvPr id="17410" name="Picture 2" descr="Αποτέλεσμα εικόνας για αμερικη"/>
          <p:cNvPicPr>
            <a:picLocks noChangeAspect="1" noChangeArrowheads="1"/>
          </p:cNvPicPr>
          <p:nvPr/>
        </p:nvPicPr>
        <p:blipFill>
          <a:blip r:embed="rId2" cstate="print"/>
          <a:srcRect/>
          <a:stretch>
            <a:fillRect/>
          </a:stretch>
        </p:blipFill>
        <p:spPr bwMode="auto">
          <a:xfrm>
            <a:off x="4644008" y="2276872"/>
            <a:ext cx="3857570" cy="2880320"/>
          </a:xfrm>
          <a:prstGeom prst="rect">
            <a:avLst/>
          </a:prstGeom>
          <a:noFill/>
        </p:spPr>
      </p:pic>
      <p:pic>
        <p:nvPicPr>
          <p:cNvPr id="17412" name="Picture 4" descr="Αποτέλεσμα εικόνας για η μεταναστευση στην αμερικη κατα τον χριστοφορο κολομβο"/>
          <p:cNvPicPr>
            <a:picLocks noChangeAspect="1" noChangeArrowheads="1"/>
          </p:cNvPicPr>
          <p:nvPr/>
        </p:nvPicPr>
        <p:blipFill>
          <a:blip r:embed="rId3" cstate="print"/>
          <a:srcRect/>
          <a:stretch>
            <a:fillRect/>
          </a:stretch>
        </p:blipFill>
        <p:spPr bwMode="auto">
          <a:xfrm>
            <a:off x="611560" y="2276872"/>
            <a:ext cx="3816424" cy="288032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b="1" u="sng" dirty="0" smtClean="0">
                <a:solidFill>
                  <a:schemeClr val="bg1">
                    <a:lumMod val="65000"/>
                  </a:schemeClr>
                </a:solidFill>
              </a:rPr>
              <a:t>Μετανάστευση στην Αμερική</a:t>
            </a:r>
            <a:endParaRPr lang="el-GR" b="1" u="sng" dirty="0">
              <a:solidFill>
                <a:schemeClr val="bg1">
                  <a:lumMod val="65000"/>
                </a:schemeClr>
              </a:solidFill>
            </a:endParaRPr>
          </a:p>
        </p:txBody>
      </p:sp>
      <p:sp>
        <p:nvSpPr>
          <p:cNvPr id="3" name="2 - Θέση περιεχομένου"/>
          <p:cNvSpPr>
            <a:spLocks noGrp="1"/>
          </p:cNvSpPr>
          <p:nvPr>
            <p:ph idx="1"/>
          </p:nvPr>
        </p:nvSpPr>
        <p:spPr/>
        <p:txBody>
          <a:bodyPr/>
          <a:lstStyle/>
          <a:p>
            <a:r>
              <a:rPr lang="el-GR" dirty="0" smtClean="0"/>
              <a:t>Ένα </a:t>
            </a:r>
            <a:r>
              <a:rPr lang="el-GR" dirty="0"/>
              <a:t>κύμα μετανάστευσης έφερε τους </a:t>
            </a:r>
            <a:r>
              <a:rPr lang="el-GR" dirty="0" err="1">
                <a:hlinkClick r:id="rId2" tooltip="Ινουίτ"/>
              </a:rPr>
              <a:t>Ινουίτ</a:t>
            </a:r>
            <a:r>
              <a:rPr lang="el-GR" dirty="0"/>
              <a:t> στις </a:t>
            </a:r>
            <a:r>
              <a:rPr lang="el-GR" dirty="0">
                <a:hlinkClick r:id="rId3" tooltip="Αρκτική"/>
              </a:rPr>
              <a:t>αρκτικές</a:t>
            </a:r>
            <a:r>
              <a:rPr lang="el-GR" dirty="0"/>
              <a:t> περιοχές της Βόρειας Αμερικής, περίπου στα 1000 </a:t>
            </a:r>
            <a:r>
              <a:rPr lang="el-GR" dirty="0" err="1"/>
              <a:t>μ.Χ</a:t>
            </a:r>
            <a:r>
              <a:rPr lang="el-GR" dirty="0" smtClean="0"/>
              <a:t>.</a:t>
            </a:r>
            <a:r>
              <a:rPr lang="el-GR" dirty="0"/>
              <a:t> Κατά την ίδια εποχή, </a:t>
            </a:r>
            <a:r>
              <a:rPr lang="el-GR" dirty="0">
                <a:hlinkClick r:id="rId4" tooltip="Βίκινγκς"/>
              </a:rPr>
              <a:t>Βίκινγκς</a:t>
            </a:r>
            <a:r>
              <a:rPr lang="el-GR" dirty="0"/>
              <a:t> άποικοι έφτασαν στη </a:t>
            </a:r>
            <a:r>
              <a:rPr lang="el-GR" dirty="0">
                <a:hlinkClick r:id="rId5" tooltip="Γροιλανδία"/>
              </a:rPr>
              <a:t>Γροιλανδία</a:t>
            </a:r>
            <a:r>
              <a:rPr lang="el-GR" dirty="0"/>
              <a:t> το 982 και στην αποικία </a:t>
            </a:r>
            <a:r>
              <a:rPr lang="el-GR" dirty="0" err="1">
                <a:hlinkClick r:id="rId6" tooltip="Βίνλαντ (δεν έχει γραφτεί ακόμα)"/>
              </a:rPr>
              <a:t>Βίνλαντ</a:t>
            </a:r>
            <a:r>
              <a:rPr lang="el-GR" dirty="0"/>
              <a:t> λίγο αργότερα.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0"/>
            <a:ext cx="8229600" cy="1268760"/>
          </a:xfrm>
        </p:spPr>
        <p:txBody>
          <a:bodyPr>
            <a:normAutofit fontScale="90000"/>
          </a:bodyPr>
          <a:lstStyle/>
          <a:p>
            <a:r>
              <a:rPr lang="el-GR" b="1" u="sng" dirty="0" smtClean="0">
                <a:solidFill>
                  <a:schemeClr val="accent3">
                    <a:lumMod val="50000"/>
                  </a:schemeClr>
                </a:solidFill>
              </a:rPr>
              <a:t>Ο Κολόμβος και η ανακάλυψη της Αμερικής </a:t>
            </a:r>
            <a:endParaRPr lang="el-GR" b="1" u="sng" dirty="0">
              <a:solidFill>
                <a:schemeClr val="accent3">
                  <a:lumMod val="50000"/>
                </a:schemeClr>
              </a:solidFill>
            </a:endParaRPr>
          </a:p>
        </p:txBody>
      </p:sp>
      <p:sp>
        <p:nvSpPr>
          <p:cNvPr id="3" name="2 - Θέση περιεχομένου"/>
          <p:cNvSpPr>
            <a:spLocks noGrp="1"/>
          </p:cNvSpPr>
          <p:nvPr>
            <p:ph idx="1"/>
          </p:nvPr>
        </p:nvSpPr>
        <p:spPr>
          <a:xfrm>
            <a:off x="457200" y="1268760"/>
            <a:ext cx="8229600" cy="3888432"/>
          </a:xfrm>
        </p:spPr>
        <p:txBody>
          <a:bodyPr>
            <a:normAutofit/>
          </a:bodyPr>
          <a:lstStyle/>
          <a:p>
            <a:r>
              <a:rPr lang="el-GR" sz="2000" dirty="0"/>
              <a:t>Ο </a:t>
            </a:r>
            <a:r>
              <a:rPr lang="el-GR" sz="2000" b="1" dirty="0"/>
              <a:t>Αποικισμός της Αμερικής</a:t>
            </a:r>
            <a:r>
              <a:rPr lang="el-GR" sz="2000" dirty="0"/>
              <a:t> ξεκίνησε τυπικά το </a:t>
            </a:r>
            <a:r>
              <a:rPr lang="el-GR" sz="2000" dirty="0">
                <a:hlinkClick r:id="rId2" tooltip="1492"/>
              </a:rPr>
              <a:t>1492</a:t>
            </a:r>
            <a:r>
              <a:rPr lang="el-GR" sz="2000" dirty="0"/>
              <a:t>, έτος κατά το οποίο ο </a:t>
            </a:r>
            <a:r>
              <a:rPr lang="el-GR" sz="2000" dirty="0">
                <a:hlinkClick r:id="rId3" tooltip="Χριστόφορος Κολόμβος"/>
              </a:rPr>
              <a:t>Χριστόφορος Κολόμβος</a:t>
            </a:r>
            <a:r>
              <a:rPr lang="el-GR" sz="2000" dirty="0"/>
              <a:t> έγινε ο </a:t>
            </a:r>
            <a:r>
              <a:rPr lang="el-GR" sz="2000" dirty="0" smtClean="0"/>
              <a:t>πρώτος </a:t>
            </a:r>
            <a:r>
              <a:rPr lang="el-GR" sz="2000" dirty="0" smtClean="0">
                <a:hlinkClick r:id="rId4" tooltip="Ευρώπη"/>
              </a:rPr>
              <a:t>Ευρωπαίος</a:t>
            </a:r>
            <a:r>
              <a:rPr lang="el-GR" sz="2000" dirty="0"/>
              <a:t> που πάτησε το πόδι στα νησιά της </a:t>
            </a:r>
            <a:r>
              <a:rPr lang="el-GR" sz="2000" dirty="0">
                <a:hlinkClick r:id="rId5" tooltip="Κούβα"/>
              </a:rPr>
              <a:t>Κούβας</a:t>
            </a:r>
            <a:r>
              <a:rPr lang="el-GR" sz="2000" dirty="0"/>
              <a:t> και της </a:t>
            </a:r>
            <a:r>
              <a:rPr lang="el-GR" sz="2000" dirty="0">
                <a:hlinkClick r:id="rId6" tooltip="Ισπανιόλα"/>
              </a:rPr>
              <a:t>Ισπανιόλας</a:t>
            </a:r>
            <a:r>
              <a:rPr lang="el-GR" sz="2000" dirty="0"/>
              <a:t>. Μετά την ανακάλυψη του Κολόμβου, οι σημαντικότερες ευρωπαϊκές δυνάμεις οργάνωσαν αποστολές στο </a:t>
            </a:r>
            <a:r>
              <a:rPr lang="el-GR" sz="2000" dirty="0">
                <a:hlinkClick r:id="rId7" tooltip="Νέος Κόσμος"/>
              </a:rPr>
              <a:t>Νέο Κόσμο</a:t>
            </a:r>
            <a:r>
              <a:rPr lang="el-GR" sz="2000" dirty="0"/>
              <a:t>, με σκοπό την εξερεύνηση και την </a:t>
            </a:r>
            <a:r>
              <a:rPr lang="el-GR" sz="2000" dirty="0" smtClean="0">
                <a:hlinkClick r:id="rId8" tooltip="Αποικία"/>
              </a:rPr>
              <a:t>αποίκηση</a:t>
            </a:r>
            <a:r>
              <a:rPr lang="el-GR" sz="2000" dirty="0" smtClean="0"/>
              <a:t> των </a:t>
            </a:r>
            <a:r>
              <a:rPr lang="el-GR" sz="2000" dirty="0"/>
              <a:t>νέων εδαφών. Οι κυριότερες χώρες που αποίκησαν τη Βόρεια και Νότια Αμερική ήταν η </a:t>
            </a:r>
            <a:r>
              <a:rPr lang="el-GR" sz="2000" dirty="0">
                <a:hlinkClick r:id="rId9" tooltip="Βασίλειο της Γαλλίας"/>
              </a:rPr>
              <a:t>Γαλλία</a:t>
            </a:r>
            <a:r>
              <a:rPr lang="el-GR" sz="2000" dirty="0"/>
              <a:t>, η </a:t>
            </a:r>
            <a:r>
              <a:rPr lang="el-GR" sz="2000" dirty="0">
                <a:hlinkClick r:id="rId10" tooltip="Βασίλειο της Αγγλίας"/>
              </a:rPr>
              <a:t>Βρετανία</a:t>
            </a:r>
            <a:r>
              <a:rPr lang="el-GR" sz="2000" dirty="0"/>
              <a:t>, η </a:t>
            </a:r>
            <a:r>
              <a:rPr lang="el-GR" sz="2000" dirty="0">
                <a:hlinkClick r:id="rId11" tooltip="Ισπανική Αποικιακή Αυτοκρατορία"/>
              </a:rPr>
              <a:t>Ισπανία</a:t>
            </a:r>
            <a:r>
              <a:rPr lang="el-GR" sz="2000" dirty="0"/>
              <a:t> και η </a:t>
            </a:r>
            <a:r>
              <a:rPr lang="el-GR" sz="2000" dirty="0">
                <a:hlinkClick r:id="rId12" tooltip="Πορτογαλική Αυτοκρατορία"/>
              </a:rPr>
              <a:t>Πορτογαλία</a:t>
            </a:r>
            <a:r>
              <a:rPr lang="el-GR" sz="2000" dirty="0"/>
              <a:t>, αλλά υπήρξαν οικισμοί και από άλλες χώρες</a:t>
            </a:r>
            <a:r>
              <a:rPr lang="el-GR" sz="2000" dirty="0" smtClean="0"/>
              <a:t>.</a:t>
            </a:r>
          </a:p>
          <a:p>
            <a:r>
              <a:rPr lang="el-GR" sz="2000" dirty="0"/>
              <a:t>Αρχικά, αποικίστηκε η </a:t>
            </a:r>
            <a:r>
              <a:rPr lang="el-GR" sz="2000" dirty="0">
                <a:hlinkClick r:id="rId13" tooltip="Νότια Αμερική"/>
              </a:rPr>
              <a:t>Νότια</a:t>
            </a:r>
            <a:r>
              <a:rPr lang="el-GR" sz="2000" dirty="0"/>
              <a:t> και </a:t>
            </a:r>
            <a:r>
              <a:rPr lang="el-GR" sz="2000" dirty="0">
                <a:hlinkClick r:id="rId14" tooltip="Κεντρική Αμερική"/>
              </a:rPr>
              <a:t>Κεντρική Αμερική</a:t>
            </a:r>
            <a:r>
              <a:rPr lang="el-GR" sz="2000" dirty="0"/>
              <a:t> από τους Ισπανούς και τους Πορτογάλους. Ακολούθησαν ορισμένες αποτυχημένες προσπάθειες στη </a:t>
            </a:r>
            <a:r>
              <a:rPr lang="el-GR" sz="2000" dirty="0">
                <a:hlinkClick r:id="rId15" tooltip="Βόρεια Αμερική"/>
              </a:rPr>
              <a:t>Βόρεια Αμερική</a:t>
            </a:r>
            <a:r>
              <a:rPr lang="el-GR" sz="2000" dirty="0"/>
              <a:t>, μέχρι που κυρίως οι Άγγλοι και Γάλλοι κατάφεραν να ξεπεράσουν τα εμπόδια και να σταθεροποιήσουν τους οικισμούς τους.</a:t>
            </a:r>
          </a:p>
        </p:txBody>
      </p:sp>
      <p:pic>
        <p:nvPicPr>
          <p:cNvPr id="1026" name="Picture 2" descr="Αποτέλεσμα εικόνας για η μεταναστευση στην αμερικη κατα τον χριστοφορο κολομβο"/>
          <p:cNvPicPr>
            <a:picLocks noChangeAspect="1" noChangeArrowheads="1"/>
          </p:cNvPicPr>
          <p:nvPr/>
        </p:nvPicPr>
        <p:blipFill>
          <a:blip r:embed="rId16" cstate="print"/>
          <a:srcRect/>
          <a:stretch>
            <a:fillRect/>
          </a:stretch>
        </p:blipFill>
        <p:spPr bwMode="auto">
          <a:xfrm>
            <a:off x="2627784" y="5085184"/>
            <a:ext cx="3528392" cy="163896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b="1" u="sng" dirty="0" smtClean="0">
                <a:solidFill>
                  <a:schemeClr val="bg2">
                    <a:lumMod val="75000"/>
                  </a:schemeClr>
                </a:solidFill>
              </a:rPr>
              <a:t>Μετανάστευση των Ελλήνων στην Αμερική</a:t>
            </a:r>
            <a:endParaRPr lang="el-GR" b="1" u="sng" dirty="0">
              <a:solidFill>
                <a:schemeClr val="bg2">
                  <a:lumMod val="75000"/>
                </a:schemeClr>
              </a:solidFill>
            </a:endParaRPr>
          </a:p>
        </p:txBody>
      </p:sp>
      <p:sp>
        <p:nvSpPr>
          <p:cNvPr id="3" name="2 - Θέση περιεχομένου"/>
          <p:cNvSpPr>
            <a:spLocks noGrp="1"/>
          </p:cNvSpPr>
          <p:nvPr>
            <p:ph idx="1"/>
          </p:nvPr>
        </p:nvSpPr>
        <p:spPr>
          <a:xfrm>
            <a:off x="395536" y="1628800"/>
            <a:ext cx="8229600" cy="4525963"/>
          </a:xfrm>
        </p:spPr>
        <p:txBody>
          <a:bodyPr>
            <a:normAutofit/>
          </a:bodyPr>
          <a:lstStyle/>
          <a:p>
            <a:r>
              <a:rPr lang="el-GR" sz="2400" dirty="0"/>
              <a:t>Ο </a:t>
            </a:r>
            <a:r>
              <a:rPr lang="el-GR" sz="2400" b="1" dirty="0"/>
              <a:t>μεταναστευτικός πυρετός κορυφώθηκε στην εικοσαετία 1900-1920</a:t>
            </a:r>
            <a:r>
              <a:rPr lang="el-GR" sz="2400" dirty="0"/>
              <a:t> και η Ελλάδα έχασε το 8% του συνολικού της πληθυσμού. Περίπου 25.000 άνθρωποι εγκατέλειπαν κάθε χρόνο την οικονομικά λαβωμένη πατρίδα μας και αγκυροβόλησαν με πυρωμένη λαχτάρα για την «Γη της Επαγγελίας», την σαγηνευτική σειρήνα που τους υποσχόταν με γενναιοδωρία αμύθητο πλούτο, ευημερία και χρυσές ευκαιρίες.</a:t>
            </a:r>
          </a:p>
        </p:txBody>
      </p:sp>
      <p:pic>
        <p:nvPicPr>
          <p:cNvPr id="22530" name="Picture 2" descr="Επιβάτες τρίτης θέσης στο κατάστρωμα... ονομάστηκαν &quot;Μετανάσται&quot;"/>
          <p:cNvPicPr>
            <a:picLocks noChangeAspect="1" noChangeArrowheads="1"/>
          </p:cNvPicPr>
          <p:nvPr/>
        </p:nvPicPr>
        <p:blipFill>
          <a:blip r:embed="rId2" cstate="print"/>
          <a:srcRect/>
          <a:stretch>
            <a:fillRect/>
          </a:stretch>
        </p:blipFill>
        <p:spPr bwMode="auto">
          <a:xfrm>
            <a:off x="395536" y="4581128"/>
            <a:ext cx="4067944" cy="2160240"/>
          </a:xfrm>
          <a:prstGeom prst="rect">
            <a:avLst/>
          </a:prstGeom>
          <a:noFill/>
        </p:spPr>
      </p:pic>
      <p:pic>
        <p:nvPicPr>
          <p:cNvPr id="22532" name="Picture 4" descr="Στο λιμάνι της Πάτρας έτοιμοι για επιβίβαση... 1907"/>
          <p:cNvPicPr>
            <a:picLocks noChangeAspect="1" noChangeArrowheads="1"/>
          </p:cNvPicPr>
          <p:nvPr/>
        </p:nvPicPr>
        <p:blipFill>
          <a:blip r:embed="rId3" cstate="print"/>
          <a:srcRect/>
          <a:stretch>
            <a:fillRect/>
          </a:stretch>
        </p:blipFill>
        <p:spPr bwMode="auto">
          <a:xfrm>
            <a:off x="4788024" y="4581128"/>
            <a:ext cx="3744416" cy="212892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3933056"/>
            <a:ext cx="8229600" cy="2924944"/>
          </a:xfrm>
        </p:spPr>
        <p:txBody>
          <a:bodyPr>
            <a:normAutofit fontScale="90000"/>
          </a:bodyPr>
          <a:lstStyle/>
          <a:p>
            <a:r>
              <a:rPr lang="el-GR" sz="2800" dirty="0"/>
              <a:t>Μεγάλο ρόλο έπαιξαν και οι πράκτορες των μεταναστευτικών γραφείων που διαφήμιζαν με φανφάρες και </a:t>
            </a:r>
            <a:r>
              <a:rPr lang="el-GR" sz="2800" dirty="0" err="1"/>
              <a:t>κουδουνοκρουσιες</a:t>
            </a:r>
            <a:r>
              <a:rPr lang="el-GR" sz="2800" dirty="0"/>
              <a:t>, τον πλούτο που τους καρτερούσε το αστέρευτο χρυσό βυζί της Αμερικής, που θα θήλαζε με ξέχειλο γάλα τα λιμασμένα σωθικά </a:t>
            </a:r>
            <a:r>
              <a:rPr lang="el-GR" sz="2800" dirty="0" smtClean="0"/>
              <a:t>τους</a:t>
            </a:r>
            <a:br>
              <a:rPr lang="el-GR" sz="2800" dirty="0" smtClean="0"/>
            </a:br>
            <a:endParaRPr lang="el-GR" sz="2800" dirty="0"/>
          </a:p>
        </p:txBody>
      </p:sp>
      <p:pic>
        <p:nvPicPr>
          <p:cNvPr id="24578" name="Picture 2" descr="Διαφημιστικό των πρακτόρων Αυστροαμερικάνα..."/>
          <p:cNvPicPr>
            <a:picLocks noChangeAspect="1" noChangeArrowheads="1"/>
          </p:cNvPicPr>
          <p:nvPr/>
        </p:nvPicPr>
        <p:blipFill>
          <a:blip r:embed="rId2" cstate="print"/>
          <a:srcRect/>
          <a:stretch>
            <a:fillRect/>
          </a:stretch>
        </p:blipFill>
        <p:spPr bwMode="auto">
          <a:xfrm>
            <a:off x="1475656" y="260648"/>
            <a:ext cx="5832648" cy="3717031"/>
          </a:xfrm>
          <a:prstGeom prst="rect">
            <a:avLst/>
          </a:prstGeom>
          <a:noFill/>
        </p:spPr>
      </p:pic>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74</Words>
  <Application>Microsoft Office PowerPoint</Application>
  <PresentationFormat>Προβολή στην οθόνη (4:3)</PresentationFormat>
  <Paragraphs>14</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Στοιχεία για την Αμερικάνικη ήπειρο</vt:lpstr>
      <vt:lpstr>Αμερική</vt:lpstr>
      <vt:lpstr>Μετανάστευση στην Αμερική</vt:lpstr>
      <vt:lpstr>Ο Κολόμβος και η ανακάλυψη της Αμερικής </vt:lpstr>
      <vt:lpstr>Μετανάστευση των Ελλήνων στην Αμερική</vt:lpstr>
      <vt:lpstr>Μεγάλο ρόλο έπαιξαν και οι πράκτορες των μεταναστευτικών γραφείων που διαφήμιζαν με φανφάρες και κουδουνοκρουσιες, τον πλούτο που τους καρτερούσε το αστέρευτο χρυσό βυζί της Αμερικής, που θα θήλαζε με ξέχειλο γάλα τα λιμασμένα σωθικά τους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Στοιχεία για την Αμερικάνικη ήπειρο</dc:title>
  <dc:creator>Teachers</dc:creator>
  <cp:lastModifiedBy>Teachers</cp:lastModifiedBy>
  <cp:revision>7</cp:revision>
  <dcterms:created xsi:type="dcterms:W3CDTF">2016-10-18T09:34:46Z</dcterms:created>
  <dcterms:modified xsi:type="dcterms:W3CDTF">2016-10-18T10:35:04Z</dcterms:modified>
</cp:coreProperties>
</file>