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56" r:id="rId3"/>
    <p:sldId id="257" r:id="rId4"/>
    <p:sldId id="265" r:id="rId5"/>
    <p:sldId id="258" r:id="rId6"/>
    <p:sldId id="259" r:id="rId7"/>
    <p:sldId id="260" r:id="rId8"/>
    <p:sldId id="261" r:id="rId9"/>
    <p:sldId id="262" r:id="rId10"/>
    <p:sldId id="264" r:id="rId11"/>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D997F1F9-9919-4567-B528-2186CEBB2398}" type="datetimeFigureOut">
              <a:rPr lang="el-GR" smtClean="0"/>
              <a:t>17/1/2017</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AC30E519-3FAD-4D2E-967D-DEC5222290D6}" type="slidenum">
              <a:rPr lang="el-GR" smtClean="0"/>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D997F1F9-9919-4567-B528-2186CEBB2398}" type="datetimeFigureOut">
              <a:rPr lang="el-GR" smtClean="0"/>
              <a:t>17/1/2017</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AC30E519-3FAD-4D2E-967D-DEC5222290D6}" type="slidenum">
              <a:rPr lang="el-GR" smtClean="0"/>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D997F1F9-9919-4567-B528-2186CEBB2398}" type="datetimeFigureOut">
              <a:rPr lang="el-GR" smtClean="0"/>
              <a:t>17/1/2017</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AC30E519-3FAD-4D2E-967D-DEC5222290D6}" type="slidenum">
              <a:rPr lang="el-GR" smtClean="0"/>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D997F1F9-9919-4567-B528-2186CEBB2398}" type="datetimeFigureOut">
              <a:rPr lang="el-GR" smtClean="0"/>
              <a:t>17/1/2017</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AC30E519-3FAD-4D2E-967D-DEC5222290D6}" type="slidenum">
              <a:rPr lang="el-GR" smtClean="0"/>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D997F1F9-9919-4567-B528-2186CEBB2398}" type="datetimeFigureOut">
              <a:rPr lang="el-GR" smtClean="0"/>
              <a:t>17/1/2017</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AC30E519-3FAD-4D2E-967D-DEC5222290D6}" type="slidenum">
              <a:rPr lang="el-GR" smtClean="0"/>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D997F1F9-9919-4567-B528-2186CEBB2398}" type="datetimeFigureOut">
              <a:rPr lang="el-GR" smtClean="0"/>
              <a:t>17/1/2017</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AC30E519-3FAD-4D2E-967D-DEC5222290D6}" type="slidenum">
              <a:rPr lang="el-GR" smtClean="0"/>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D997F1F9-9919-4567-B528-2186CEBB2398}" type="datetimeFigureOut">
              <a:rPr lang="el-GR" smtClean="0"/>
              <a:t>17/1/2017</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AC30E519-3FAD-4D2E-967D-DEC5222290D6}" type="slidenum">
              <a:rPr lang="el-GR" smtClean="0"/>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D997F1F9-9919-4567-B528-2186CEBB2398}" type="datetimeFigureOut">
              <a:rPr lang="el-GR" smtClean="0"/>
              <a:t>17/1/2017</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AC30E519-3FAD-4D2E-967D-DEC5222290D6}" type="slidenum">
              <a:rPr lang="el-GR" smtClean="0"/>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D997F1F9-9919-4567-B528-2186CEBB2398}" type="datetimeFigureOut">
              <a:rPr lang="el-GR" smtClean="0"/>
              <a:t>17/1/2017</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AC30E519-3FAD-4D2E-967D-DEC5222290D6}" type="slidenum">
              <a:rPr lang="el-GR" smtClean="0"/>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D997F1F9-9919-4567-B528-2186CEBB2398}" type="datetimeFigureOut">
              <a:rPr lang="el-GR" smtClean="0"/>
              <a:t>17/1/2017</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AC30E519-3FAD-4D2E-967D-DEC5222290D6}" type="slidenum">
              <a:rPr lang="el-GR" smtClean="0"/>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D997F1F9-9919-4567-B528-2186CEBB2398}" type="datetimeFigureOut">
              <a:rPr lang="el-GR" smtClean="0"/>
              <a:t>17/1/2017</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AC30E519-3FAD-4D2E-967D-DEC5222290D6}" type="slidenum">
              <a:rPr lang="el-GR" smtClean="0"/>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F1F9-9919-4567-B528-2186CEBB2398}" type="datetimeFigureOut">
              <a:rPr lang="el-GR" smtClean="0"/>
              <a:t>17/1/2017</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30E519-3FAD-4D2E-967D-DEC5222290D6}" type="slidenum">
              <a:rPr lang="el-GR" smtClean="0"/>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l.wikipedia.org/wiki/2010" TargetMode="External"/><Relationship Id="rId2" Type="http://schemas.openxmlformats.org/officeDocument/2006/relationships/hyperlink" Target="https://el.wikipedia.org/wiki/%CE%94%CE%B5%CE%BA%CE%B1%CE%B5%CF%84%CE%AF%CE%B1_1990" TargetMode="Externa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ti-einai.gr/metanastis/" TargetMode="External"/><Relationship Id="rId2" Type="http://schemas.openxmlformats.org/officeDocument/2006/relationships/hyperlink" Target="http://ti-einai.gr/prosfygas/" TargetMode="External"/><Relationship Id="rId1" Type="http://schemas.openxmlformats.org/officeDocument/2006/relationships/slideLayout" Target="../slideLayouts/slideLayout1.xml"/><Relationship Id="rId4" Type="http://schemas.openxmlformats.org/officeDocument/2006/relationships/hyperlink" Target="http://ti-einai.gr/lathrometanastis/"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protothema.gr/greece/Prosfyges/tag/" TargetMode="External"/><Relationship Id="rId2" Type="http://schemas.openxmlformats.org/officeDocument/2006/relationships/hyperlink" Target="http://www.protothema.gr/greece/hot-spots/ta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i="1" u="sng" dirty="0" smtClean="0">
                <a:solidFill>
                  <a:schemeClr val="bg2">
                    <a:lumMod val="50000"/>
                  </a:schemeClr>
                </a:solidFill>
              </a:rPr>
              <a:t>Μεταναστευτικό ζήτημα στην Ελλάδα</a:t>
            </a:r>
            <a:endParaRPr lang="el-GR" i="1" u="sng" dirty="0">
              <a:solidFill>
                <a:schemeClr val="bg2">
                  <a:lumMod val="50000"/>
                </a:schemeClr>
              </a:solidFill>
            </a:endParaRPr>
          </a:p>
        </p:txBody>
      </p:sp>
      <p:sp>
        <p:nvSpPr>
          <p:cNvPr id="3" name="2 - Θέση περιεχομένου"/>
          <p:cNvSpPr>
            <a:spLocks noGrp="1"/>
          </p:cNvSpPr>
          <p:nvPr>
            <p:ph idx="1"/>
          </p:nvPr>
        </p:nvSpPr>
        <p:spPr>
          <a:xfrm>
            <a:off x="899592" y="1600201"/>
            <a:ext cx="7787208" cy="2980928"/>
          </a:xfrm>
        </p:spPr>
        <p:txBody>
          <a:bodyPr>
            <a:normAutofit fontScale="77500" lnSpcReduction="20000"/>
          </a:bodyPr>
          <a:lstStyle/>
          <a:p>
            <a:r>
              <a:rPr lang="el-GR" dirty="0"/>
              <a:t>Στο παρελθόν, η Ελλάδα, λόγω της κακής οικονομικής κατάστασης, δεν προσέλκυε οικονομικούς μετανάστες αλλά αντίθετα ωθούσε Έλληνες στη μετανάστευση. Η Ελλάδα ως χώρα υποδοχής μεταναστών έγινε την </a:t>
            </a:r>
            <a:r>
              <a:rPr lang="el-GR" dirty="0">
                <a:hlinkClick r:id="rId2" tooltip="Δεκαετία 1990"/>
              </a:rPr>
              <a:t>δεκαετία του 1990</a:t>
            </a:r>
            <a:r>
              <a:rPr lang="el-GR" dirty="0"/>
              <a:t> και τότε ξεκίνησε η διαμόρφωση της μεταναστευτικής πολιτικής. Η μετανάστευση αυξήθηκε το διάστημα 2000-2011 και το </a:t>
            </a:r>
            <a:r>
              <a:rPr lang="el-GR" dirty="0">
                <a:hlinkClick r:id="rId3" tooltip="2010"/>
              </a:rPr>
              <a:t>2010</a:t>
            </a:r>
            <a:r>
              <a:rPr lang="el-GR" dirty="0"/>
              <a:t> εκτιμήθηκε ότι εισήλθαν στην Ελλάδα γύρω στους 128.000 μετανάστες.</a:t>
            </a:r>
          </a:p>
        </p:txBody>
      </p:sp>
      <p:pic>
        <p:nvPicPr>
          <p:cNvPr id="23554" name="Picture 2" descr="Αποτέλεσμα εικόνας για μεταναστευτικό ζήτημα"/>
          <p:cNvPicPr>
            <a:picLocks noChangeAspect="1" noChangeArrowheads="1"/>
          </p:cNvPicPr>
          <p:nvPr/>
        </p:nvPicPr>
        <p:blipFill>
          <a:blip r:embed="rId4" cstate="print"/>
          <a:srcRect/>
          <a:stretch>
            <a:fillRect/>
          </a:stretch>
        </p:blipFill>
        <p:spPr bwMode="auto">
          <a:xfrm>
            <a:off x="1619672" y="4365104"/>
            <a:ext cx="5184576" cy="2376264"/>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i="1" u="sng" dirty="0" smtClean="0">
                <a:solidFill>
                  <a:schemeClr val="accent2">
                    <a:lumMod val="75000"/>
                  </a:schemeClr>
                </a:solidFill>
              </a:rPr>
              <a:t>Hotspot</a:t>
            </a:r>
            <a:r>
              <a:rPr lang="en-US" dirty="0" smtClean="0"/>
              <a:t> </a:t>
            </a:r>
            <a:endParaRPr lang="el-GR" dirty="0"/>
          </a:p>
        </p:txBody>
      </p:sp>
      <p:sp>
        <p:nvSpPr>
          <p:cNvPr id="3" name="2 - Θέση κειμένου"/>
          <p:cNvSpPr>
            <a:spLocks noGrp="1"/>
          </p:cNvSpPr>
          <p:nvPr>
            <p:ph type="body" idx="1"/>
          </p:nvPr>
        </p:nvSpPr>
        <p:spPr/>
        <p:txBody>
          <a:bodyPr/>
          <a:lstStyle/>
          <a:p>
            <a:pPr algn="ctr"/>
            <a:r>
              <a:rPr lang="el-GR" i="1" dirty="0" smtClean="0">
                <a:solidFill>
                  <a:schemeClr val="accent2">
                    <a:lumMod val="75000"/>
                  </a:schemeClr>
                </a:solidFill>
              </a:rPr>
              <a:t>Κως</a:t>
            </a:r>
            <a:r>
              <a:rPr lang="el-GR" dirty="0" smtClean="0"/>
              <a:t> </a:t>
            </a:r>
            <a:endParaRPr lang="el-GR" dirty="0"/>
          </a:p>
        </p:txBody>
      </p:sp>
      <p:sp>
        <p:nvSpPr>
          <p:cNvPr id="4" name="3 - Θέση περιεχομένου"/>
          <p:cNvSpPr>
            <a:spLocks noGrp="1"/>
          </p:cNvSpPr>
          <p:nvPr>
            <p:ph sz="half" idx="2"/>
          </p:nvPr>
        </p:nvSpPr>
        <p:spPr>
          <a:xfrm>
            <a:off x="1331640" y="2708920"/>
            <a:ext cx="1728192" cy="576064"/>
          </a:xfrm>
        </p:spPr>
        <p:txBody>
          <a:bodyPr/>
          <a:lstStyle/>
          <a:p>
            <a:endParaRPr lang="el-GR" dirty="0"/>
          </a:p>
        </p:txBody>
      </p:sp>
      <p:sp>
        <p:nvSpPr>
          <p:cNvPr id="5" name="4 - Θέση κειμένου"/>
          <p:cNvSpPr>
            <a:spLocks noGrp="1"/>
          </p:cNvSpPr>
          <p:nvPr>
            <p:ph type="body" sz="quarter" idx="3"/>
          </p:nvPr>
        </p:nvSpPr>
        <p:spPr/>
        <p:txBody>
          <a:bodyPr/>
          <a:lstStyle/>
          <a:p>
            <a:pPr algn="ctr"/>
            <a:r>
              <a:rPr lang="el-GR" i="1" dirty="0" smtClean="0">
                <a:solidFill>
                  <a:schemeClr val="accent2">
                    <a:lumMod val="75000"/>
                  </a:schemeClr>
                </a:solidFill>
              </a:rPr>
              <a:t>Καλύμνου</a:t>
            </a:r>
            <a:endParaRPr lang="el-GR" i="1" dirty="0">
              <a:solidFill>
                <a:schemeClr val="accent2">
                  <a:lumMod val="75000"/>
                </a:schemeClr>
              </a:solidFill>
            </a:endParaRPr>
          </a:p>
        </p:txBody>
      </p:sp>
      <p:sp>
        <p:nvSpPr>
          <p:cNvPr id="6" name="5 - Θέση περιεχομένου"/>
          <p:cNvSpPr>
            <a:spLocks noGrp="1"/>
          </p:cNvSpPr>
          <p:nvPr>
            <p:ph sz="quarter" idx="4"/>
          </p:nvPr>
        </p:nvSpPr>
        <p:spPr>
          <a:xfrm>
            <a:off x="5652120" y="2852935"/>
            <a:ext cx="2160240" cy="1872209"/>
          </a:xfrm>
        </p:spPr>
        <p:txBody>
          <a:bodyPr/>
          <a:lstStyle/>
          <a:p>
            <a:endParaRPr lang="el-GR" dirty="0"/>
          </a:p>
        </p:txBody>
      </p:sp>
      <p:pic>
        <p:nvPicPr>
          <p:cNvPr id="21506" name="Picture 2" descr="Αποτέλεσμα εικόνας για hotspots κως"/>
          <p:cNvPicPr>
            <a:picLocks noChangeAspect="1" noChangeArrowheads="1"/>
          </p:cNvPicPr>
          <p:nvPr/>
        </p:nvPicPr>
        <p:blipFill>
          <a:blip r:embed="rId2" cstate="print"/>
          <a:srcRect/>
          <a:stretch>
            <a:fillRect/>
          </a:stretch>
        </p:blipFill>
        <p:spPr bwMode="auto">
          <a:xfrm>
            <a:off x="251520" y="2276872"/>
            <a:ext cx="3995936" cy="3312368"/>
          </a:xfrm>
          <a:prstGeom prst="rect">
            <a:avLst/>
          </a:prstGeom>
          <a:noFill/>
        </p:spPr>
      </p:pic>
      <p:pic>
        <p:nvPicPr>
          <p:cNvPr id="21508" name="Picture 4" descr="matankos"/>
          <p:cNvPicPr>
            <a:picLocks noChangeAspect="1" noChangeArrowheads="1"/>
          </p:cNvPicPr>
          <p:nvPr/>
        </p:nvPicPr>
        <p:blipFill>
          <a:blip r:embed="rId3" cstate="print"/>
          <a:srcRect/>
          <a:stretch>
            <a:fillRect/>
          </a:stretch>
        </p:blipFill>
        <p:spPr bwMode="auto">
          <a:xfrm>
            <a:off x="4716016" y="2276872"/>
            <a:ext cx="4032448" cy="331236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332657"/>
            <a:ext cx="7772400" cy="1440159"/>
          </a:xfrm>
        </p:spPr>
        <p:txBody>
          <a:bodyPr/>
          <a:lstStyle/>
          <a:p>
            <a:r>
              <a:rPr lang="el-GR" b="1" u="sng" dirty="0" smtClean="0">
                <a:solidFill>
                  <a:schemeClr val="bg2">
                    <a:lumMod val="50000"/>
                  </a:schemeClr>
                </a:solidFill>
              </a:rPr>
              <a:t>Κέντρα Προσφύγων</a:t>
            </a:r>
            <a:br>
              <a:rPr lang="el-GR" b="1" u="sng" dirty="0" smtClean="0">
                <a:solidFill>
                  <a:schemeClr val="bg2">
                    <a:lumMod val="50000"/>
                  </a:schemeClr>
                </a:solidFill>
              </a:rPr>
            </a:br>
            <a:r>
              <a:rPr lang="el-GR" sz="3200" i="1" dirty="0" smtClean="0">
                <a:solidFill>
                  <a:schemeClr val="bg2">
                    <a:lumMod val="50000"/>
                  </a:schemeClr>
                </a:solidFill>
              </a:rPr>
              <a:t>(</a:t>
            </a:r>
            <a:r>
              <a:rPr lang="en-US" sz="3200" i="1" dirty="0" smtClean="0">
                <a:solidFill>
                  <a:schemeClr val="bg2">
                    <a:lumMod val="50000"/>
                  </a:schemeClr>
                </a:solidFill>
              </a:rPr>
              <a:t>hotspot)</a:t>
            </a:r>
            <a:endParaRPr lang="el-GR" sz="3200" i="1" dirty="0">
              <a:solidFill>
                <a:schemeClr val="bg2">
                  <a:lumMod val="50000"/>
                </a:schemeClr>
              </a:solidFill>
            </a:endParaRPr>
          </a:p>
        </p:txBody>
      </p:sp>
      <p:sp>
        <p:nvSpPr>
          <p:cNvPr id="3" name="2 - Υπότιτλος"/>
          <p:cNvSpPr>
            <a:spLocks noGrp="1"/>
          </p:cNvSpPr>
          <p:nvPr>
            <p:ph type="subTitle" idx="1"/>
          </p:nvPr>
        </p:nvSpPr>
        <p:spPr>
          <a:xfrm>
            <a:off x="1371600" y="2564904"/>
            <a:ext cx="6400800" cy="3073896"/>
          </a:xfrm>
        </p:spPr>
        <p:txBody>
          <a:bodyPr>
            <a:normAutofit fontScale="85000" lnSpcReduction="20000"/>
          </a:bodyPr>
          <a:lstStyle/>
          <a:p>
            <a:pPr>
              <a:buFont typeface="Arial" pitchFamily="34" charset="0"/>
              <a:buChar char="•"/>
            </a:pPr>
            <a:r>
              <a:rPr lang="el-GR" b="1" dirty="0" err="1"/>
              <a:t>Hotspot</a:t>
            </a:r>
            <a:r>
              <a:rPr lang="el-GR" b="1" dirty="0"/>
              <a:t> είναι</a:t>
            </a:r>
            <a:r>
              <a:rPr lang="el-GR" dirty="0"/>
              <a:t> ένας χώρος που φτιάχνεται από τα κράτη υποδοχής προσφύγων για την καταγραφή και την διαλογή τους</a:t>
            </a:r>
            <a:r>
              <a:rPr lang="el-GR" dirty="0" smtClean="0"/>
              <a:t>.</a:t>
            </a:r>
            <a:endParaRPr lang="en-US" dirty="0" smtClean="0"/>
          </a:p>
          <a:p>
            <a:pPr>
              <a:buFont typeface="Arial" pitchFamily="34" charset="0"/>
              <a:buChar char="•"/>
            </a:pPr>
            <a:r>
              <a:rPr lang="el-GR" dirty="0"/>
              <a:t> </a:t>
            </a:r>
            <a:r>
              <a:rPr lang="el-GR" dirty="0" smtClean="0"/>
              <a:t>Στα </a:t>
            </a:r>
            <a:r>
              <a:rPr lang="el-GR" dirty="0"/>
              <a:t>ελληνικά ονομάζονται κέντρα καταγραφής προσφύγων, δηλαδή πρόκειται για χώρους όπου ελέγχεται κατά πόσο κάποιος είναι </a:t>
            </a:r>
            <a:r>
              <a:rPr lang="el-GR" dirty="0">
                <a:hlinkClick r:id="rId2" tooltip="τι είναι πρόσφυγας"/>
              </a:rPr>
              <a:t>πρόσφυγας</a:t>
            </a:r>
            <a:r>
              <a:rPr lang="el-GR" dirty="0"/>
              <a:t>, </a:t>
            </a:r>
            <a:r>
              <a:rPr lang="el-GR" dirty="0">
                <a:hlinkClick r:id="rId3" tooltip="τι είναι μετανάστης"/>
              </a:rPr>
              <a:t>μετανάστης</a:t>
            </a:r>
            <a:r>
              <a:rPr lang="el-GR" dirty="0"/>
              <a:t>, ή </a:t>
            </a:r>
            <a:r>
              <a:rPr lang="el-GR" dirty="0">
                <a:hlinkClick r:id="rId4" tooltip="τι είναι λαθρομετανάστης"/>
              </a:rPr>
              <a:t>λαθρομετανάστης</a:t>
            </a:r>
            <a:r>
              <a:rPr lang="el-GR" dirty="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b="1" i="1" u="sng" dirty="0" smtClean="0">
                <a:solidFill>
                  <a:schemeClr val="bg2">
                    <a:lumMod val="50000"/>
                  </a:schemeClr>
                </a:solidFill>
              </a:rPr>
              <a:t>Συνθήκες διαβίωσης</a:t>
            </a:r>
            <a:endParaRPr lang="el-GR" b="1" i="1" u="sng" dirty="0">
              <a:solidFill>
                <a:schemeClr val="bg2">
                  <a:lumMod val="50000"/>
                </a:schemeClr>
              </a:solidFill>
            </a:endParaRPr>
          </a:p>
        </p:txBody>
      </p:sp>
      <p:sp>
        <p:nvSpPr>
          <p:cNvPr id="3" name="2 - Θέση περιεχομένου"/>
          <p:cNvSpPr>
            <a:spLocks noGrp="1"/>
          </p:cNvSpPr>
          <p:nvPr>
            <p:ph idx="1"/>
          </p:nvPr>
        </p:nvSpPr>
        <p:spPr/>
        <p:txBody>
          <a:bodyPr>
            <a:normAutofit fontScale="77500" lnSpcReduction="20000"/>
          </a:bodyPr>
          <a:lstStyle/>
          <a:p>
            <a:r>
              <a:rPr lang="el-GR" dirty="0"/>
              <a:t>Τις άθλιες συνθήκες διαβίωσης, τις τεράστιες ελλείψεις σε οργάνωση και υπηρεσίες από την πλευρά του ελληνικού κράτους και την παραβίαση των κανόνων που έχουν τεθεί, ακόμη και στο όριο διαμονής των 25 ημερών στις εγκαταστάσεις των </a:t>
            </a:r>
            <a:r>
              <a:rPr lang="el-GR" b="1" dirty="0" err="1">
                <a:hlinkClick r:id="rId2"/>
              </a:rPr>
              <a:t>Hotspots</a:t>
            </a:r>
            <a:r>
              <a:rPr lang="el-GR" dirty="0"/>
              <a:t>, καταγγέλλουν οι Γιατροί Χωρίς Σύνορα, απευθύνοντας έκκληση προς τους αρμόδιους να ανοίξουν οι πόρτες και να ελευθερωθούν οι </a:t>
            </a:r>
            <a:r>
              <a:rPr lang="el-GR" b="1" dirty="0">
                <a:hlinkClick r:id="rId3"/>
              </a:rPr>
              <a:t>πρόσφυγες</a:t>
            </a:r>
            <a:r>
              <a:rPr lang="el-GR" dirty="0" smtClean="0"/>
              <a:t>.</a:t>
            </a:r>
          </a:p>
          <a:p>
            <a:r>
              <a:rPr lang="el-GR" dirty="0" smtClean="0"/>
              <a:t>Έχουν γίνει Καταγγελίες </a:t>
            </a:r>
            <a:r>
              <a:rPr lang="el-GR" dirty="0"/>
              <a:t>για περιορισμένη πρόσβαση σε νερό και στέγη, για διανομή τροφής χωρίς πρόγραμμα, για ασυνόδευτα παιδιά, για βία και ένταση και για μη τήρηση των κανόνων </a:t>
            </a:r>
            <a:r>
              <a:rPr lang="el-GR" dirty="0" smtClean="0"/>
              <a:t>υγιεινής.</a:t>
            </a:r>
            <a:endParaRPr lang="el-GR" dirty="0"/>
          </a:p>
          <a:p>
            <a:pPr>
              <a:buNone/>
            </a:pPr>
            <a:r>
              <a:rPr lang="el-GR" dirty="0" smtClean="0"/>
              <a:t/>
            </a:r>
            <a:br>
              <a:rPr lang="el-GR" dirty="0" smtClean="0"/>
            </a:br>
            <a:endParaRPr lang="el-G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i="1" u="sng" dirty="0" smtClean="0">
                <a:solidFill>
                  <a:schemeClr val="bg2">
                    <a:lumMod val="50000"/>
                  </a:schemeClr>
                </a:solidFill>
              </a:rPr>
              <a:t>Ύπατη Αρμοστεία του ΟΗΕ</a:t>
            </a:r>
            <a:endParaRPr lang="el-GR" i="1" u="sng" dirty="0">
              <a:solidFill>
                <a:schemeClr val="bg2">
                  <a:lumMod val="50000"/>
                </a:schemeClr>
              </a:solidFill>
            </a:endParaRPr>
          </a:p>
        </p:txBody>
      </p:sp>
      <p:sp>
        <p:nvSpPr>
          <p:cNvPr id="3" name="2 - Θέση περιεχομένου"/>
          <p:cNvSpPr>
            <a:spLocks noGrp="1"/>
          </p:cNvSpPr>
          <p:nvPr>
            <p:ph idx="1"/>
          </p:nvPr>
        </p:nvSpPr>
        <p:spPr/>
        <p:txBody>
          <a:bodyPr>
            <a:noAutofit/>
          </a:bodyPr>
          <a:lstStyle/>
          <a:p>
            <a:r>
              <a:rPr lang="el-GR" sz="2400" dirty="0" smtClean="0"/>
              <a:t>Η ΎΠΑΤΗ ΑΡΜΟΣΤΕΊΑ ΕΙΝΑΙ Η ΥΠΗΡΕΣΙΑ ΤΟΥ ΟΗΕ ΓΙΑ τους Πρόσφυγες (η πλήρης ονομασία της είναι Γραφείο του Ύπατου Αρμοστή των Ηνωμένων Εθνών για τους Πρόσφυγες). Ιδρύθηκε από τη Γενική Συνέλευση του ΟΗΕ το 1950, όμως ουσιαστικά ξεκίνησε να λειτουργεί την 1η Ιανουαρίου του 1951.</a:t>
            </a:r>
          </a:p>
          <a:p>
            <a:r>
              <a:rPr lang="el-GR" sz="2400" dirty="0" smtClean="0"/>
              <a:t> Η ΥΠΑΤΗ ΑΡΜΟΣΤΕΙΑ ΕΙΝΑΙ ΣΗΜΕΡΑ ΜΙΑ ΑΠΟ ΤΙΣ ΚΥΡΙΕΣ ΑΝΘΡΩΠΙΣΤΙΚΕΣ οργανώσεις του κόσμου, με περισσότερους από 6.650 εργαζομένους και 259 γραφεία σε 118 χώρες. Στη διάρκεια παραπάνω από μισού αιώνα λειτουργίας, ο οργανισμός έχει προσφέρει βοήθεια σε περισσότερους από 50 εκατομμύρια ανθρώπους και έχει τιμηθεί δύο φορές με το Νόμπελ Ειρήνης, το 1954 και το 1981.</a:t>
            </a:r>
            <a:endParaRPr lang="el-GR"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i="1" u="sng" dirty="0" smtClean="0">
                <a:solidFill>
                  <a:schemeClr val="accent2">
                    <a:lumMod val="75000"/>
                  </a:schemeClr>
                </a:solidFill>
              </a:rPr>
              <a:t>Hotspot </a:t>
            </a:r>
            <a:r>
              <a:rPr lang="el-GR" i="1" u="sng" dirty="0" smtClean="0">
                <a:solidFill>
                  <a:schemeClr val="accent2">
                    <a:lumMod val="75000"/>
                  </a:schemeClr>
                </a:solidFill>
              </a:rPr>
              <a:t>Σάμου</a:t>
            </a:r>
            <a:endParaRPr lang="el-GR" i="1" u="sng" dirty="0">
              <a:solidFill>
                <a:schemeClr val="accent2">
                  <a:lumMod val="75000"/>
                </a:schemeClr>
              </a:solidFill>
            </a:endParaRPr>
          </a:p>
        </p:txBody>
      </p:sp>
      <p:sp>
        <p:nvSpPr>
          <p:cNvPr id="3" name="2 - Θέση περιεχομένου"/>
          <p:cNvSpPr>
            <a:spLocks noGrp="1"/>
          </p:cNvSpPr>
          <p:nvPr>
            <p:ph idx="1"/>
          </p:nvPr>
        </p:nvSpPr>
        <p:spPr>
          <a:xfrm>
            <a:off x="2915816" y="3717032"/>
            <a:ext cx="2242591" cy="84860"/>
          </a:xfrm>
        </p:spPr>
        <p:txBody>
          <a:bodyPr>
            <a:normAutofit fontScale="25000" lnSpcReduction="20000"/>
          </a:bodyPr>
          <a:lstStyle/>
          <a:p>
            <a:endParaRPr lang="el-GR" dirty="0"/>
          </a:p>
        </p:txBody>
      </p:sp>
      <p:pic>
        <p:nvPicPr>
          <p:cNvPr id="10242" name="Picture 2" descr="Αποτέλεσμα εικόνας για hot spots σαμο"/>
          <p:cNvPicPr>
            <a:picLocks noChangeAspect="1" noChangeArrowheads="1"/>
          </p:cNvPicPr>
          <p:nvPr/>
        </p:nvPicPr>
        <p:blipFill>
          <a:blip r:embed="rId2" cstate="print"/>
          <a:srcRect/>
          <a:stretch>
            <a:fillRect/>
          </a:stretch>
        </p:blipFill>
        <p:spPr bwMode="auto">
          <a:xfrm>
            <a:off x="1259632" y="1556792"/>
            <a:ext cx="6019800" cy="340042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i="1" u="sng" dirty="0" smtClean="0">
                <a:solidFill>
                  <a:schemeClr val="accent2">
                    <a:lumMod val="75000"/>
                  </a:schemeClr>
                </a:solidFill>
              </a:rPr>
              <a:t>Hotspot </a:t>
            </a:r>
            <a:r>
              <a:rPr lang="el-GR" i="1" u="sng" dirty="0" smtClean="0">
                <a:solidFill>
                  <a:schemeClr val="accent2">
                    <a:lumMod val="75000"/>
                  </a:schemeClr>
                </a:solidFill>
              </a:rPr>
              <a:t>Λέσβου</a:t>
            </a:r>
            <a:endParaRPr lang="el-GR" i="1" u="sng" dirty="0">
              <a:solidFill>
                <a:schemeClr val="accent2">
                  <a:lumMod val="75000"/>
                </a:schemeClr>
              </a:solidFill>
            </a:endParaRPr>
          </a:p>
        </p:txBody>
      </p:sp>
      <p:pic>
        <p:nvPicPr>
          <p:cNvPr id="16386" name="Picture 2" descr="Αποτέλεσμα εικόνας για hot spots ΄λεσβου"/>
          <p:cNvPicPr>
            <a:picLocks noChangeAspect="1" noChangeArrowheads="1"/>
          </p:cNvPicPr>
          <p:nvPr/>
        </p:nvPicPr>
        <p:blipFill>
          <a:blip r:embed="rId2" cstate="print"/>
          <a:srcRect/>
          <a:stretch>
            <a:fillRect/>
          </a:stretch>
        </p:blipFill>
        <p:spPr bwMode="auto">
          <a:xfrm>
            <a:off x="1547664" y="1700808"/>
            <a:ext cx="5715000" cy="38100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i="1" u="sng" dirty="0" smtClean="0">
                <a:solidFill>
                  <a:schemeClr val="accent2">
                    <a:lumMod val="75000"/>
                  </a:schemeClr>
                </a:solidFill>
              </a:rPr>
              <a:t>Hotspot </a:t>
            </a:r>
            <a:r>
              <a:rPr lang="el-GR" i="1" u="sng" dirty="0" smtClean="0">
                <a:solidFill>
                  <a:schemeClr val="accent2">
                    <a:lumMod val="75000"/>
                  </a:schemeClr>
                </a:solidFill>
              </a:rPr>
              <a:t>Αττικής</a:t>
            </a:r>
            <a:endParaRPr lang="el-GR" i="1" u="sng" dirty="0">
              <a:solidFill>
                <a:schemeClr val="accent2">
                  <a:lumMod val="75000"/>
                </a:schemeClr>
              </a:solidFill>
            </a:endParaRPr>
          </a:p>
        </p:txBody>
      </p:sp>
      <p:pic>
        <p:nvPicPr>
          <p:cNvPr id="18434" name="Picture 2" descr="Αποτέλεσμα εικόνας για hotspots αττικης"/>
          <p:cNvPicPr>
            <a:picLocks noChangeAspect="1" noChangeArrowheads="1"/>
          </p:cNvPicPr>
          <p:nvPr/>
        </p:nvPicPr>
        <p:blipFill>
          <a:blip r:embed="rId2" cstate="print"/>
          <a:srcRect/>
          <a:stretch>
            <a:fillRect/>
          </a:stretch>
        </p:blipFill>
        <p:spPr bwMode="auto">
          <a:xfrm>
            <a:off x="683568" y="1700808"/>
            <a:ext cx="7488832" cy="396044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i="1" u="sng" dirty="0" smtClean="0">
                <a:solidFill>
                  <a:schemeClr val="accent2">
                    <a:lumMod val="75000"/>
                  </a:schemeClr>
                </a:solidFill>
              </a:rPr>
              <a:t>Hotspot </a:t>
            </a:r>
            <a:r>
              <a:rPr lang="el-GR" i="1" u="sng" dirty="0" smtClean="0">
                <a:solidFill>
                  <a:schemeClr val="accent2">
                    <a:lumMod val="75000"/>
                  </a:schemeClr>
                </a:solidFill>
              </a:rPr>
              <a:t>Θεσσαλονίκης</a:t>
            </a:r>
            <a:endParaRPr lang="el-GR" i="1" u="sng" dirty="0">
              <a:solidFill>
                <a:schemeClr val="accent2">
                  <a:lumMod val="75000"/>
                </a:schemeClr>
              </a:solidFill>
            </a:endParaRPr>
          </a:p>
        </p:txBody>
      </p:sp>
      <p:pic>
        <p:nvPicPr>
          <p:cNvPr id="19458" name="Picture 2" descr="Αποτέλεσμα εικόνας για hotspots θεσσαλονικη"/>
          <p:cNvPicPr>
            <a:picLocks noChangeAspect="1" noChangeArrowheads="1"/>
          </p:cNvPicPr>
          <p:nvPr/>
        </p:nvPicPr>
        <p:blipFill>
          <a:blip r:embed="rId2" cstate="print"/>
          <a:srcRect/>
          <a:stretch>
            <a:fillRect/>
          </a:stretch>
        </p:blipFill>
        <p:spPr bwMode="auto">
          <a:xfrm>
            <a:off x="107504" y="1556792"/>
            <a:ext cx="8543925" cy="470535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i="1" u="sng" dirty="0" smtClean="0">
                <a:solidFill>
                  <a:schemeClr val="accent2">
                    <a:lumMod val="75000"/>
                  </a:schemeClr>
                </a:solidFill>
              </a:rPr>
              <a:t>Hotspot </a:t>
            </a:r>
            <a:r>
              <a:rPr lang="el-GR" i="1" u="sng" dirty="0" smtClean="0">
                <a:solidFill>
                  <a:schemeClr val="accent2">
                    <a:lumMod val="75000"/>
                  </a:schemeClr>
                </a:solidFill>
              </a:rPr>
              <a:t>Χίου</a:t>
            </a:r>
            <a:endParaRPr lang="el-GR" i="1" u="sng" dirty="0">
              <a:solidFill>
                <a:schemeClr val="accent2">
                  <a:lumMod val="75000"/>
                </a:schemeClr>
              </a:solidFill>
            </a:endParaRPr>
          </a:p>
        </p:txBody>
      </p:sp>
      <p:pic>
        <p:nvPicPr>
          <p:cNvPr id="20482" name="Picture 2" descr="Αποτέλεσμα εικόνας για hotspots χιου"/>
          <p:cNvPicPr>
            <a:picLocks noChangeAspect="1" noChangeArrowheads="1"/>
          </p:cNvPicPr>
          <p:nvPr/>
        </p:nvPicPr>
        <p:blipFill>
          <a:blip r:embed="rId2" cstate="print"/>
          <a:srcRect/>
          <a:stretch>
            <a:fillRect/>
          </a:stretch>
        </p:blipFill>
        <p:spPr bwMode="auto">
          <a:xfrm>
            <a:off x="467544" y="1700808"/>
            <a:ext cx="7810500" cy="4352926"/>
          </a:xfrm>
          <a:prstGeom prst="rect">
            <a:avLst/>
          </a:prstGeom>
          <a:noFill/>
        </p:spPr>
      </p:pic>
    </p:spTree>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TotalTime>
  <Words>207</Words>
  <Application>Microsoft Office PowerPoint</Application>
  <PresentationFormat>Προβολή στην οθόνη (4:3)</PresentationFormat>
  <Paragraphs>20</Paragraphs>
  <Slides>10</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10</vt:i4>
      </vt:variant>
    </vt:vector>
  </HeadingPairs>
  <TitlesOfParts>
    <vt:vector size="11" baseType="lpstr">
      <vt:lpstr>Θέμα του Office</vt:lpstr>
      <vt:lpstr>Μεταναστευτικό ζήτημα στην Ελλάδα</vt:lpstr>
      <vt:lpstr>Κέντρα Προσφύγων (hotspot)</vt:lpstr>
      <vt:lpstr>Συνθήκες διαβίωσης</vt:lpstr>
      <vt:lpstr>Ύπατη Αρμοστεία του ΟΗΕ</vt:lpstr>
      <vt:lpstr>Hotspot Σάμου</vt:lpstr>
      <vt:lpstr>Hotspot Λέσβου</vt:lpstr>
      <vt:lpstr>Hotspot Αττικής</vt:lpstr>
      <vt:lpstr>Hotspot Θεσσαλονίκης</vt:lpstr>
      <vt:lpstr>Hotspot Χίου</vt:lpstr>
      <vt:lpstr>Hotspot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Κέντρα Προσφύγων (hotspot)</dc:title>
  <dc:creator>Teachers</dc:creator>
  <cp:lastModifiedBy>Teachers</cp:lastModifiedBy>
  <cp:revision>5</cp:revision>
  <dcterms:created xsi:type="dcterms:W3CDTF">2017-01-17T10:30:45Z</dcterms:created>
  <dcterms:modified xsi:type="dcterms:W3CDTF">2017-01-17T11:20:25Z</dcterms:modified>
</cp:coreProperties>
</file>