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ABA4E-CD72-497B-97AA-7213B3980F60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702624" cy="1440159"/>
          </a:xfrm>
        </p:spPr>
        <p:txBody>
          <a:bodyPr/>
          <a:lstStyle/>
          <a:p>
            <a:r>
              <a:rPr lang="el-GR" dirty="0" smtClean="0">
                <a:solidFill>
                  <a:schemeClr val="bg2">
                    <a:lumMod val="50000"/>
                  </a:schemeClr>
                </a:solidFill>
              </a:rPr>
              <a:t>Μετανάστευση και τρομοκρατία </a:t>
            </a:r>
            <a:endParaRPr lang="el-G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1 - Υπότιτλος"/>
          <p:cNvSpPr>
            <a:spLocks noGrp="1"/>
          </p:cNvSpPr>
          <p:nvPr>
            <p:ph type="subTitle" idx="1"/>
          </p:nvPr>
        </p:nvSpPr>
        <p:spPr>
          <a:xfrm>
            <a:off x="1835696" y="1628800"/>
            <a:ext cx="5936704" cy="3672408"/>
          </a:xfrm>
        </p:spPr>
        <p:txBody>
          <a:bodyPr>
            <a:normAutofit fontScale="5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l-GR" sz="4400" dirty="0" smtClean="0">
                <a:solidFill>
                  <a:schemeClr val="tx1"/>
                </a:solidFill>
              </a:rPr>
              <a:t> Τα </a:t>
            </a:r>
            <a:r>
              <a:rPr lang="el-GR" sz="4400" dirty="0" err="1" smtClean="0">
                <a:solidFill>
                  <a:schemeClr val="tx1"/>
                </a:solidFill>
              </a:rPr>
              <a:t>hot</a:t>
            </a:r>
            <a:r>
              <a:rPr lang="el-GR" sz="4400" dirty="0" smtClean="0">
                <a:solidFill>
                  <a:schemeClr val="tx1"/>
                </a:solidFill>
              </a:rPr>
              <a:t> </a:t>
            </a:r>
            <a:r>
              <a:rPr lang="el-GR" sz="4400" dirty="0" err="1">
                <a:solidFill>
                  <a:schemeClr val="tx1"/>
                </a:solidFill>
              </a:rPr>
              <a:t>spots</a:t>
            </a:r>
            <a:r>
              <a:rPr lang="el-GR" sz="4400" dirty="0">
                <a:solidFill>
                  <a:schemeClr val="tx1"/>
                </a:solidFill>
              </a:rPr>
              <a:t> έχουν εξελιχθεί σε σημαντική πτυχή της σύνδεσης προσφυγικού και τρομοκρατίας, καταλήγοντας στο συμπέρασμα ότι το μεταναστευτικό φαινόμενο δημιουργεί μία νέα πραγματικότητα, που προφανώς δεν συνδέεται άμεσα με την τρομοκρατία, ωστόσο η ριζοσπαστικοποίηση αποτελεί δυνητικό κίνδυνο για την εμφάνιση της.</a:t>
            </a:r>
          </a:p>
        </p:txBody>
      </p:sp>
      <p:pic>
        <p:nvPicPr>
          <p:cNvPr id="17412" name="Picture 4" descr="Image result for μεταναστες και τρομοκρατι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509120"/>
            <a:ext cx="4104456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b="1" i="1" dirty="0">
                <a:solidFill>
                  <a:schemeClr val="bg2">
                    <a:lumMod val="50000"/>
                  </a:schemeClr>
                </a:solidFill>
              </a:rPr>
              <a:t>Οι πρόσφυγες μπορούν να γίνουν τρομοκράτες, αλλά και οι τρομοκράτες μπορεί να είναι πρόσφυγες με διάφορους τρόπους:</a:t>
            </a:r>
            <a:endParaRPr lang="el-GR" sz="2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755576" y="1600201"/>
            <a:ext cx="7931224" cy="3268960"/>
          </a:xfrm>
        </p:spPr>
        <p:txBody>
          <a:bodyPr>
            <a:normAutofit fontScale="70000" lnSpcReduction="20000"/>
          </a:bodyPr>
          <a:lstStyle/>
          <a:p>
            <a:r>
              <a:rPr lang="el-GR" dirty="0"/>
              <a:t>Η ανάποδη προσφυγική ροή. Δηλαδή, η ροή μεμονωμένων Μουσουλμάνων προς το Ισλαμικό Κράτος, που για το ΙΚ, θεωρείται υποχρέωση και έχει προσελκύσει αρκετούς νέους από την Ευρώπη.</a:t>
            </a:r>
          </a:p>
          <a:p>
            <a:r>
              <a:rPr lang="el-GR" dirty="0"/>
              <a:t>Σκόρπιοι </a:t>
            </a:r>
            <a:r>
              <a:rPr lang="el-GR" dirty="0" err="1"/>
              <a:t>τζιχαντιστές</a:t>
            </a:r>
            <a:r>
              <a:rPr lang="el-GR" dirty="0"/>
              <a:t> που επειδή πλέον έχουν περάσει στην παρανομία, δεν μπορούν να επιστρέψουν στις πατρίδες τους και περιφέρονται από </a:t>
            </a:r>
            <a:r>
              <a:rPr lang="el-GR" dirty="0" err="1"/>
              <a:t>Τζιχάντ</a:t>
            </a:r>
            <a:r>
              <a:rPr lang="el-GR" dirty="0"/>
              <a:t> σε </a:t>
            </a:r>
            <a:r>
              <a:rPr lang="el-GR" dirty="0" err="1"/>
              <a:t>Τζιχάντ</a:t>
            </a:r>
            <a:r>
              <a:rPr lang="el-GR" dirty="0"/>
              <a:t>. Αφγανιστάν , Βοσνία, </a:t>
            </a:r>
            <a:r>
              <a:rPr lang="el-GR" dirty="0" err="1"/>
              <a:t>Τσετσενία</a:t>
            </a:r>
            <a:r>
              <a:rPr lang="el-GR" dirty="0"/>
              <a:t>, Συρία, Λιβύη.</a:t>
            </a:r>
          </a:p>
          <a:p>
            <a:r>
              <a:rPr lang="el-GR" dirty="0"/>
              <a:t>Οικονομικοί μετανάστες διά της βίας εκτρέπονται στην τρομοκρατία στο δρόμο προς την προσφυγιά. Μία πρακτική που συνηθίζεται πχ από την </a:t>
            </a:r>
            <a:r>
              <a:rPr lang="el-GR" dirty="0" err="1"/>
              <a:t>Μπόκο</a:t>
            </a:r>
            <a:r>
              <a:rPr lang="el-GR" dirty="0"/>
              <a:t> </a:t>
            </a:r>
            <a:r>
              <a:rPr lang="el-GR" dirty="0" err="1"/>
              <a:t>Χαράμ</a:t>
            </a:r>
            <a:r>
              <a:rPr lang="el-GR" dirty="0"/>
              <a:t> στη Νιγηρία.</a:t>
            </a:r>
          </a:p>
          <a:p>
            <a:endParaRPr lang="el-GR" dirty="0"/>
          </a:p>
        </p:txBody>
      </p:sp>
      <p:pic>
        <p:nvPicPr>
          <p:cNvPr id="4098" name="Picture 2" descr="Image result for μεταναστες και τρομοκρατι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797152"/>
            <a:ext cx="4752528" cy="1844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>
                <a:solidFill>
                  <a:schemeClr val="bg2">
                    <a:lumMod val="50000"/>
                  </a:schemeClr>
                </a:solidFill>
              </a:rPr>
              <a:t>Πώς συνδέεται το Προσφυγικό με την Τρομοκρατία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83568" y="1600201"/>
            <a:ext cx="8003232" cy="3052935"/>
          </a:xfrm>
        </p:spPr>
        <p:txBody>
          <a:bodyPr>
            <a:normAutofit fontScale="77500" lnSpcReduction="20000"/>
          </a:bodyPr>
          <a:lstStyle/>
          <a:p>
            <a:r>
              <a:rPr lang="el-GR" sz="2000" dirty="0"/>
              <a:t>Ο διαφορετικός χαρακτήρας της </a:t>
            </a:r>
            <a:r>
              <a:rPr lang="el-GR" sz="2000" dirty="0" err="1"/>
              <a:t>ισλαμιστικής</a:t>
            </a:r>
            <a:r>
              <a:rPr lang="el-GR" sz="2000" dirty="0"/>
              <a:t> τρομοκρατίας</a:t>
            </a:r>
            <a:r>
              <a:rPr lang="el-GR" sz="2000" dirty="0" smtClean="0"/>
              <a:t>. </a:t>
            </a:r>
          </a:p>
          <a:p>
            <a:r>
              <a:rPr lang="el-GR" sz="2000" dirty="0"/>
              <a:t>Έχουμε τρομοκρατικά χτυπήματα μέσα στην Ευρώπη, που δεν έχουν άμεση σχέση με δίκτυα τρομοκρατίας τύπου Αλ </a:t>
            </a:r>
            <a:r>
              <a:rPr lang="el-GR" sz="2000" dirty="0" err="1"/>
              <a:t>Κάιντα</a:t>
            </a:r>
            <a:r>
              <a:rPr lang="el-GR" sz="2000" dirty="0"/>
              <a:t>, αλλά γεννήθηκαν, μεγάλωσαν και </a:t>
            </a:r>
            <a:r>
              <a:rPr lang="el-GR" sz="2000" dirty="0" err="1"/>
              <a:t>ριζοσπαστικοποιήθηκαν</a:t>
            </a:r>
            <a:r>
              <a:rPr lang="el-GR" sz="2000" dirty="0"/>
              <a:t> μέσα στην Ευρώπη και την ευρωπαϊκή κοινωνία. </a:t>
            </a:r>
            <a:r>
              <a:rPr lang="el-GR" sz="2000" dirty="0" smtClean="0"/>
              <a:t> </a:t>
            </a:r>
          </a:p>
          <a:p>
            <a:r>
              <a:rPr lang="el-GR" sz="2000" dirty="0"/>
              <a:t>Η Αραβική Άνοιξη και η ευρωπαϊκή κρίση. </a:t>
            </a:r>
            <a:endParaRPr lang="el-GR" sz="2000" dirty="0" smtClean="0"/>
          </a:p>
          <a:p>
            <a:pPr>
              <a:buNone/>
            </a:pPr>
            <a:endParaRPr lang="el-GR" sz="2000" dirty="0" smtClean="0"/>
          </a:p>
          <a:p>
            <a:r>
              <a:rPr lang="el-GR" sz="2300" dirty="0"/>
              <a:t>Έχει γίνει πολύς λόγος για τρομοκράτες που παρεισφρέουν σε ομάδες προσφύγων και μεταναστών. Όπως, όμως, είπαμε και στην αρχή, η σύνδεση και η σχέση τρομοκρατίας και προσφυγικού είναι μία σύνθετη υπόθεση. Εν πολλοίς είναι ένα από τα φαινόμενα που ακολουθούν την </a:t>
            </a:r>
            <a:r>
              <a:rPr lang="el-GR" sz="2300" dirty="0" err="1"/>
              <a:t>παγκοσμιοποίηση.Όπως</a:t>
            </a:r>
            <a:r>
              <a:rPr lang="el-GR" sz="2300" dirty="0"/>
              <a:t> έχουμε μετακίνηση ονείρων για μία καλύτερη ζωή έτσι έχουμε και μετανάστευση εφιαλτών που σκοπεύουν στην τρομοκρατία…</a:t>
            </a:r>
          </a:p>
        </p:txBody>
      </p:sp>
      <p:pic>
        <p:nvPicPr>
          <p:cNvPr id="3076" name="Picture 4" descr="Image result for μεταναστες και τρομοκρατι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437112"/>
            <a:ext cx="3816424" cy="23009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>
                <a:solidFill>
                  <a:schemeClr val="bg2">
                    <a:lumMod val="50000"/>
                  </a:schemeClr>
                </a:solidFill>
              </a:rPr>
              <a:t>Οι </a:t>
            </a:r>
            <a:r>
              <a:rPr lang="el-GR" dirty="0" err="1">
                <a:solidFill>
                  <a:schemeClr val="bg2">
                    <a:lumMod val="50000"/>
                  </a:schemeClr>
                </a:solidFill>
              </a:rPr>
              <a:t>αιτιακές</a:t>
            </a:r>
            <a:r>
              <a:rPr lang="el-GR" dirty="0">
                <a:solidFill>
                  <a:schemeClr val="bg2">
                    <a:lumMod val="50000"/>
                  </a:schemeClr>
                </a:solidFill>
              </a:rPr>
              <a:t> σχέσεις ανάμεσα σε προσφυγικό και τρομοκρατία: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/>
              <a:t>Κρατική βία και τρομοκρατία ως πηγή μετανάστευσης</a:t>
            </a:r>
          </a:p>
          <a:p>
            <a:r>
              <a:rPr lang="el-GR" dirty="0"/>
              <a:t>Μη κρατικοί δρώντες ως παράγοντες μετανάστευσης</a:t>
            </a:r>
          </a:p>
          <a:p>
            <a:r>
              <a:rPr lang="el-GR" dirty="0"/>
              <a:t>Εμφύλιες συγκρούσεις ως πηγές μετανάστευσης</a:t>
            </a:r>
          </a:p>
          <a:p>
            <a:r>
              <a:rPr lang="el-GR" dirty="0"/>
              <a:t>Τα κέντρα υποδοχής ως πυρήνες τρομοκρατίας και ως στόχοι τρομοκρατίας – η εθνική διασπορά σε χώρες υποδοχής</a:t>
            </a:r>
          </a:p>
          <a:p>
            <a:r>
              <a:rPr lang="el-GR" dirty="0"/>
              <a:t>Οι πρόσφυγες ως τρομοκράτες και οι τρομοκράτες ως </a:t>
            </a:r>
            <a:r>
              <a:rPr lang="el-GR" dirty="0" smtClean="0"/>
              <a:t>πρόσφυγες </a:t>
            </a:r>
            <a:endParaRPr lang="el-GR" dirty="0"/>
          </a:p>
          <a:p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>
                <a:solidFill>
                  <a:schemeClr val="bg2">
                    <a:lumMod val="50000"/>
                  </a:schemeClr>
                </a:solidFill>
              </a:rPr>
              <a:t>Τρομοκρατία με το μεταναστευτικό στην Ελλάδα </a:t>
            </a:r>
            <a:endParaRPr lang="el-G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2476872"/>
          </a:xfrm>
        </p:spPr>
        <p:txBody>
          <a:bodyPr>
            <a:normAutofit fontScale="92500" lnSpcReduction="20000"/>
          </a:bodyPr>
          <a:lstStyle/>
          <a:p>
            <a:r>
              <a:rPr lang="el-GR" dirty="0"/>
              <a:t>Δεν περιλαμβανόμαστε στις ευρωπαϊκές χώρες που αποτελούν τους πρώτους στόχους. Λόγω γειτνιάσεως όμως, ανήκουμε στις χώρες υψηλού κινδύνου. Με νηφαλιότητα και ψυχραιμία πρέπει να αντιμετωπίσουμε τα ευάλωτα σημεία</a:t>
            </a:r>
            <a:r>
              <a:rPr lang="el-GR" dirty="0" smtClean="0"/>
              <a:t>. </a:t>
            </a:r>
            <a:endParaRPr lang="el-GR" dirty="0"/>
          </a:p>
        </p:txBody>
      </p:sp>
      <p:pic>
        <p:nvPicPr>
          <p:cNvPr id="1026" name="Picture 2" descr="Image result for μεταναστες και τρομοκρατι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933056"/>
            <a:ext cx="4968552" cy="2751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299</Words>
  <Application>Microsoft Office PowerPoint</Application>
  <PresentationFormat>Προβολή στην οθόνη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6" baseType="lpstr">
      <vt:lpstr>Θέμα του Office</vt:lpstr>
      <vt:lpstr>Μετανάστευση και τρομοκρατία </vt:lpstr>
      <vt:lpstr>Οι πρόσφυγες μπορούν να γίνουν τρομοκράτες, αλλά και οι τρομοκράτες μπορεί να είναι πρόσφυγες με διάφορους τρόπους:</vt:lpstr>
      <vt:lpstr>Πώς συνδέεται το Προσφυγικό με την Τρομοκρατία</vt:lpstr>
      <vt:lpstr>Οι αιτιακές σχέσεις ανάμεσα σε προσφυγικό και τρομοκρατία:</vt:lpstr>
      <vt:lpstr>Τρομοκρατία με το μεταναστευτικό στην Ελλάδα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Μετανάστευση και τρομοκρατία</dc:title>
  <dc:creator>2o Lukeio2</dc:creator>
  <cp:lastModifiedBy>2o Lukeio2</cp:lastModifiedBy>
  <cp:revision>6</cp:revision>
  <dcterms:created xsi:type="dcterms:W3CDTF">2017-02-07T10:36:41Z</dcterms:created>
  <dcterms:modified xsi:type="dcterms:W3CDTF">2017-02-07T11:29:21Z</dcterms:modified>
</cp:coreProperties>
</file>