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9" r:id="rId4"/>
    <p:sldId id="258"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198"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p:spPr>
        <p:txBody>
          <a:bodyPr/>
          <a:lstStyle/>
          <a:p>
            <a:r>
              <a:rPr lang="el-GR" smtClean="0"/>
              <a:t>Kλικ για επεξεργασία του τίτλου</a:t>
            </a:r>
            <a:endParaRPr lang="el-GR"/>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l-GR"/>
          </a:p>
        </p:txBody>
      </p:sp>
      <p:sp>
        <p:nvSpPr>
          <p:cNvPr id="4" name="3 - Θέση ημερομηνίας"/>
          <p:cNvSpPr>
            <a:spLocks noGrp="1"/>
          </p:cNvSpPr>
          <p:nvPr>
            <p:ph type="dt" sz="half" idx="10"/>
          </p:nvPr>
        </p:nvSpPr>
        <p:spPr/>
        <p:txBody>
          <a:bodyPr/>
          <a:lstStyle/>
          <a:p>
            <a:fld id="{B41ABA4E-CD72-497B-97AA-7213B3980F60}" type="datetimeFigureOut">
              <a:rPr lang="en-US" smtClean="0"/>
              <a:pPr/>
              <a:t>12/6/2016</a:t>
            </a:fld>
            <a:endParaRPr lang="en-US"/>
          </a:p>
        </p:txBody>
      </p:sp>
      <p:sp>
        <p:nvSpPr>
          <p:cNvPr id="5" name="4 - Θέση υποσέλιδου"/>
          <p:cNvSpPr>
            <a:spLocks noGrp="1"/>
          </p:cNvSpPr>
          <p:nvPr>
            <p:ph type="ftr" sz="quarter" idx="11"/>
          </p:nvPr>
        </p:nvSpPr>
        <p:spPr/>
        <p:txBody>
          <a:bodyPr/>
          <a:lstStyle/>
          <a:p>
            <a:endParaRPr kumimoji="0" lang="en-US"/>
          </a:p>
        </p:txBody>
      </p:sp>
      <p:sp>
        <p:nvSpPr>
          <p:cNvPr id="6" name="5 - Θέση αριθμού διαφάνειας"/>
          <p:cNvSpPr>
            <a:spLocks noGrp="1"/>
          </p:cNvSpPr>
          <p:nvPr>
            <p:ph type="sldNum" sz="quarter" idx="12"/>
          </p:nvPr>
        </p:nvSpPr>
        <p:spPr/>
        <p:txBody>
          <a:bodyPr/>
          <a:lstStyle/>
          <a:p>
            <a:fld id="{D2E57653-3E58-4892-A7ED-712530ACC680}" type="slidenum">
              <a:rPr kumimoji="0" lang="en-US" smtClean="0"/>
              <a:pPr/>
              <a:t>‹#›</a:t>
            </a:fld>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B41ABA4E-CD72-497B-97AA-7213B3980F60}" type="datetimeFigureOut">
              <a:rPr lang="en-US" smtClean="0"/>
              <a:pPr/>
              <a:t>12/6/2016</a:t>
            </a:fld>
            <a:endParaRPr lang="en-US"/>
          </a:p>
        </p:txBody>
      </p:sp>
      <p:sp>
        <p:nvSpPr>
          <p:cNvPr id="5" name="4 - Θέση υποσέλιδου"/>
          <p:cNvSpPr>
            <a:spLocks noGrp="1"/>
          </p:cNvSpPr>
          <p:nvPr>
            <p:ph type="ftr" sz="quarter" idx="11"/>
          </p:nvPr>
        </p:nvSpPr>
        <p:spPr/>
        <p:txBody>
          <a:bodyPr/>
          <a:lstStyle/>
          <a:p>
            <a:endParaRPr kumimoji="0" lang="en-US"/>
          </a:p>
        </p:txBody>
      </p:sp>
      <p:sp>
        <p:nvSpPr>
          <p:cNvPr id="6" name="5 - Θέση αριθμού διαφάνειας"/>
          <p:cNvSpPr>
            <a:spLocks noGrp="1"/>
          </p:cNvSpPr>
          <p:nvPr>
            <p:ph type="sldNum" sz="quarter" idx="12"/>
          </p:nvPr>
        </p:nvSpPr>
        <p:spPr/>
        <p:txBody>
          <a:bodyPr/>
          <a:lstStyle/>
          <a:p>
            <a:fld id="{D2E57653-3E58-4892-A7ED-712530ACC680}" type="slidenum">
              <a:rPr kumimoji="0" lang="en-US" smtClean="0"/>
              <a:pPr/>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B41ABA4E-CD72-497B-97AA-7213B3980F60}" type="datetimeFigureOut">
              <a:rPr lang="en-US" smtClean="0"/>
              <a:pPr/>
              <a:t>12/6/2016</a:t>
            </a:fld>
            <a:endParaRPr lang="en-US"/>
          </a:p>
        </p:txBody>
      </p:sp>
      <p:sp>
        <p:nvSpPr>
          <p:cNvPr id="5" name="4 - Θέση υποσέλιδου"/>
          <p:cNvSpPr>
            <a:spLocks noGrp="1"/>
          </p:cNvSpPr>
          <p:nvPr>
            <p:ph type="ftr" sz="quarter" idx="11"/>
          </p:nvPr>
        </p:nvSpPr>
        <p:spPr/>
        <p:txBody>
          <a:bodyPr/>
          <a:lstStyle/>
          <a:p>
            <a:endParaRPr kumimoji="0" lang="en-US"/>
          </a:p>
        </p:txBody>
      </p:sp>
      <p:sp>
        <p:nvSpPr>
          <p:cNvPr id="6" name="5 - Θέση αριθμού διαφάνειας"/>
          <p:cNvSpPr>
            <a:spLocks noGrp="1"/>
          </p:cNvSpPr>
          <p:nvPr>
            <p:ph type="sldNum" sz="quarter" idx="12"/>
          </p:nvPr>
        </p:nvSpPr>
        <p:spPr/>
        <p:txBody>
          <a:bodyPr/>
          <a:lstStyle/>
          <a:p>
            <a:fld id="{D2E57653-3E58-4892-A7ED-712530ACC680}" type="slidenum">
              <a:rPr kumimoji="0" lang="en-US" smtClean="0"/>
              <a:pPr/>
              <a:t>‹#›</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B41ABA4E-CD72-497B-97AA-7213B3980F60}" type="datetimeFigureOut">
              <a:rPr lang="en-US" smtClean="0"/>
              <a:pPr/>
              <a:t>12/6/2016</a:t>
            </a:fld>
            <a:endParaRPr lang="en-US"/>
          </a:p>
        </p:txBody>
      </p:sp>
      <p:sp>
        <p:nvSpPr>
          <p:cNvPr id="5" name="4 - Θέση υποσέλιδου"/>
          <p:cNvSpPr>
            <a:spLocks noGrp="1"/>
          </p:cNvSpPr>
          <p:nvPr>
            <p:ph type="ftr" sz="quarter" idx="11"/>
          </p:nvPr>
        </p:nvSpPr>
        <p:spPr/>
        <p:txBody>
          <a:bodyPr/>
          <a:lstStyle/>
          <a:p>
            <a:endParaRPr kumimoji="0" lang="en-US"/>
          </a:p>
        </p:txBody>
      </p:sp>
      <p:sp>
        <p:nvSpPr>
          <p:cNvPr id="6" name="5 - Θέση αριθμού διαφάνειας"/>
          <p:cNvSpPr>
            <a:spLocks noGrp="1"/>
          </p:cNvSpPr>
          <p:nvPr>
            <p:ph type="sldNum" sz="quarter" idx="12"/>
          </p:nvPr>
        </p:nvSpPr>
        <p:spPr/>
        <p:txBody>
          <a:bodyPr/>
          <a:lstStyle/>
          <a:p>
            <a:fld id="{D2E57653-3E58-4892-A7ED-712530ACC680}" type="slidenum">
              <a:rPr kumimoji="0" lang="en-US" smtClean="0"/>
              <a:pPr/>
              <a:t>‹#›</a:t>
            </a:fld>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B41ABA4E-CD72-497B-97AA-7213B3980F60}" type="datetimeFigureOut">
              <a:rPr lang="en-US" smtClean="0"/>
              <a:pPr/>
              <a:t>12/6/2016</a:t>
            </a:fld>
            <a:endParaRPr lang="en-US"/>
          </a:p>
        </p:txBody>
      </p:sp>
      <p:sp>
        <p:nvSpPr>
          <p:cNvPr id="5" name="4 - Θέση υποσέλιδου"/>
          <p:cNvSpPr>
            <a:spLocks noGrp="1"/>
          </p:cNvSpPr>
          <p:nvPr>
            <p:ph type="ftr" sz="quarter" idx="11"/>
          </p:nvPr>
        </p:nvSpPr>
        <p:spPr/>
        <p:txBody>
          <a:bodyPr/>
          <a:lstStyle/>
          <a:p>
            <a:endParaRPr kumimoji="0" lang="en-US"/>
          </a:p>
        </p:txBody>
      </p:sp>
      <p:sp>
        <p:nvSpPr>
          <p:cNvPr id="6" name="5 - Θέση αριθμού διαφάνειας"/>
          <p:cNvSpPr>
            <a:spLocks noGrp="1"/>
          </p:cNvSpPr>
          <p:nvPr>
            <p:ph type="sldNum" sz="quarter" idx="12"/>
          </p:nvPr>
        </p:nvSpPr>
        <p:spPr/>
        <p:txBody>
          <a:bodyPr/>
          <a:lstStyle/>
          <a:p>
            <a:fld id="{D2E57653-3E58-4892-A7ED-712530ACC680}" type="slidenum">
              <a:rPr kumimoji="0" lang="en-US" smtClean="0"/>
              <a:pPr/>
              <a:t>‹#›</a:t>
            </a:fld>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ημερομηνίας"/>
          <p:cNvSpPr>
            <a:spLocks noGrp="1"/>
          </p:cNvSpPr>
          <p:nvPr>
            <p:ph type="dt" sz="half" idx="10"/>
          </p:nvPr>
        </p:nvSpPr>
        <p:spPr/>
        <p:txBody>
          <a:bodyPr/>
          <a:lstStyle/>
          <a:p>
            <a:fld id="{B41ABA4E-CD72-497B-97AA-7213B3980F60}" type="datetimeFigureOut">
              <a:rPr lang="en-US" smtClean="0"/>
              <a:pPr/>
              <a:t>12/6/2016</a:t>
            </a:fld>
            <a:endParaRPr lang="en-US"/>
          </a:p>
        </p:txBody>
      </p:sp>
      <p:sp>
        <p:nvSpPr>
          <p:cNvPr id="6" name="5 - Θέση υποσέλιδου"/>
          <p:cNvSpPr>
            <a:spLocks noGrp="1"/>
          </p:cNvSpPr>
          <p:nvPr>
            <p:ph type="ftr" sz="quarter" idx="11"/>
          </p:nvPr>
        </p:nvSpPr>
        <p:spPr/>
        <p:txBody>
          <a:bodyPr/>
          <a:lstStyle/>
          <a:p>
            <a:endParaRPr kumimoji="0" lang="en-US"/>
          </a:p>
        </p:txBody>
      </p:sp>
      <p:sp>
        <p:nvSpPr>
          <p:cNvPr id="7" name="6 - Θέση αριθμού διαφάνειας"/>
          <p:cNvSpPr>
            <a:spLocks noGrp="1"/>
          </p:cNvSpPr>
          <p:nvPr>
            <p:ph type="sldNum" sz="quarter" idx="12"/>
          </p:nvPr>
        </p:nvSpPr>
        <p:spPr/>
        <p:txBody>
          <a:bodyPr/>
          <a:lstStyle/>
          <a:p>
            <a:fld id="{D2E57653-3E58-4892-A7ED-712530ACC680}" type="slidenum">
              <a:rPr kumimoji="0" lang="en-US" smtClean="0"/>
              <a:pPr/>
              <a:t>‹#›</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6 - Θέση ημερομηνίας"/>
          <p:cNvSpPr>
            <a:spLocks noGrp="1"/>
          </p:cNvSpPr>
          <p:nvPr>
            <p:ph type="dt" sz="half" idx="10"/>
          </p:nvPr>
        </p:nvSpPr>
        <p:spPr/>
        <p:txBody>
          <a:bodyPr/>
          <a:lstStyle/>
          <a:p>
            <a:fld id="{B41ABA4E-CD72-497B-97AA-7213B3980F60}" type="datetimeFigureOut">
              <a:rPr lang="en-US" smtClean="0"/>
              <a:pPr/>
              <a:t>12/6/2016</a:t>
            </a:fld>
            <a:endParaRPr lang="en-US"/>
          </a:p>
        </p:txBody>
      </p:sp>
      <p:sp>
        <p:nvSpPr>
          <p:cNvPr id="8" name="7 - Θέση υποσέλιδου"/>
          <p:cNvSpPr>
            <a:spLocks noGrp="1"/>
          </p:cNvSpPr>
          <p:nvPr>
            <p:ph type="ftr" sz="quarter" idx="11"/>
          </p:nvPr>
        </p:nvSpPr>
        <p:spPr/>
        <p:txBody>
          <a:bodyPr/>
          <a:lstStyle/>
          <a:p>
            <a:endParaRPr kumimoji="0" lang="en-US"/>
          </a:p>
        </p:txBody>
      </p:sp>
      <p:sp>
        <p:nvSpPr>
          <p:cNvPr id="9" name="8 - Θέση αριθμού διαφάνειας"/>
          <p:cNvSpPr>
            <a:spLocks noGrp="1"/>
          </p:cNvSpPr>
          <p:nvPr>
            <p:ph type="sldNum" sz="quarter" idx="12"/>
          </p:nvPr>
        </p:nvSpPr>
        <p:spPr/>
        <p:txBody>
          <a:bodyPr/>
          <a:lstStyle/>
          <a:p>
            <a:fld id="{D2E57653-3E58-4892-A7ED-712530ACC680}" type="slidenum">
              <a:rPr kumimoji="0" lang="en-US" smtClean="0"/>
              <a:pPr/>
              <a:t>‹#›</a:t>
            </a:fld>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ημερομηνίας"/>
          <p:cNvSpPr>
            <a:spLocks noGrp="1"/>
          </p:cNvSpPr>
          <p:nvPr>
            <p:ph type="dt" sz="half" idx="10"/>
          </p:nvPr>
        </p:nvSpPr>
        <p:spPr/>
        <p:txBody>
          <a:bodyPr/>
          <a:lstStyle/>
          <a:p>
            <a:fld id="{B41ABA4E-CD72-497B-97AA-7213B3980F60}" type="datetimeFigureOut">
              <a:rPr lang="en-US" smtClean="0"/>
              <a:pPr/>
              <a:t>12/6/2016</a:t>
            </a:fld>
            <a:endParaRPr lang="en-US"/>
          </a:p>
        </p:txBody>
      </p:sp>
      <p:sp>
        <p:nvSpPr>
          <p:cNvPr id="4" name="3 - Θέση υποσέλιδου"/>
          <p:cNvSpPr>
            <a:spLocks noGrp="1"/>
          </p:cNvSpPr>
          <p:nvPr>
            <p:ph type="ftr" sz="quarter" idx="11"/>
          </p:nvPr>
        </p:nvSpPr>
        <p:spPr/>
        <p:txBody>
          <a:bodyPr/>
          <a:lstStyle/>
          <a:p>
            <a:endParaRPr kumimoji="0" lang="en-US"/>
          </a:p>
        </p:txBody>
      </p:sp>
      <p:sp>
        <p:nvSpPr>
          <p:cNvPr id="5" name="4 - Θέση αριθμού διαφάνειας"/>
          <p:cNvSpPr>
            <a:spLocks noGrp="1"/>
          </p:cNvSpPr>
          <p:nvPr>
            <p:ph type="sldNum" sz="quarter" idx="12"/>
          </p:nvPr>
        </p:nvSpPr>
        <p:spPr/>
        <p:txBody>
          <a:bodyPr/>
          <a:lstStyle/>
          <a:p>
            <a:fld id="{D2E57653-3E58-4892-A7ED-712530ACC680}" type="slidenum">
              <a:rPr kumimoji="0" lang="en-US" smtClean="0"/>
              <a:pPr/>
              <a:t>‹#›</a:t>
            </a:fld>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B41ABA4E-CD72-497B-97AA-7213B3980F60}" type="datetimeFigureOut">
              <a:rPr lang="en-US" smtClean="0"/>
              <a:pPr/>
              <a:t>12/6/2016</a:t>
            </a:fld>
            <a:endParaRPr lang="en-US"/>
          </a:p>
        </p:txBody>
      </p:sp>
      <p:sp>
        <p:nvSpPr>
          <p:cNvPr id="3" name="2 - Θέση υποσέλιδου"/>
          <p:cNvSpPr>
            <a:spLocks noGrp="1"/>
          </p:cNvSpPr>
          <p:nvPr>
            <p:ph type="ftr" sz="quarter" idx="11"/>
          </p:nvPr>
        </p:nvSpPr>
        <p:spPr/>
        <p:txBody>
          <a:bodyPr/>
          <a:lstStyle/>
          <a:p>
            <a:endParaRPr kumimoji="0" lang="en-US"/>
          </a:p>
        </p:txBody>
      </p:sp>
      <p:sp>
        <p:nvSpPr>
          <p:cNvPr id="4" name="3 - Θέση αριθμού διαφάνειας"/>
          <p:cNvSpPr>
            <a:spLocks noGrp="1"/>
          </p:cNvSpPr>
          <p:nvPr>
            <p:ph type="sldNum" sz="quarter" idx="12"/>
          </p:nvPr>
        </p:nvSpPr>
        <p:spPr/>
        <p:txBody>
          <a:bodyPr/>
          <a:lstStyle/>
          <a:p>
            <a:fld id="{D2E57653-3E58-4892-A7ED-712530ACC680}" type="slidenum">
              <a:rPr kumimoji="0" lang="en-US" smtClean="0"/>
              <a:pPr/>
              <a:t>‹#›</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Kλικ για επεξεργασία του τίτλου</a:t>
            </a:r>
            <a:endParaRPr lang="el-G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B41ABA4E-CD72-497B-97AA-7213B3980F60}" type="datetimeFigureOut">
              <a:rPr lang="en-US" smtClean="0"/>
              <a:pPr/>
              <a:t>12/6/2016</a:t>
            </a:fld>
            <a:endParaRPr lang="en-US"/>
          </a:p>
        </p:txBody>
      </p:sp>
      <p:sp>
        <p:nvSpPr>
          <p:cNvPr id="6" name="5 - Θέση υποσέλιδου"/>
          <p:cNvSpPr>
            <a:spLocks noGrp="1"/>
          </p:cNvSpPr>
          <p:nvPr>
            <p:ph type="ftr" sz="quarter" idx="11"/>
          </p:nvPr>
        </p:nvSpPr>
        <p:spPr/>
        <p:txBody>
          <a:bodyPr/>
          <a:lstStyle/>
          <a:p>
            <a:endParaRPr kumimoji="0" lang="en-US"/>
          </a:p>
        </p:txBody>
      </p:sp>
      <p:sp>
        <p:nvSpPr>
          <p:cNvPr id="7" name="6 - Θέση αριθμού διαφάνειας"/>
          <p:cNvSpPr>
            <a:spLocks noGrp="1"/>
          </p:cNvSpPr>
          <p:nvPr>
            <p:ph type="sldNum" sz="quarter" idx="12"/>
          </p:nvPr>
        </p:nvSpPr>
        <p:spPr/>
        <p:txBody>
          <a:bodyPr/>
          <a:lstStyle/>
          <a:p>
            <a:fld id="{D2E57653-3E58-4892-A7ED-712530ACC680}" type="slidenum">
              <a:rPr kumimoji="0" lang="en-US" smtClean="0"/>
              <a:pPr/>
              <a:t>‹#›</a:t>
            </a:fld>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Kλικ για επεξεργασία του τίτλου</a:t>
            </a:r>
            <a:endParaRPr lang="el-G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B41ABA4E-CD72-497B-97AA-7213B3980F60}" type="datetimeFigureOut">
              <a:rPr lang="en-US" smtClean="0"/>
              <a:pPr/>
              <a:t>12/6/2016</a:t>
            </a:fld>
            <a:endParaRPr lang="en-US"/>
          </a:p>
        </p:txBody>
      </p:sp>
      <p:sp>
        <p:nvSpPr>
          <p:cNvPr id="6" name="5 - Θέση υποσέλιδου"/>
          <p:cNvSpPr>
            <a:spLocks noGrp="1"/>
          </p:cNvSpPr>
          <p:nvPr>
            <p:ph type="ftr" sz="quarter" idx="11"/>
          </p:nvPr>
        </p:nvSpPr>
        <p:spPr/>
        <p:txBody>
          <a:bodyPr/>
          <a:lstStyle/>
          <a:p>
            <a:endParaRPr kumimoji="0" lang="en-US"/>
          </a:p>
        </p:txBody>
      </p:sp>
      <p:sp>
        <p:nvSpPr>
          <p:cNvPr id="7" name="6 - Θέση αριθμού διαφάνειας"/>
          <p:cNvSpPr>
            <a:spLocks noGrp="1"/>
          </p:cNvSpPr>
          <p:nvPr>
            <p:ph type="sldNum" sz="quarter" idx="12"/>
          </p:nvPr>
        </p:nvSpPr>
        <p:spPr/>
        <p:txBody>
          <a:bodyPr/>
          <a:lstStyle/>
          <a:p>
            <a:fld id="{D2E57653-3E58-4892-A7ED-712530ACC680}" type="slidenum">
              <a:rPr kumimoji="0" lang="en-US" smtClean="0"/>
              <a:pPr/>
              <a:t>‹#›</a:t>
            </a:fld>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1ABA4E-CD72-497B-97AA-7213B3980F60}" type="datetimeFigureOut">
              <a:rPr lang="en-US" smtClean="0"/>
              <a:pPr/>
              <a:t>12/6/2016</a:t>
            </a:fld>
            <a:endParaRPr lang="en-US"/>
          </a:p>
        </p:txBody>
      </p:sp>
      <p:sp>
        <p:nvSpPr>
          <p:cNvPr id="5" name="4 - Θέση υποσέλιδου"/>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0" lang="en-US"/>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E57653-3E58-4892-A7ED-712530ACC680}" type="slidenum">
              <a:rPr kumimoji="0" lang="en-US" smtClean="0"/>
              <a:pPr/>
              <a:t>‹#›</a:t>
            </a:fld>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Τίτλος"/>
          <p:cNvSpPr>
            <a:spLocks noGrp="1"/>
          </p:cNvSpPr>
          <p:nvPr>
            <p:ph type="ctrTitle"/>
          </p:nvPr>
        </p:nvSpPr>
        <p:spPr>
          <a:xfrm>
            <a:off x="685800" y="188641"/>
            <a:ext cx="7772400" cy="1440159"/>
          </a:xfrm>
        </p:spPr>
        <p:txBody>
          <a:bodyPr/>
          <a:lstStyle/>
          <a:p>
            <a:r>
              <a:rPr lang="el-GR" u="sng" dirty="0" smtClean="0">
                <a:solidFill>
                  <a:schemeClr val="accent2">
                    <a:lumMod val="75000"/>
                  </a:schemeClr>
                </a:solidFill>
              </a:rPr>
              <a:t>Αραβική Άνοιξη</a:t>
            </a:r>
            <a:endParaRPr lang="el-GR" u="sng" dirty="0">
              <a:solidFill>
                <a:schemeClr val="accent2">
                  <a:lumMod val="75000"/>
                </a:schemeClr>
              </a:solidFill>
            </a:endParaRPr>
          </a:p>
        </p:txBody>
      </p:sp>
      <p:sp>
        <p:nvSpPr>
          <p:cNvPr id="2" name="1 - Υπότιτλος"/>
          <p:cNvSpPr>
            <a:spLocks noGrp="1"/>
          </p:cNvSpPr>
          <p:nvPr>
            <p:ph type="subTitle" idx="1"/>
          </p:nvPr>
        </p:nvSpPr>
        <p:spPr>
          <a:xfrm>
            <a:off x="1187624" y="1844824"/>
            <a:ext cx="6768752" cy="1800200"/>
          </a:xfrm>
        </p:spPr>
        <p:txBody>
          <a:bodyPr>
            <a:normAutofit fontScale="70000" lnSpcReduction="20000"/>
          </a:bodyPr>
          <a:lstStyle/>
          <a:p>
            <a:r>
              <a:rPr lang="el-GR" b="1" dirty="0"/>
              <a:t>Αραβική Άνοιξη</a:t>
            </a:r>
            <a:r>
              <a:rPr lang="el-GR" dirty="0"/>
              <a:t> </a:t>
            </a:r>
            <a:r>
              <a:rPr lang="el-GR" sz="3800" i="1" dirty="0" smtClean="0"/>
              <a:t>ονομάστηκε </a:t>
            </a:r>
            <a:r>
              <a:rPr lang="el-GR" sz="3800" i="1" dirty="0"/>
              <a:t>ένα κύμα διαδηλώσεων και διαμαρτυριών στη </a:t>
            </a:r>
            <a:r>
              <a:rPr lang="el-GR" sz="3800" i="1" dirty="0" smtClean="0"/>
              <a:t>Μέση Ανατολή</a:t>
            </a:r>
            <a:r>
              <a:rPr lang="el-GR" sz="3800" i="1" dirty="0"/>
              <a:t> και τη Βόρεια </a:t>
            </a:r>
            <a:r>
              <a:rPr lang="el-GR" sz="3800" i="1" dirty="0" smtClean="0"/>
              <a:t>Αφρική, </a:t>
            </a:r>
            <a:r>
              <a:rPr lang="el-GR" sz="3800" i="1" dirty="0"/>
              <a:t>που εκδηλώθηκε από τις 18 Δεκεμβρίου του 2010.</a:t>
            </a:r>
          </a:p>
        </p:txBody>
      </p:sp>
      <p:pic>
        <p:nvPicPr>
          <p:cNvPr id="15362" name="Picture 2" descr="Αποτέλεσμα εικόνας για αραβικη ανοιξη"/>
          <p:cNvPicPr>
            <a:picLocks noChangeAspect="1" noChangeArrowheads="1"/>
          </p:cNvPicPr>
          <p:nvPr/>
        </p:nvPicPr>
        <p:blipFill>
          <a:blip r:embed="rId2" cstate="print"/>
          <a:srcRect/>
          <a:stretch>
            <a:fillRect/>
          </a:stretch>
        </p:blipFill>
        <p:spPr bwMode="auto">
          <a:xfrm>
            <a:off x="1979712" y="3284984"/>
            <a:ext cx="5087888" cy="3402526"/>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i="1" dirty="0" smtClean="0">
                <a:solidFill>
                  <a:schemeClr val="accent2">
                    <a:lumMod val="75000"/>
                  </a:schemeClr>
                </a:solidFill>
              </a:rPr>
              <a:t>Η αρχή του πολέμου </a:t>
            </a:r>
            <a:endParaRPr lang="el-GR" i="1" dirty="0">
              <a:solidFill>
                <a:schemeClr val="accent2">
                  <a:lumMod val="75000"/>
                </a:schemeClr>
              </a:solidFill>
            </a:endParaRPr>
          </a:p>
        </p:txBody>
      </p:sp>
      <p:sp>
        <p:nvSpPr>
          <p:cNvPr id="3" name="2 - Θέση περιεχομένου"/>
          <p:cNvSpPr>
            <a:spLocks noGrp="1"/>
          </p:cNvSpPr>
          <p:nvPr>
            <p:ph idx="1"/>
          </p:nvPr>
        </p:nvSpPr>
        <p:spPr/>
        <p:txBody>
          <a:bodyPr>
            <a:normAutofit fontScale="77500" lnSpcReduction="20000"/>
          </a:bodyPr>
          <a:lstStyle/>
          <a:p>
            <a:endParaRPr lang="el-GR" dirty="0" smtClean="0"/>
          </a:p>
          <a:p>
            <a:r>
              <a:rPr lang="el-GR" dirty="0"/>
              <a:t>Ήταν 15 Μαρτίου του 2011. Το </a:t>
            </a:r>
            <a:r>
              <a:rPr lang="el-GR" dirty="0" smtClean="0"/>
              <a:t>πρόσταγμα </a:t>
            </a:r>
            <a:r>
              <a:rPr lang="el-GR" dirty="0"/>
              <a:t>της Αραβικής </a:t>
            </a:r>
            <a:r>
              <a:rPr lang="el-GR" dirty="0" smtClean="0"/>
              <a:t>Άνοιξης </a:t>
            </a:r>
            <a:r>
              <a:rPr lang="el-GR" dirty="0"/>
              <a:t>ήταν ακόμη πολύ ηχηρό και δυο μικρές διαδηλώσεις κατά του Μπασάρ Αλ Άσαντ, στην πρωτεύουσα της Συρίας, Δαμασκό, καταστάλθηκαν βίαια από το καθεστώς του Άσαντ</a:t>
            </a:r>
            <a:r>
              <a:rPr lang="el-GR" dirty="0" smtClean="0"/>
              <a:t>.</a:t>
            </a:r>
          </a:p>
          <a:p>
            <a:r>
              <a:rPr lang="el-GR" dirty="0"/>
              <a:t>Από τη σύγκρουση διαφαίνεται μια θρησκευτική μάχη μεταξύ της Σαουδικής Αραβίας που υποστηρίζει τους αντάρτες οι οποίοι είναι σουνίτες στην πλειονότητα τους, και του </a:t>
            </a:r>
            <a:r>
              <a:rPr lang="el-GR" dirty="0" err="1" smtClean="0"/>
              <a:t>σιιτικού</a:t>
            </a:r>
            <a:r>
              <a:rPr lang="el-GR" dirty="0" smtClean="0"/>
              <a:t> </a:t>
            </a:r>
            <a:r>
              <a:rPr lang="el-GR" dirty="0"/>
              <a:t>Ιράν που θέλει να διατηρήσει τη φατρία των Αλαουιτών στην εξουσία της Δαμασκού. Η σιιτική οργάνωση Χεζμπολάχ του Λιβάνου πολεμά επίσης στο πλευρό της συριακής κυβέρνησης.</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i="1" dirty="0" smtClean="0">
                <a:solidFill>
                  <a:schemeClr val="accent2">
                    <a:lumMod val="75000"/>
                  </a:schemeClr>
                </a:solidFill>
              </a:rPr>
              <a:t>Αίτια του πολέμου </a:t>
            </a:r>
            <a:endParaRPr lang="el-GR" i="1" dirty="0">
              <a:solidFill>
                <a:schemeClr val="accent2">
                  <a:lumMod val="75000"/>
                </a:schemeClr>
              </a:solidFill>
            </a:endParaRPr>
          </a:p>
        </p:txBody>
      </p:sp>
      <p:sp>
        <p:nvSpPr>
          <p:cNvPr id="3" name="2 - Θέση περιεχομένου"/>
          <p:cNvSpPr>
            <a:spLocks noGrp="1"/>
          </p:cNvSpPr>
          <p:nvPr>
            <p:ph idx="1"/>
          </p:nvPr>
        </p:nvSpPr>
        <p:spPr/>
        <p:txBody>
          <a:bodyPr>
            <a:normAutofit fontScale="77500" lnSpcReduction="20000"/>
          </a:bodyPr>
          <a:lstStyle/>
          <a:p>
            <a:r>
              <a:rPr lang="el-GR" dirty="0" smtClean="0"/>
              <a:t>Κατάκτηση εδάφους </a:t>
            </a:r>
          </a:p>
          <a:p>
            <a:r>
              <a:rPr lang="el-GR" dirty="0" smtClean="0"/>
              <a:t>Ήταν περιοχή περάσματο</a:t>
            </a:r>
            <a:r>
              <a:rPr lang="el-GR" dirty="0" smtClean="0"/>
              <a:t>ς πετρελαίου </a:t>
            </a:r>
          </a:p>
          <a:p>
            <a:r>
              <a:rPr lang="el-GR" dirty="0" smtClean="0"/>
              <a:t>Δυσμενείς συνθήκες</a:t>
            </a:r>
          </a:p>
          <a:p>
            <a:r>
              <a:rPr lang="el-GR" dirty="0" smtClean="0"/>
              <a:t> Μία </a:t>
            </a:r>
            <a:r>
              <a:rPr lang="el-GR" dirty="0" smtClean="0"/>
              <a:t>αιτία του σχεδιαζόμενου πολέμου είναι το τεράστιο, συνεχώς αυξανόμενο δημόσιο χρέος των Η.Π.Α</a:t>
            </a:r>
            <a:r>
              <a:rPr lang="el-GR" dirty="0" smtClean="0"/>
              <a:t>.</a:t>
            </a:r>
          </a:p>
          <a:p>
            <a:r>
              <a:rPr lang="el-GR" dirty="0" smtClean="0"/>
              <a:t>Ουσιαστικά πρόκειται για τον έλεγχο της Μέσης και Άπω Ανατολής – όπου η Μέση Ανατολή είναι το κλειδί για την «κατάκτηση» της Ευρώπης, καθώς επίσης της Ασίας</a:t>
            </a:r>
            <a:r>
              <a:rPr lang="el-GR" dirty="0" smtClean="0"/>
              <a:t>. </a:t>
            </a:r>
          </a:p>
          <a:p>
            <a:r>
              <a:rPr lang="el-GR" dirty="0" smtClean="0"/>
              <a:t>Ένας </a:t>
            </a:r>
            <a:r>
              <a:rPr lang="el-GR" dirty="0" smtClean="0"/>
              <a:t>άλλος </a:t>
            </a:r>
            <a:r>
              <a:rPr lang="el-GR" dirty="0" smtClean="0"/>
              <a:t>λόγος είναι το </a:t>
            </a:r>
            <a:r>
              <a:rPr lang="el-GR" dirty="0" smtClean="0"/>
              <a:t>δολάριο </a:t>
            </a:r>
          </a:p>
          <a:p>
            <a:r>
              <a:rPr lang="el-GR" dirty="0" smtClean="0"/>
              <a:t>Ολοκληρώνοντας, </a:t>
            </a:r>
            <a:r>
              <a:rPr lang="el-GR" dirty="0" smtClean="0"/>
              <a:t> </a:t>
            </a:r>
            <a:r>
              <a:rPr lang="el-GR" dirty="0" smtClean="0"/>
              <a:t>δεν υπάρχει τίποτα πιο επικίνδυνο για τον πλανήτη από μία υπερδύναμη του μεγέθους των Η.Π.Α. </a:t>
            </a:r>
            <a:r>
              <a:rPr lang="el-GR" dirty="0" smtClean="0"/>
              <a:t> </a:t>
            </a:r>
            <a:endParaRPr lang="el-G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i="1" dirty="0" smtClean="0">
                <a:solidFill>
                  <a:schemeClr val="accent2">
                    <a:lumMod val="75000"/>
                  </a:schemeClr>
                </a:solidFill>
              </a:rPr>
              <a:t>Συνέπειες του πόλεμου</a:t>
            </a:r>
            <a:endParaRPr lang="el-GR" i="1" dirty="0">
              <a:solidFill>
                <a:schemeClr val="accent2">
                  <a:lumMod val="75000"/>
                </a:schemeClr>
              </a:solidFill>
            </a:endParaRPr>
          </a:p>
        </p:txBody>
      </p:sp>
      <p:sp>
        <p:nvSpPr>
          <p:cNvPr id="3" name="2 - Θέση περιεχομένου"/>
          <p:cNvSpPr>
            <a:spLocks noGrp="1"/>
          </p:cNvSpPr>
          <p:nvPr>
            <p:ph idx="1"/>
          </p:nvPr>
        </p:nvSpPr>
        <p:spPr/>
        <p:txBody>
          <a:bodyPr>
            <a:normAutofit fontScale="92500" lnSpcReduction="10000"/>
          </a:bodyPr>
          <a:lstStyle/>
          <a:p>
            <a:r>
              <a:rPr lang="el-GR" dirty="0"/>
              <a:t>οι άνθρωποι που σκοτώθηκαν στον πόλεμο μέχρι και τις 17 Αυγούστου 2015, ανέρχονται σε </a:t>
            </a:r>
            <a:r>
              <a:rPr lang="el-GR" dirty="0" smtClean="0"/>
              <a:t>250.000</a:t>
            </a:r>
          </a:p>
          <a:p>
            <a:r>
              <a:rPr lang="el-GR" dirty="0"/>
              <a:t>παραβιάσεις των ανθρωπίνων δικαιωμάτων, μεταξύ των οποίων βασανιστήρια, απαγωγές, παράνομη κράτηση και εκτελέσεις </a:t>
            </a:r>
            <a:r>
              <a:rPr lang="el-GR" dirty="0" smtClean="0"/>
              <a:t>αμάχων.</a:t>
            </a:r>
          </a:p>
          <a:p>
            <a:r>
              <a:rPr lang="el-GR" dirty="0"/>
              <a:t>Για να γλιτώσουν από τη βία, 9 εκατομμύρια πολίτες της Συρίας έχουν εγκαταλείψει τη χώρα καταφεύγοντας στις γειτονικές χώρες </a:t>
            </a:r>
            <a:r>
              <a:rPr lang="el-GR" dirty="0" smtClean="0"/>
              <a:t>και από εκεί στην Ευρωπαϊκή ένωση. </a:t>
            </a:r>
            <a:endParaRPr lang="el-G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i="1" dirty="0" smtClean="0">
                <a:solidFill>
                  <a:schemeClr val="accent2">
                    <a:lumMod val="75000"/>
                  </a:schemeClr>
                </a:solidFill>
              </a:rPr>
              <a:t>Πόλεμος Αφγανιστάν </a:t>
            </a:r>
            <a:endParaRPr lang="el-GR" i="1" dirty="0">
              <a:solidFill>
                <a:schemeClr val="accent2">
                  <a:lumMod val="75000"/>
                </a:schemeClr>
              </a:solidFill>
            </a:endParaRPr>
          </a:p>
        </p:txBody>
      </p:sp>
      <p:sp>
        <p:nvSpPr>
          <p:cNvPr id="3" name="2 - Θέση περιεχομένου"/>
          <p:cNvSpPr>
            <a:spLocks noGrp="1"/>
          </p:cNvSpPr>
          <p:nvPr>
            <p:ph idx="1"/>
          </p:nvPr>
        </p:nvSpPr>
        <p:spPr/>
        <p:txBody>
          <a:bodyPr>
            <a:normAutofit fontScale="62500" lnSpcReduction="20000"/>
          </a:bodyPr>
          <a:lstStyle/>
          <a:p>
            <a:r>
              <a:rPr lang="el-GR" i="1" dirty="0" smtClean="0"/>
              <a:t>Τον Φεβρουάριο του 1979, η Ιρανική Επανάσταση προκάλεσε την εκθρόνιση του υποστηριζόμενου από τις Ηνωμένες Πολιτείες βασιλιά του Ιράν. Οι Ηνωμένες Πολιτείες απέστειλαν ως απάντηση είκοσι πλοία και δύο αεροπλανοφόρα στον Περσικό Κόλπο και στην Αραβική Θάλασσα, ενώ άρχισε μία σειρά από αμοιβαίες απειλές μεταξύ Η.Π.Α. και Ιράν</a:t>
            </a:r>
            <a:r>
              <a:rPr lang="el-GR" i="1" dirty="0" smtClean="0"/>
              <a:t>. </a:t>
            </a:r>
            <a:r>
              <a:rPr lang="el-GR" b="1" i="1" dirty="0" smtClean="0"/>
              <a:t>Σοβιετικός πόλεμος στο Αφγανιστάν</a:t>
            </a:r>
            <a:r>
              <a:rPr lang="el-GR" i="1" dirty="0" smtClean="0"/>
              <a:t>, γνωστός επίσης ως </a:t>
            </a:r>
            <a:r>
              <a:rPr lang="el-GR" b="1" i="1" dirty="0" err="1" smtClean="0"/>
              <a:t>Σοβιετικο</a:t>
            </a:r>
            <a:r>
              <a:rPr lang="el-GR" b="1" i="1" dirty="0" smtClean="0"/>
              <a:t>-αφγανικός πόλεμος</a:t>
            </a:r>
            <a:r>
              <a:rPr lang="el-GR" i="1" dirty="0" smtClean="0"/>
              <a:t>, ονομάζεται η εννιάχρονη σύγκρουση (</a:t>
            </a:r>
            <a:r>
              <a:rPr lang="el-GR" i="1" dirty="0" smtClean="0"/>
              <a:t>27Δεκεμβρίου</a:t>
            </a:r>
            <a:r>
              <a:rPr lang="el-GR" i="1" dirty="0" smtClean="0"/>
              <a:t> 1979 - 15 </a:t>
            </a:r>
            <a:r>
              <a:rPr lang="el-GR" i="1" dirty="0" smtClean="0"/>
              <a:t>Φεβρουαρίου 1989</a:t>
            </a:r>
            <a:r>
              <a:rPr lang="el-GR" i="1" dirty="0" smtClean="0"/>
              <a:t>) που διεξήχθη μεταξύ των </a:t>
            </a:r>
            <a:r>
              <a:rPr lang="el-GR" i="1" dirty="0" smtClean="0"/>
              <a:t>σοβιετικών δυνάμεων </a:t>
            </a:r>
            <a:r>
              <a:rPr lang="el-GR" i="1" dirty="0" smtClean="0"/>
              <a:t>που υποστηρίζονταν από το κυβερνών Δημοκρατικό Κόμμα Μαρξιστών του Λαού του Αφγανιστάν και της ομάδας αντίστασης των </a:t>
            </a:r>
            <a:r>
              <a:rPr lang="el-GR" i="1" dirty="0" err="1" smtClean="0"/>
              <a:t>Μουτζαχεντίν</a:t>
            </a:r>
            <a:r>
              <a:rPr lang="el-GR" i="1" dirty="0" smtClean="0"/>
              <a:t>. </a:t>
            </a:r>
            <a:r>
              <a:rPr lang="el-GR" i="1" dirty="0" smtClean="0"/>
              <a:t>Η ομάδα των </a:t>
            </a:r>
            <a:r>
              <a:rPr lang="el-GR" i="1" dirty="0" err="1" smtClean="0"/>
              <a:t>Μουτζαχεντίν</a:t>
            </a:r>
            <a:r>
              <a:rPr lang="el-GR" i="1" dirty="0" smtClean="0"/>
              <a:t> από την πλευρά της υποστηριζόταν από πλήθος δυνάμεων μεταξύ των οποίων οι Ηνωμένες Πολιτείες Αμερικής, η Σαουδική Αραβία, το Πακιστάν και άλλα </a:t>
            </a:r>
            <a:r>
              <a:rPr lang="el-GR" i="1" dirty="0" smtClean="0"/>
              <a:t>μουσουλμανικά</a:t>
            </a:r>
            <a:r>
              <a:rPr lang="el-GR" i="1" dirty="0" smtClean="0"/>
              <a:t> έθνη. Η όλη σύγκρουση διεξήχθη στο πλαίσιο του Ψυχρού Πολέμου και υπήρξε σύγχρονη με την Ισλαμική Επανάσταση του 1979 και τον </a:t>
            </a:r>
            <a:r>
              <a:rPr lang="el-GR" i="1" dirty="0" err="1" smtClean="0"/>
              <a:t>Ιρανο</a:t>
            </a:r>
            <a:r>
              <a:rPr lang="el-GR" i="1" dirty="0" smtClean="0"/>
              <a:t>-ιρακινό </a:t>
            </a:r>
            <a:r>
              <a:rPr lang="el-GR" i="1" dirty="0" smtClean="0"/>
              <a:t>Πόλεμο</a:t>
            </a:r>
          </a:p>
          <a:p>
            <a:endParaRPr lang="el-GR" dirty="0" smtClean="0"/>
          </a:p>
          <a:p>
            <a:endParaRPr lang="el-G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i="1" dirty="0" smtClean="0">
                <a:solidFill>
                  <a:schemeClr val="accent2">
                    <a:lumMod val="75000"/>
                  </a:schemeClr>
                </a:solidFill>
              </a:rPr>
              <a:t>Στάση του Ο.Η.Ε </a:t>
            </a:r>
            <a:endParaRPr lang="el-GR" i="1" dirty="0">
              <a:solidFill>
                <a:schemeClr val="accent2">
                  <a:lumMod val="75000"/>
                </a:schemeClr>
              </a:solidFill>
            </a:endParaRPr>
          </a:p>
        </p:txBody>
      </p:sp>
      <p:sp>
        <p:nvSpPr>
          <p:cNvPr id="3" name="2 - Θέση περιεχομένου"/>
          <p:cNvSpPr>
            <a:spLocks noGrp="1"/>
          </p:cNvSpPr>
          <p:nvPr>
            <p:ph idx="1"/>
          </p:nvPr>
        </p:nvSpPr>
        <p:spPr/>
        <p:txBody>
          <a:bodyPr>
            <a:normAutofit fontScale="77500" lnSpcReduction="20000"/>
          </a:bodyPr>
          <a:lstStyle/>
          <a:p>
            <a:r>
              <a:rPr lang="el-GR" dirty="0" smtClean="0"/>
              <a:t>Όσον αφορά τη στάση του Οργανισµού των </a:t>
            </a:r>
            <a:r>
              <a:rPr lang="el-GR" dirty="0" smtClean="0"/>
              <a:t>Ηνωμένων </a:t>
            </a:r>
            <a:r>
              <a:rPr lang="el-GR" dirty="0" smtClean="0"/>
              <a:t>Εθνών (Ο.Η.Ε.) πέρασαν οι πρώτοι πέντε µ</a:t>
            </a:r>
            <a:r>
              <a:rPr lang="el-GR" dirty="0" err="1" smtClean="0"/>
              <a:t>ήνες</a:t>
            </a:r>
            <a:r>
              <a:rPr lang="el-GR" dirty="0" smtClean="0"/>
              <a:t> από τη συριακή κρίση για να καταδικάσει τις κατασταλτικές ενέργειες του συριακού καθεστώτος εξαιτίας των διαφωνιών µ</a:t>
            </a:r>
            <a:r>
              <a:rPr lang="el-GR" dirty="0" err="1" smtClean="0"/>
              <a:t>εταξύ</a:t>
            </a:r>
            <a:r>
              <a:rPr lang="el-GR" dirty="0" smtClean="0"/>
              <a:t> των µ</a:t>
            </a:r>
            <a:r>
              <a:rPr lang="el-GR" dirty="0" err="1" smtClean="0"/>
              <a:t>εγάλων</a:t>
            </a:r>
            <a:r>
              <a:rPr lang="el-GR" dirty="0" smtClean="0"/>
              <a:t> </a:t>
            </a:r>
            <a:r>
              <a:rPr lang="el-GR" dirty="0" smtClean="0"/>
              <a:t>δυνάμεων. </a:t>
            </a:r>
          </a:p>
          <a:p>
            <a:r>
              <a:rPr lang="el-GR" dirty="0" smtClean="0"/>
              <a:t>Ο Οργανισµός του Ο.Η.Ε για την Προστασία των Ανθρωπίνων ∆ικαιωµάτων , στην έκθεση του , που </a:t>
            </a:r>
            <a:r>
              <a:rPr lang="el-GR" dirty="0" smtClean="0"/>
              <a:t>δημοσίευσε </a:t>
            </a:r>
            <a:r>
              <a:rPr lang="el-GR" dirty="0" smtClean="0"/>
              <a:t>το </a:t>
            </a:r>
            <a:r>
              <a:rPr lang="el-GR" dirty="0" smtClean="0"/>
              <a:t>Νοέμβριο </a:t>
            </a:r>
            <a:r>
              <a:rPr lang="el-GR" dirty="0" smtClean="0"/>
              <a:t>του 2011 τεκµηριώνει ότι η φύση και το </a:t>
            </a:r>
            <a:r>
              <a:rPr lang="el-GR" dirty="0" smtClean="0"/>
              <a:t>µ</a:t>
            </a:r>
            <a:r>
              <a:rPr lang="el-GR" dirty="0" err="1" smtClean="0"/>
              <a:t>έγεθος</a:t>
            </a:r>
            <a:r>
              <a:rPr lang="el-GR" dirty="0" smtClean="0"/>
              <a:t> </a:t>
            </a:r>
            <a:r>
              <a:rPr lang="el-GR" dirty="0" smtClean="0"/>
              <a:t>της βίας κατά των Σύριων πολιτών από τις συριακές δυνάµεις ασφαλείας καταδεικνύουν ότι </a:t>
            </a:r>
            <a:r>
              <a:rPr lang="el-GR" dirty="0" smtClean="0"/>
              <a:t>µ</a:t>
            </a:r>
            <a:r>
              <a:rPr lang="el-GR" dirty="0" err="1" smtClean="0"/>
              <a:t>πορεί</a:t>
            </a:r>
            <a:r>
              <a:rPr lang="el-GR" dirty="0" smtClean="0"/>
              <a:t> να </a:t>
            </a:r>
            <a:r>
              <a:rPr lang="el-GR" dirty="0" smtClean="0"/>
              <a:t>έχουν διαπραχθεί </a:t>
            </a:r>
            <a:r>
              <a:rPr lang="el-GR" dirty="0" smtClean="0"/>
              <a:t>εγκλήματα </a:t>
            </a:r>
            <a:r>
              <a:rPr lang="el-GR" dirty="0" smtClean="0"/>
              <a:t>κατά της ανθρωπότητας, όπως δολοφονίες, βιασµοί, βασανιστήρια, παράνοµες φυλακίσεις, </a:t>
            </a:r>
            <a:r>
              <a:rPr lang="el-GR" dirty="0" smtClean="0"/>
              <a:t>εξαφανίσεις </a:t>
            </a:r>
            <a:endParaRPr lang="el-GR" dirty="0"/>
          </a:p>
        </p:txBody>
      </p:sp>
    </p:spTree>
  </p:cSld>
  <p:clrMapOvr>
    <a:masterClrMapping/>
  </p:clrMapOvr>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100</TotalTime>
  <Words>357</Words>
  <Application>Microsoft Office PowerPoint</Application>
  <PresentationFormat>Προβολή στην οθόνη (4:3)</PresentationFormat>
  <Paragraphs>23</Paragraphs>
  <Slides>6</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6</vt:i4>
      </vt:variant>
    </vt:vector>
  </HeadingPairs>
  <TitlesOfParts>
    <vt:vector size="7" baseType="lpstr">
      <vt:lpstr>Θέμα του Office</vt:lpstr>
      <vt:lpstr>Αραβική Άνοιξη</vt:lpstr>
      <vt:lpstr>Η αρχή του πολέμου </vt:lpstr>
      <vt:lpstr>Αίτια του πολέμου </vt:lpstr>
      <vt:lpstr>Συνέπειες του πόλεμου</vt:lpstr>
      <vt:lpstr>Πόλεμος Αφγανιστάν </vt:lpstr>
      <vt:lpstr>Στάση του Ο.Η.Ε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Αραβική Άνοιξη</dc:title>
  <dc:creator>2o Lukeio2</dc:creator>
  <cp:lastModifiedBy>Teachers</cp:lastModifiedBy>
  <cp:revision>11</cp:revision>
  <dcterms:created xsi:type="dcterms:W3CDTF">2016-11-29T10:41:07Z</dcterms:created>
  <dcterms:modified xsi:type="dcterms:W3CDTF">2016-12-06T11:26:46Z</dcterms:modified>
</cp:coreProperties>
</file>