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18"/>
  </p:notesMasterIdLst>
  <p:sldIdLst>
    <p:sldId id="256" r:id="rId2"/>
    <p:sldId id="257" r:id="rId3"/>
    <p:sldId id="261" r:id="rId4"/>
    <p:sldId id="263" r:id="rId5"/>
    <p:sldId id="258" r:id="rId6"/>
    <p:sldId id="259" r:id="rId7"/>
    <p:sldId id="260" r:id="rId8"/>
    <p:sldId id="262" r:id="rId9"/>
    <p:sldId id="264" r:id="rId10"/>
    <p:sldId id="270" r:id="rId11"/>
    <p:sldId id="271" r:id="rId12"/>
    <p:sldId id="269" r:id="rId13"/>
    <p:sldId id="265" r:id="rId14"/>
    <p:sldId id="266" r:id="rId15"/>
    <p:sldId id="267" r:id="rId16"/>
    <p:sldId id="268" r:id="rId17"/>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02" y="-25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E1E73347-72C6-4C3C-ADBC-2D535D79A666}" type="datetimeFigureOut">
              <a:rPr lang="el-GR"/>
              <a:pPr>
                <a:defRPr/>
              </a:pPr>
              <a:t>11/2/2014</a:t>
            </a:fld>
            <a:endParaRPr lang="el-GR" dirty="0"/>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dirty="0"/>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endParaRPr lang="el-GR" noProof="0"/>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294957F8-9685-4D9F-938B-E566F1DF2B26}" type="slidenum">
              <a:rPr lang="el-GR"/>
              <a:pPr>
                <a:defRPr/>
              </a:pPr>
              <a:t>‹#›</a:t>
            </a:fld>
            <a:endParaRPr lang="el-GR"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 Θέση εικόνας διαφάνειας"/>
          <p:cNvSpPr>
            <a:spLocks noGrp="1" noRot="1" noChangeAspect="1"/>
          </p:cNvSpPr>
          <p:nvPr>
            <p:ph type="sldImg"/>
          </p:nvPr>
        </p:nvSpPr>
        <p:spPr bwMode="auto">
          <a:noFill/>
          <a:ln>
            <a:solidFill>
              <a:srgbClr val="000000"/>
            </a:solidFill>
            <a:miter lim="800000"/>
            <a:headEnd/>
            <a:tailEnd/>
          </a:ln>
        </p:spPr>
      </p:sp>
      <p:sp>
        <p:nvSpPr>
          <p:cNvPr id="15362" name="2 - Θέση σημειώσεων"/>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l-GR" smtClean="0"/>
          </a:p>
        </p:txBody>
      </p:sp>
      <p:sp>
        <p:nvSpPr>
          <p:cNvPr id="15363" name="3 - Θέση αριθμού διαφάνειας"/>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6854256-BAEA-4D32-BFC8-16F1A7F5A335}" type="slidenum">
              <a:rPr lang="el-GR">
                <a:cs typeface="Arial" charset="0"/>
              </a:rPr>
              <a:pPr fontAlgn="base">
                <a:spcBef>
                  <a:spcPct val="0"/>
                </a:spcBef>
                <a:spcAft>
                  <a:spcPct val="0"/>
                </a:spcAft>
                <a:defRPr/>
              </a:pPr>
              <a:t>1</a:t>
            </a:fld>
            <a:endParaRPr lang="el-GR">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4" name="6 - Ευθεία γραμμή σύνδεσης"/>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28 - Τίτλος"/>
          <p:cNvSpPr>
            <a:spLocks noGrp="1"/>
          </p:cNvSpPr>
          <p:nvPr>
            <p:ph type="ctrTitle"/>
          </p:nvPr>
        </p:nvSpPr>
        <p:spPr>
          <a:xfrm>
            <a:off x="381000" y="4853411"/>
            <a:ext cx="8458200" cy="1222375"/>
          </a:xfrm>
        </p:spPr>
        <p:txBody>
          <a:bodyPr anchor="t"/>
          <a:lstStyle/>
          <a:p>
            <a:r>
              <a:rPr lang="el-GR" smtClean="0"/>
              <a:t>Kλικ για επεξεργασία του τίτλου</a:t>
            </a:r>
            <a:endParaRPr lang="en-US"/>
          </a:p>
        </p:txBody>
      </p:sp>
      <p:sp>
        <p:nvSpPr>
          <p:cNvPr id="9" name="8 - Υπότιτλος"/>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a:p>
        </p:txBody>
      </p:sp>
      <p:sp>
        <p:nvSpPr>
          <p:cNvPr id="5" name="15 - Θέση ημερομηνίας"/>
          <p:cNvSpPr>
            <a:spLocks noGrp="1"/>
          </p:cNvSpPr>
          <p:nvPr>
            <p:ph type="dt" sz="half" idx="10"/>
          </p:nvPr>
        </p:nvSpPr>
        <p:spPr/>
        <p:txBody>
          <a:bodyPr/>
          <a:lstStyle>
            <a:lvl1pPr>
              <a:defRPr/>
            </a:lvl1pPr>
          </a:lstStyle>
          <a:p>
            <a:pPr>
              <a:defRPr/>
            </a:pPr>
            <a:fld id="{4A96E717-39D9-4168-B2FF-53702CC31BAD}" type="datetimeFigureOut">
              <a:rPr lang="el-GR"/>
              <a:pPr>
                <a:defRPr/>
              </a:pPr>
              <a:t>11/2/2014</a:t>
            </a:fld>
            <a:endParaRPr lang="el-GR" dirty="0"/>
          </a:p>
        </p:txBody>
      </p:sp>
      <p:sp>
        <p:nvSpPr>
          <p:cNvPr id="6" name="1 - Θέση υποσέλιδου"/>
          <p:cNvSpPr>
            <a:spLocks noGrp="1"/>
          </p:cNvSpPr>
          <p:nvPr>
            <p:ph type="ftr" sz="quarter" idx="11"/>
          </p:nvPr>
        </p:nvSpPr>
        <p:spPr/>
        <p:txBody>
          <a:bodyPr/>
          <a:lstStyle>
            <a:lvl1pPr>
              <a:defRPr/>
            </a:lvl1pPr>
          </a:lstStyle>
          <a:p>
            <a:pPr>
              <a:defRPr/>
            </a:pPr>
            <a:endParaRPr lang="el-GR"/>
          </a:p>
        </p:txBody>
      </p:sp>
      <p:sp>
        <p:nvSpPr>
          <p:cNvPr id="7" name="14 - Θέση αριθμού διαφάνειας"/>
          <p:cNvSpPr>
            <a:spLocks noGrp="1"/>
          </p:cNvSpPr>
          <p:nvPr>
            <p:ph type="sldNum" sz="quarter" idx="12"/>
          </p:nvPr>
        </p:nvSpPr>
        <p:spPr>
          <a:xfrm>
            <a:off x="8229600" y="6473825"/>
            <a:ext cx="758825" cy="247650"/>
          </a:xfrm>
        </p:spPr>
        <p:txBody>
          <a:bodyPr/>
          <a:lstStyle>
            <a:lvl1pPr>
              <a:defRPr/>
            </a:lvl1pPr>
          </a:lstStyle>
          <a:p>
            <a:pPr>
              <a:defRPr/>
            </a:pPr>
            <a:fld id="{07AF7327-1E90-4C96-A187-132ED68EA503}" type="slidenum">
              <a:rPr lang="el-GR"/>
              <a:pPr>
                <a:defRPr/>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10 - Θέση ημερομηνίας"/>
          <p:cNvSpPr>
            <a:spLocks noGrp="1"/>
          </p:cNvSpPr>
          <p:nvPr>
            <p:ph type="dt" sz="half" idx="10"/>
          </p:nvPr>
        </p:nvSpPr>
        <p:spPr/>
        <p:txBody>
          <a:bodyPr/>
          <a:lstStyle>
            <a:lvl1pPr>
              <a:defRPr/>
            </a:lvl1pPr>
          </a:lstStyle>
          <a:p>
            <a:pPr>
              <a:defRPr/>
            </a:pPr>
            <a:fld id="{0E62F07C-3777-4D15-86D6-8668CD8B7991}" type="datetimeFigureOut">
              <a:rPr lang="el-GR"/>
              <a:pPr>
                <a:defRPr/>
              </a:pPr>
              <a:t>11/2/2014</a:t>
            </a:fld>
            <a:endParaRPr lang="el-GR" dirty="0"/>
          </a:p>
        </p:txBody>
      </p:sp>
      <p:sp>
        <p:nvSpPr>
          <p:cNvPr id="5" name="27 - Θέση υποσέλιδου"/>
          <p:cNvSpPr>
            <a:spLocks noGrp="1"/>
          </p:cNvSpPr>
          <p:nvPr>
            <p:ph type="ftr" sz="quarter" idx="11"/>
          </p:nvPr>
        </p:nvSpPr>
        <p:spPr/>
        <p:txBody>
          <a:bodyPr/>
          <a:lstStyle>
            <a:lvl1pPr>
              <a:defRPr/>
            </a:lvl1pPr>
          </a:lstStyle>
          <a:p>
            <a:pPr>
              <a:defRPr/>
            </a:pPr>
            <a:endParaRPr lang="el-GR"/>
          </a:p>
        </p:txBody>
      </p:sp>
      <p:sp>
        <p:nvSpPr>
          <p:cNvPr id="6" name="4 - Θέση αριθμού διαφάνειας"/>
          <p:cNvSpPr>
            <a:spLocks noGrp="1"/>
          </p:cNvSpPr>
          <p:nvPr>
            <p:ph type="sldNum" sz="quarter" idx="12"/>
          </p:nvPr>
        </p:nvSpPr>
        <p:spPr/>
        <p:txBody>
          <a:bodyPr/>
          <a:lstStyle>
            <a:lvl1pPr>
              <a:defRPr/>
            </a:lvl1pPr>
          </a:lstStyle>
          <a:p>
            <a:pPr>
              <a:defRPr/>
            </a:pPr>
            <a:fld id="{7E860C38-A57F-46F3-9C58-6A4BA3EECB28}" type="slidenum">
              <a:rPr lang="el-GR"/>
              <a:pPr>
                <a:defRPr/>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549276"/>
            <a:ext cx="18288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549276"/>
            <a:ext cx="62484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p:txBody>
          <a:bodyPr/>
          <a:lstStyle>
            <a:lvl1pPr>
              <a:defRPr/>
            </a:lvl1pPr>
          </a:lstStyle>
          <a:p>
            <a:pPr>
              <a:defRPr/>
            </a:pPr>
            <a:fld id="{856BA22B-8CE0-4AE7-836D-721378BDC8CD}" type="datetimeFigureOut">
              <a:rPr lang="el-GR"/>
              <a:pPr>
                <a:defRPr/>
              </a:pPr>
              <a:t>11/2/2014</a:t>
            </a:fld>
            <a:endParaRPr lang="el-GR" dirty="0"/>
          </a:p>
        </p:txBody>
      </p:sp>
      <p:sp>
        <p:nvSpPr>
          <p:cNvPr id="5" name="4 - Θέση υποσέλιδου"/>
          <p:cNvSpPr>
            <a:spLocks noGrp="1"/>
          </p:cNvSpPr>
          <p:nvPr>
            <p:ph type="ftr" sz="quarter" idx="11"/>
          </p:nvPr>
        </p:nvSpPr>
        <p:spPr/>
        <p:txBody>
          <a:bodyPr/>
          <a:lstStyle>
            <a:lvl1pPr>
              <a:defRPr/>
            </a:lvl1pPr>
          </a:lstStyle>
          <a:p>
            <a:pPr>
              <a:defRPr/>
            </a:pPr>
            <a:endParaRPr lang="el-GR"/>
          </a:p>
        </p:txBody>
      </p:sp>
      <p:sp>
        <p:nvSpPr>
          <p:cNvPr id="6" name="5 - Θέση αριθμού διαφάνειας"/>
          <p:cNvSpPr>
            <a:spLocks noGrp="1"/>
          </p:cNvSpPr>
          <p:nvPr>
            <p:ph type="sldNum" sz="quarter" idx="12"/>
          </p:nvPr>
        </p:nvSpPr>
        <p:spPr/>
        <p:txBody>
          <a:bodyPr/>
          <a:lstStyle>
            <a:lvl1pPr>
              <a:defRPr/>
            </a:lvl1pPr>
          </a:lstStyle>
          <a:p>
            <a:pPr>
              <a:defRPr/>
            </a:pPr>
            <a:fld id="{2D7874B9-BD6F-4810-B630-46ED8423728E}" type="slidenum">
              <a:rPr lang="el-GR"/>
              <a:pPr>
                <a:defRPr/>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2" name="21 - Τίτλος"/>
          <p:cNvSpPr>
            <a:spLocks noGrp="1"/>
          </p:cNvSpPr>
          <p:nvPr>
            <p:ph type="title"/>
          </p:nvPr>
        </p:nvSpPr>
        <p:spPr/>
        <p:txBody>
          <a:bodyPr/>
          <a:lstStyle/>
          <a:p>
            <a:r>
              <a:rPr lang="el-GR" smtClean="0"/>
              <a:t>Kλικ για επεξεργασία του τίτλου</a:t>
            </a:r>
            <a:endParaRPr lang="en-US"/>
          </a:p>
        </p:txBody>
      </p:sp>
      <p:sp>
        <p:nvSpPr>
          <p:cNvPr id="27" name="26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24 - Θέση ημερομηνίας"/>
          <p:cNvSpPr>
            <a:spLocks noGrp="1"/>
          </p:cNvSpPr>
          <p:nvPr>
            <p:ph type="dt" sz="half" idx="10"/>
          </p:nvPr>
        </p:nvSpPr>
        <p:spPr/>
        <p:txBody>
          <a:bodyPr/>
          <a:lstStyle>
            <a:lvl1pPr>
              <a:defRPr/>
            </a:lvl1pPr>
          </a:lstStyle>
          <a:p>
            <a:pPr>
              <a:defRPr/>
            </a:pPr>
            <a:fld id="{0422D79A-890A-4A84-AC1F-5A289F43F659}" type="datetimeFigureOut">
              <a:rPr lang="el-GR"/>
              <a:pPr>
                <a:defRPr/>
              </a:pPr>
              <a:t>11/2/2014</a:t>
            </a:fld>
            <a:endParaRPr lang="el-GR" dirty="0"/>
          </a:p>
        </p:txBody>
      </p:sp>
      <p:sp>
        <p:nvSpPr>
          <p:cNvPr id="5" name="18 - Θέση υποσέλιδου"/>
          <p:cNvSpPr>
            <a:spLocks noGrp="1"/>
          </p:cNvSpPr>
          <p:nvPr>
            <p:ph type="ftr" sz="quarter" idx="11"/>
          </p:nvPr>
        </p:nvSpPr>
        <p:spPr>
          <a:xfrm>
            <a:off x="3581400" y="76200"/>
            <a:ext cx="2895600" cy="288925"/>
          </a:xfrm>
        </p:spPr>
        <p:txBody>
          <a:bodyPr/>
          <a:lstStyle>
            <a:lvl1pPr>
              <a:defRPr/>
            </a:lvl1pPr>
          </a:lstStyle>
          <a:p>
            <a:pPr>
              <a:defRPr/>
            </a:pPr>
            <a:endParaRPr lang="el-GR"/>
          </a:p>
        </p:txBody>
      </p:sp>
      <p:sp>
        <p:nvSpPr>
          <p:cNvPr id="6" name="15 - Θέση αριθμού διαφάνειας"/>
          <p:cNvSpPr>
            <a:spLocks noGrp="1"/>
          </p:cNvSpPr>
          <p:nvPr>
            <p:ph type="sldNum" sz="quarter" idx="12"/>
          </p:nvPr>
        </p:nvSpPr>
        <p:spPr>
          <a:xfrm>
            <a:off x="8229600" y="6473825"/>
            <a:ext cx="758825" cy="247650"/>
          </a:xfrm>
        </p:spPr>
        <p:txBody>
          <a:bodyPr/>
          <a:lstStyle>
            <a:lvl1pPr>
              <a:defRPr/>
            </a:lvl1pPr>
          </a:lstStyle>
          <a:p>
            <a:pPr>
              <a:defRPr/>
            </a:pPr>
            <a:fld id="{5F8F0368-FE56-4A7A-9561-49A040432DF5}" type="slidenum">
              <a:rPr lang="el-GR"/>
              <a:pPr>
                <a:defRPr/>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4" name="6 - Ευθεία γραμμή σύνδεσης"/>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5 - Θέση κειμένου"/>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sp>
        <p:nvSpPr>
          <p:cNvPr id="8" name="7 - Τίτλος"/>
          <p:cNvSpPr>
            <a:spLocks noGrp="1"/>
          </p:cNvSpPr>
          <p:nvPr>
            <p:ph type="title"/>
          </p:nvPr>
        </p:nvSpPr>
        <p:spPr>
          <a:xfrm>
            <a:off x="180475" y="2947085"/>
            <a:ext cx="8686800" cy="1184825"/>
          </a:xfrm>
        </p:spPr>
        <p:txBody>
          <a:bodyPr rtlCol="0" anchor="t"/>
          <a:lstStyle>
            <a:lvl1pPr algn="r">
              <a:defRPr/>
            </a:lvl1pPr>
          </a:lstStyle>
          <a:p>
            <a:r>
              <a:rPr lang="el-GR" smtClean="0"/>
              <a:t>Kλικ για επεξεργασία του τίτλου</a:t>
            </a:r>
            <a:endParaRPr lang="en-US"/>
          </a:p>
        </p:txBody>
      </p:sp>
      <p:sp>
        <p:nvSpPr>
          <p:cNvPr id="5" name="18 - Θέση ημερομηνίας"/>
          <p:cNvSpPr>
            <a:spLocks noGrp="1"/>
          </p:cNvSpPr>
          <p:nvPr>
            <p:ph type="dt" sz="half" idx="10"/>
          </p:nvPr>
        </p:nvSpPr>
        <p:spPr/>
        <p:txBody>
          <a:bodyPr/>
          <a:lstStyle>
            <a:lvl1pPr>
              <a:defRPr/>
            </a:lvl1pPr>
          </a:lstStyle>
          <a:p>
            <a:pPr>
              <a:defRPr/>
            </a:pPr>
            <a:fld id="{81414014-315E-45BF-BCFB-4F26F29387CD}" type="datetimeFigureOut">
              <a:rPr lang="el-GR"/>
              <a:pPr>
                <a:defRPr/>
              </a:pPr>
              <a:t>11/2/2014</a:t>
            </a:fld>
            <a:endParaRPr lang="el-GR" dirty="0"/>
          </a:p>
        </p:txBody>
      </p:sp>
      <p:sp>
        <p:nvSpPr>
          <p:cNvPr id="7" name="10 - Θέση υποσέλιδου"/>
          <p:cNvSpPr>
            <a:spLocks noGrp="1"/>
          </p:cNvSpPr>
          <p:nvPr>
            <p:ph type="ftr" sz="quarter" idx="11"/>
          </p:nvPr>
        </p:nvSpPr>
        <p:spPr/>
        <p:txBody>
          <a:bodyPr/>
          <a:lstStyle>
            <a:lvl1pPr>
              <a:defRPr/>
            </a:lvl1pPr>
          </a:lstStyle>
          <a:p>
            <a:pPr>
              <a:defRPr/>
            </a:pPr>
            <a:endParaRPr lang="el-GR"/>
          </a:p>
        </p:txBody>
      </p:sp>
      <p:sp>
        <p:nvSpPr>
          <p:cNvPr id="9" name="15 - Θέση αριθμού διαφάνειας"/>
          <p:cNvSpPr>
            <a:spLocks noGrp="1"/>
          </p:cNvSpPr>
          <p:nvPr>
            <p:ph type="sldNum" sz="quarter" idx="12"/>
          </p:nvPr>
        </p:nvSpPr>
        <p:spPr/>
        <p:txBody>
          <a:bodyPr/>
          <a:lstStyle>
            <a:lvl1pPr>
              <a:defRPr/>
            </a:lvl1pPr>
          </a:lstStyle>
          <a:p>
            <a:pPr>
              <a:defRPr/>
            </a:pPr>
            <a:fld id="{A78A712E-85B2-4917-8099-6CA77D4C6686}" type="slidenum">
              <a:rPr lang="el-GR"/>
              <a:pPr>
                <a:defRPr/>
              </a:pPr>
              <a:t>‹#›</a:t>
            </a:fld>
            <a:endParaRPr lang="el-G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0" name="19 - Τίτλος"/>
          <p:cNvSpPr>
            <a:spLocks noGrp="1"/>
          </p:cNvSpPr>
          <p:nvPr>
            <p:ph type="title"/>
          </p:nvPr>
        </p:nvSpPr>
        <p:spPr>
          <a:xfrm>
            <a:off x="301752" y="457200"/>
            <a:ext cx="8686800" cy="841248"/>
          </a:xfrm>
        </p:spPr>
        <p:txBody>
          <a:bodyPr/>
          <a:lstStyle/>
          <a:p>
            <a:r>
              <a:rPr lang="el-GR" smtClean="0"/>
              <a:t>Kλικ για επεξεργασία του τίτλου</a:t>
            </a:r>
            <a:endParaRPr lang="en-US"/>
          </a:p>
        </p:txBody>
      </p:sp>
      <p:sp>
        <p:nvSpPr>
          <p:cNvPr id="14" name="13 - Θέση περιεχομένου"/>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13" name="12 - Θέση περιεχομένου"/>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10 - Θέση ημερομηνίας"/>
          <p:cNvSpPr>
            <a:spLocks noGrp="1"/>
          </p:cNvSpPr>
          <p:nvPr>
            <p:ph type="dt" sz="half" idx="10"/>
          </p:nvPr>
        </p:nvSpPr>
        <p:spPr/>
        <p:txBody>
          <a:bodyPr/>
          <a:lstStyle>
            <a:lvl1pPr>
              <a:defRPr/>
            </a:lvl1pPr>
          </a:lstStyle>
          <a:p>
            <a:pPr>
              <a:defRPr/>
            </a:pPr>
            <a:fld id="{D46F24D4-BBCB-4E62-8288-F098BC7AF536}" type="datetimeFigureOut">
              <a:rPr lang="el-GR"/>
              <a:pPr>
                <a:defRPr/>
              </a:pPr>
              <a:t>11/2/2014</a:t>
            </a:fld>
            <a:endParaRPr lang="el-GR" dirty="0"/>
          </a:p>
        </p:txBody>
      </p:sp>
      <p:sp>
        <p:nvSpPr>
          <p:cNvPr id="6" name="27 - Θέση υποσέλιδου"/>
          <p:cNvSpPr>
            <a:spLocks noGrp="1"/>
          </p:cNvSpPr>
          <p:nvPr>
            <p:ph type="ftr" sz="quarter" idx="11"/>
          </p:nvPr>
        </p:nvSpPr>
        <p:spPr/>
        <p:txBody>
          <a:bodyPr/>
          <a:lstStyle>
            <a:lvl1pPr>
              <a:defRPr/>
            </a:lvl1pPr>
          </a:lstStyle>
          <a:p>
            <a:pPr>
              <a:defRPr/>
            </a:pPr>
            <a:endParaRPr lang="el-GR"/>
          </a:p>
        </p:txBody>
      </p:sp>
      <p:sp>
        <p:nvSpPr>
          <p:cNvPr id="7" name="4 - Θέση αριθμού διαφάνειας"/>
          <p:cNvSpPr>
            <a:spLocks noGrp="1"/>
          </p:cNvSpPr>
          <p:nvPr>
            <p:ph type="sldNum" sz="quarter" idx="12"/>
          </p:nvPr>
        </p:nvSpPr>
        <p:spPr/>
        <p:txBody>
          <a:bodyPr/>
          <a:lstStyle>
            <a:lvl1pPr>
              <a:defRPr/>
            </a:lvl1pPr>
          </a:lstStyle>
          <a:p>
            <a:pPr>
              <a:defRPr/>
            </a:pPr>
            <a:fld id="{F808D600-4D1C-4436-AD28-51309E1A9B37}" type="slidenum">
              <a:rPr lang="el-GR"/>
              <a:pPr>
                <a:defRPr/>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7" name="10 - Ευθεία γραμμή σύνδεσης"/>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28 - Τίτλος"/>
          <p:cNvSpPr>
            <a:spLocks noGrp="1"/>
          </p:cNvSpPr>
          <p:nvPr>
            <p:ph type="title"/>
          </p:nvPr>
        </p:nvSpPr>
        <p:spPr>
          <a:xfrm>
            <a:off x="304800" y="5410200"/>
            <a:ext cx="8610600" cy="882650"/>
          </a:xfrm>
        </p:spPr>
        <p:txBody>
          <a:bodyPr/>
          <a:lstStyle>
            <a:lvl1pPr>
              <a:defRPr/>
            </a:lvl1pPr>
          </a:lstStyle>
          <a:p>
            <a:r>
              <a:rPr lang="el-GR" smtClean="0"/>
              <a:t>Kλικ για επεξεργασία του τίτλου</a:t>
            </a:r>
            <a:endParaRPr lang="en-US"/>
          </a:p>
        </p:txBody>
      </p:sp>
      <p:sp>
        <p:nvSpPr>
          <p:cNvPr id="13" name="12 - Θέση κειμένου"/>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25" name="24 - Θέση κειμένου"/>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4" name="3 - Θέση περιεχομένου"/>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28" name="27 - Θέση περιεχομένου"/>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8" name="9 - Θέση ημερομηνίας"/>
          <p:cNvSpPr>
            <a:spLocks noGrp="1"/>
          </p:cNvSpPr>
          <p:nvPr>
            <p:ph type="dt" sz="half" idx="10"/>
          </p:nvPr>
        </p:nvSpPr>
        <p:spPr/>
        <p:txBody>
          <a:bodyPr/>
          <a:lstStyle>
            <a:lvl1pPr>
              <a:defRPr/>
            </a:lvl1pPr>
          </a:lstStyle>
          <a:p>
            <a:pPr>
              <a:defRPr/>
            </a:pPr>
            <a:fld id="{B4539855-621F-43A0-99C9-EDFA4BF70EE1}" type="datetimeFigureOut">
              <a:rPr lang="el-GR"/>
              <a:pPr>
                <a:defRPr/>
              </a:pPr>
              <a:t>11/2/2014</a:t>
            </a:fld>
            <a:endParaRPr lang="el-GR" dirty="0"/>
          </a:p>
        </p:txBody>
      </p:sp>
      <p:sp>
        <p:nvSpPr>
          <p:cNvPr id="9" name="5 - Θέση υποσέλιδου"/>
          <p:cNvSpPr>
            <a:spLocks noGrp="1"/>
          </p:cNvSpPr>
          <p:nvPr>
            <p:ph type="ftr" sz="quarter" idx="11"/>
          </p:nvPr>
        </p:nvSpPr>
        <p:spPr/>
        <p:txBody>
          <a:bodyPr/>
          <a:lstStyle>
            <a:lvl1pPr>
              <a:defRPr/>
            </a:lvl1pPr>
          </a:lstStyle>
          <a:p>
            <a:pPr>
              <a:defRPr/>
            </a:pPr>
            <a:endParaRPr lang="el-GR"/>
          </a:p>
        </p:txBody>
      </p:sp>
      <p:sp>
        <p:nvSpPr>
          <p:cNvPr id="10" name="6 - Θέση αριθμού διαφάνειας"/>
          <p:cNvSpPr>
            <a:spLocks noGrp="1"/>
          </p:cNvSpPr>
          <p:nvPr>
            <p:ph type="sldNum" sz="quarter" idx="12"/>
          </p:nvPr>
        </p:nvSpPr>
        <p:spPr>
          <a:xfrm>
            <a:off x="8229600" y="6477000"/>
            <a:ext cx="762000" cy="247650"/>
          </a:xfrm>
        </p:spPr>
        <p:txBody>
          <a:bodyPr/>
          <a:lstStyle>
            <a:lvl1pPr>
              <a:defRPr/>
            </a:lvl1pPr>
          </a:lstStyle>
          <a:p>
            <a:pPr>
              <a:defRPr/>
            </a:pPr>
            <a:fld id="{414380E5-B09B-42E5-B5A8-2B7F3DFDDA38}" type="slidenum">
              <a:rPr lang="el-GR"/>
              <a:pPr>
                <a:defRPr/>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0" name="29 - Τίτλος"/>
          <p:cNvSpPr>
            <a:spLocks noGrp="1"/>
          </p:cNvSpPr>
          <p:nvPr>
            <p:ph type="title"/>
          </p:nvPr>
        </p:nvSpPr>
        <p:spPr>
          <a:xfrm>
            <a:off x="301752" y="457200"/>
            <a:ext cx="8686800" cy="841248"/>
          </a:xfrm>
        </p:spPr>
        <p:txBody>
          <a:bodyPr/>
          <a:lstStyle/>
          <a:p>
            <a:r>
              <a:rPr lang="el-GR" smtClean="0"/>
              <a:t>Kλικ για επεξεργασία του τίτλου</a:t>
            </a:r>
            <a:endParaRPr lang="en-US"/>
          </a:p>
        </p:txBody>
      </p:sp>
      <p:sp>
        <p:nvSpPr>
          <p:cNvPr id="3" name="10 - Θέση ημερομηνίας"/>
          <p:cNvSpPr>
            <a:spLocks noGrp="1"/>
          </p:cNvSpPr>
          <p:nvPr>
            <p:ph type="dt" sz="half" idx="10"/>
          </p:nvPr>
        </p:nvSpPr>
        <p:spPr/>
        <p:txBody>
          <a:bodyPr/>
          <a:lstStyle>
            <a:lvl1pPr>
              <a:defRPr/>
            </a:lvl1pPr>
          </a:lstStyle>
          <a:p>
            <a:pPr>
              <a:defRPr/>
            </a:pPr>
            <a:fld id="{71298757-E736-41AA-93D7-DDCB44DAE438}" type="datetimeFigureOut">
              <a:rPr lang="el-GR"/>
              <a:pPr>
                <a:defRPr/>
              </a:pPr>
              <a:t>11/2/2014</a:t>
            </a:fld>
            <a:endParaRPr lang="el-GR" dirty="0"/>
          </a:p>
        </p:txBody>
      </p:sp>
      <p:sp>
        <p:nvSpPr>
          <p:cNvPr id="4" name="27 - Θέση υποσέλιδου"/>
          <p:cNvSpPr>
            <a:spLocks noGrp="1"/>
          </p:cNvSpPr>
          <p:nvPr>
            <p:ph type="ftr" sz="quarter" idx="11"/>
          </p:nvPr>
        </p:nvSpPr>
        <p:spPr/>
        <p:txBody>
          <a:bodyPr/>
          <a:lstStyle>
            <a:lvl1pPr>
              <a:defRPr/>
            </a:lvl1pPr>
          </a:lstStyle>
          <a:p>
            <a:pPr>
              <a:defRPr/>
            </a:pPr>
            <a:endParaRPr lang="el-GR"/>
          </a:p>
        </p:txBody>
      </p:sp>
      <p:sp>
        <p:nvSpPr>
          <p:cNvPr id="5" name="4 - Θέση αριθμού διαφάνειας"/>
          <p:cNvSpPr>
            <a:spLocks noGrp="1"/>
          </p:cNvSpPr>
          <p:nvPr>
            <p:ph type="sldNum" sz="quarter" idx="12"/>
          </p:nvPr>
        </p:nvSpPr>
        <p:spPr/>
        <p:txBody>
          <a:bodyPr/>
          <a:lstStyle>
            <a:lvl1pPr>
              <a:defRPr/>
            </a:lvl1pPr>
          </a:lstStyle>
          <a:p>
            <a:pPr>
              <a:defRPr/>
            </a:pPr>
            <a:fld id="{A05E50F9-1278-497E-91A0-0EFACAA60485}" type="slidenum">
              <a:rPr lang="el-GR"/>
              <a:pPr>
                <a:defRPr/>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2" name="2 - Θέση ημερομηνίας"/>
          <p:cNvSpPr>
            <a:spLocks noGrp="1"/>
          </p:cNvSpPr>
          <p:nvPr>
            <p:ph type="dt" sz="half" idx="10"/>
          </p:nvPr>
        </p:nvSpPr>
        <p:spPr/>
        <p:txBody>
          <a:bodyPr/>
          <a:lstStyle>
            <a:lvl1pPr>
              <a:defRPr/>
            </a:lvl1pPr>
          </a:lstStyle>
          <a:p>
            <a:pPr>
              <a:defRPr/>
            </a:pPr>
            <a:fld id="{4EE69544-4DFB-478B-9D05-00781CB438AF}" type="datetimeFigureOut">
              <a:rPr lang="el-GR"/>
              <a:pPr>
                <a:defRPr/>
              </a:pPr>
              <a:t>11/2/2014</a:t>
            </a:fld>
            <a:endParaRPr lang="el-GR" dirty="0"/>
          </a:p>
        </p:txBody>
      </p:sp>
      <p:sp>
        <p:nvSpPr>
          <p:cNvPr id="3" name="23 - Θέση υποσέλιδου"/>
          <p:cNvSpPr>
            <a:spLocks noGrp="1"/>
          </p:cNvSpPr>
          <p:nvPr>
            <p:ph type="ftr" sz="quarter" idx="11"/>
          </p:nvPr>
        </p:nvSpPr>
        <p:spPr/>
        <p:txBody>
          <a:bodyPr/>
          <a:lstStyle>
            <a:lvl1pPr>
              <a:defRPr/>
            </a:lvl1pPr>
          </a:lstStyle>
          <a:p>
            <a:pPr>
              <a:defRPr/>
            </a:pPr>
            <a:endParaRPr lang="el-GR"/>
          </a:p>
        </p:txBody>
      </p:sp>
      <p:sp>
        <p:nvSpPr>
          <p:cNvPr id="4" name="6 - Θέση αριθμού διαφάνειας"/>
          <p:cNvSpPr>
            <a:spLocks noGrp="1"/>
          </p:cNvSpPr>
          <p:nvPr>
            <p:ph type="sldNum" sz="quarter" idx="12"/>
          </p:nvPr>
        </p:nvSpPr>
        <p:spPr/>
        <p:txBody>
          <a:bodyPr/>
          <a:lstStyle>
            <a:lvl1pPr>
              <a:defRPr/>
            </a:lvl1pPr>
          </a:lstStyle>
          <a:p>
            <a:pPr>
              <a:defRPr/>
            </a:pPr>
            <a:fld id="{BEA63968-2B28-440A-925D-6FD96A0CFC94}" type="slidenum">
              <a:rPr lang="el-GR"/>
              <a:pPr>
                <a:defRPr/>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5" name="7 - Ευθεία γραμμή σύνδεσης"/>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11 - Τίτλος"/>
          <p:cNvSpPr>
            <a:spLocks noGrp="1"/>
          </p:cNvSpPr>
          <p:nvPr>
            <p:ph type="title"/>
          </p:nvPr>
        </p:nvSpPr>
        <p:spPr>
          <a:xfrm>
            <a:off x="457200" y="5486400"/>
            <a:ext cx="8458200" cy="520700"/>
          </a:xfrm>
        </p:spPr>
        <p:txBody>
          <a:bodyPr/>
          <a:lstStyle>
            <a:lvl1pPr algn="l">
              <a:buNone/>
              <a:defRPr sz="2000" b="1"/>
            </a:lvl1pPr>
          </a:lstStyle>
          <a:p>
            <a:r>
              <a:rPr lang="el-GR" smtClean="0"/>
              <a:t>Kλικ για επεξεργασία του τίτλου</a:t>
            </a:r>
            <a:endParaRPr lang="en-US"/>
          </a:p>
        </p:txBody>
      </p:sp>
      <p:sp>
        <p:nvSpPr>
          <p:cNvPr id="26" name="25 - Θέση κειμένου"/>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14" name="13 - Θέση περιεχομένου"/>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6" name="24 - Θέση ημερομηνίας"/>
          <p:cNvSpPr>
            <a:spLocks noGrp="1"/>
          </p:cNvSpPr>
          <p:nvPr>
            <p:ph type="dt" sz="half" idx="10"/>
          </p:nvPr>
        </p:nvSpPr>
        <p:spPr/>
        <p:txBody>
          <a:bodyPr/>
          <a:lstStyle>
            <a:lvl1pPr>
              <a:defRPr/>
            </a:lvl1pPr>
          </a:lstStyle>
          <a:p>
            <a:pPr>
              <a:defRPr/>
            </a:pPr>
            <a:fld id="{0089E662-A53C-40B6-B433-498A0CDEB1DB}" type="datetimeFigureOut">
              <a:rPr lang="el-GR"/>
              <a:pPr>
                <a:defRPr/>
              </a:pPr>
              <a:t>11/2/2014</a:t>
            </a:fld>
            <a:endParaRPr lang="el-GR" dirty="0"/>
          </a:p>
        </p:txBody>
      </p:sp>
      <p:sp>
        <p:nvSpPr>
          <p:cNvPr id="7" name="28 - Θέση υποσέλιδου"/>
          <p:cNvSpPr>
            <a:spLocks noGrp="1"/>
          </p:cNvSpPr>
          <p:nvPr>
            <p:ph type="ftr" sz="quarter" idx="11"/>
          </p:nvPr>
        </p:nvSpPr>
        <p:spPr/>
        <p:txBody>
          <a:bodyPr/>
          <a:lstStyle>
            <a:lvl1pPr>
              <a:defRPr/>
            </a:lvl1pPr>
          </a:lstStyle>
          <a:p>
            <a:pPr>
              <a:defRPr/>
            </a:pPr>
            <a:endParaRPr lang="el-GR"/>
          </a:p>
        </p:txBody>
      </p:sp>
      <p:sp>
        <p:nvSpPr>
          <p:cNvPr id="8" name="6 - Θέση αριθμού διαφάνειας"/>
          <p:cNvSpPr>
            <a:spLocks noGrp="1"/>
          </p:cNvSpPr>
          <p:nvPr>
            <p:ph type="sldNum" sz="quarter" idx="12"/>
          </p:nvPr>
        </p:nvSpPr>
        <p:spPr/>
        <p:txBody>
          <a:bodyPr/>
          <a:lstStyle>
            <a:lvl1pPr>
              <a:defRPr/>
            </a:lvl1pPr>
          </a:lstStyle>
          <a:p>
            <a:pPr>
              <a:defRPr/>
            </a:pPr>
            <a:fld id="{5A4EB49B-F202-47D6-9ABF-B63901193058}" type="slidenum">
              <a:rPr lang="el-GR"/>
              <a:pPr>
                <a:defRPr/>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13" name="12 - Θέση εικόνας"/>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l-GR" noProof="0" smtClean="0"/>
              <a:t>Κάντε κλικ στο εικονίδιο για να προσθέσετε μια εικόνα</a:t>
            </a:r>
            <a:endParaRPr lang="en-US" noProof="0" dirty="0"/>
          </a:p>
        </p:txBody>
      </p:sp>
      <p:sp>
        <p:nvSpPr>
          <p:cNvPr id="17" name="16 - Τίτλος"/>
          <p:cNvSpPr>
            <a:spLocks noGrp="1"/>
          </p:cNvSpPr>
          <p:nvPr>
            <p:ph type="title"/>
          </p:nvPr>
        </p:nvSpPr>
        <p:spPr>
          <a:xfrm>
            <a:off x="381000" y="4993760"/>
            <a:ext cx="5867400" cy="522288"/>
          </a:xfrm>
        </p:spPr>
        <p:txBody>
          <a:bodyPr/>
          <a:lstStyle>
            <a:lvl1pPr algn="l">
              <a:buNone/>
              <a:defRPr sz="2000" b="1"/>
            </a:lvl1pPr>
          </a:lstStyle>
          <a:p>
            <a:r>
              <a:rPr lang="el-GR" smtClean="0"/>
              <a:t>Kλικ για επεξεργασία του τίτλου</a:t>
            </a:r>
            <a:endParaRPr lang="en-US"/>
          </a:p>
        </p:txBody>
      </p:sp>
      <p:sp>
        <p:nvSpPr>
          <p:cNvPr id="26" name="25 - Θέση κειμένου"/>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5" name="6 - Θέση ημερομηνίας"/>
          <p:cNvSpPr>
            <a:spLocks noGrp="1"/>
          </p:cNvSpPr>
          <p:nvPr>
            <p:ph type="dt" sz="half" idx="10"/>
          </p:nvPr>
        </p:nvSpPr>
        <p:spPr/>
        <p:txBody>
          <a:bodyPr/>
          <a:lstStyle>
            <a:lvl1pPr>
              <a:defRPr/>
            </a:lvl1pPr>
          </a:lstStyle>
          <a:p>
            <a:pPr>
              <a:defRPr/>
            </a:pPr>
            <a:fld id="{29A3E2B5-27C1-45A6-B56A-E67ECB7BE868}" type="datetimeFigureOut">
              <a:rPr lang="el-GR"/>
              <a:pPr>
                <a:defRPr/>
              </a:pPr>
              <a:t>11/2/2014</a:t>
            </a:fld>
            <a:endParaRPr lang="el-GR" dirty="0"/>
          </a:p>
        </p:txBody>
      </p:sp>
      <p:sp>
        <p:nvSpPr>
          <p:cNvPr id="6" name="4 - Θέση υποσέλιδου"/>
          <p:cNvSpPr>
            <a:spLocks noGrp="1"/>
          </p:cNvSpPr>
          <p:nvPr>
            <p:ph type="ftr" sz="quarter" idx="11"/>
          </p:nvPr>
        </p:nvSpPr>
        <p:spPr/>
        <p:txBody>
          <a:bodyPr/>
          <a:lstStyle>
            <a:lvl1pPr>
              <a:defRPr/>
            </a:lvl1pPr>
          </a:lstStyle>
          <a:p>
            <a:pPr>
              <a:defRPr/>
            </a:pPr>
            <a:endParaRPr lang="el-GR"/>
          </a:p>
        </p:txBody>
      </p:sp>
      <p:sp>
        <p:nvSpPr>
          <p:cNvPr id="7" name="30 - Θέση αριθμού διαφάνειας"/>
          <p:cNvSpPr>
            <a:spLocks noGrp="1"/>
          </p:cNvSpPr>
          <p:nvPr>
            <p:ph type="sldNum" sz="quarter" idx="12"/>
          </p:nvPr>
        </p:nvSpPr>
        <p:spPr/>
        <p:txBody>
          <a:bodyPr/>
          <a:lstStyle>
            <a:lvl1pPr>
              <a:defRPr/>
            </a:lvl1pPr>
          </a:lstStyle>
          <a:p>
            <a:pPr>
              <a:defRPr/>
            </a:pPr>
            <a:fld id="{366F5A0F-8915-48ED-A36E-D8ACB348BAE6}" type="slidenum">
              <a:rPr lang="el-GR"/>
              <a:pPr>
                <a:defRPr/>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7 - Θέση κειμένου"/>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smtClean="0"/>
          </a:p>
        </p:txBody>
      </p:sp>
      <p:sp>
        <p:nvSpPr>
          <p:cNvPr id="11" name="10 - Θέση ημερομηνίας"/>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6D65E725-FBA2-4025-857E-280CB00B8AE5}" type="datetimeFigureOut">
              <a:rPr lang="el-GR"/>
              <a:pPr>
                <a:defRPr/>
              </a:pPr>
              <a:t>11/2/2014</a:t>
            </a:fld>
            <a:endParaRPr lang="el-GR" dirty="0"/>
          </a:p>
        </p:txBody>
      </p:sp>
      <p:sp>
        <p:nvSpPr>
          <p:cNvPr id="28" name="27 - Θέση υποσέλιδου"/>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l-GR"/>
          </a:p>
        </p:txBody>
      </p:sp>
      <p:sp>
        <p:nvSpPr>
          <p:cNvPr id="5" name="4 - Θέση αριθμού διαφάνειας"/>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1D8457B3-ED6C-438D-A711-F3C6901FD180}" type="slidenum">
              <a:rPr lang="el-GR"/>
              <a:pPr>
                <a:defRPr/>
              </a:pPr>
              <a:t>‹#›</a:t>
            </a:fld>
            <a:endParaRPr lang="el-GR" dirty="0"/>
          </a:p>
        </p:txBody>
      </p:sp>
      <p:sp>
        <p:nvSpPr>
          <p:cNvPr id="10" name="9 - Θέση τίτλου"/>
          <p:cNvSpPr>
            <a:spLocks noGrp="1"/>
          </p:cNvSpPr>
          <p:nvPr>
            <p:ph type="title"/>
          </p:nvPr>
        </p:nvSpPr>
        <p:spPr>
          <a:xfrm>
            <a:off x="304800" y="457200"/>
            <a:ext cx="8686800" cy="838200"/>
          </a:xfrm>
          <a:prstGeom prst="rect">
            <a:avLst/>
          </a:prstGeom>
        </p:spPr>
        <p:txBody>
          <a:bodyPr vert="horz" anchor="ctr">
            <a:normAutofit/>
          </a:bodyPr>
          <a:lstStyle/>
          <a:p>
            <a:r>
              <a:rPr lang="el-GR" smtClean="0"/>
              <a:t>Kλικ για επεξεργασία του τίτλου</a:t>
            </a:r>
            <a:endParaRPr lang="en-US"/>
          </a:p>
        </p:txBody>
      </p:sp>
      <p:sp>
        <p:nvSpPr>
          <p:cNvPr id="9" name="8 - Ευθεία γραμμή σύνδεσης"/>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11 - Ευθεία γραμμή σύνδεσης"/>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852" r:id="rId1"/>
    <p:sldLayoutId id="2147483853" r:id="rId2"/>
    <p:sldLayoutId id="2147483854" r:id="rId3"/>
    <p:sldLayoutId id="2147483851" r:id="rId4"/>
    <p:sldLayoutId id="2147483855" r:id="rId5"/>
    <p:sldLayoutId id="2147483850" r:id="rId6"/>
    <p:sldLayoutId id="2147483856" r:id="rId7"/>
    <p:sldLayoutId id="2147483857" r:id="rId8"/>
    <p:sldLayoutId id="2147483858" r:id="rId9"/>
    <p:sldLayoutId id="2147483849" r:id="rId10"/>
    <p:sldLayoutId id="2147483859"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8229600" cy="1828800"/>
          </a:xfrm>
        </p:spPr>
        <p:txBody>
          <a:bodyPr>
            <a:normAutofit fontScale="90000"/>
          </a:bodyPr>
          <a:lstStyle/>
          <a:p>
            <a:pPr eaLnBrk="1" fontAlgn="auto" hangingPunct="1">
              <a:spcAft>
                <a:spcPts val="0"/>
              </a:spcAft>
              <a:defRPr/>
            </a:pPr>
            <a:r>
              <a:rPr lang="el-GR" dirty="0" smtClean="0">
                <a:solidFill>
                  <a:schemeClr val="accent4">
                    <a:lumMod val="50000"/>
                  </a:schemeClr>
                </a:solidFill>
              </a:rPr>
              <a:t>ΤοπικΑ προϊΟντα και επιχειρηματικΟτητα</a:t>
            </a:r>
            <a:br>
              <a:rPr lang="el-GR" dirty="0" smtClean="0">
                <a:solidFill>
                  <a:schemeClr val="accent4">
                    <a:lumMod val="50000"/>
                  </a:schemeClr>
                </a:solidFill>
              </a:rPr>
            </a:br>
            <a:endParaRPr lang="el-GR" dirty="0">
              <a:solidFill>
                <a:schemeClr val="accent4">
                  <a:lumMod val="50000"/>
                </a:schemeClr>
              </a:solidFill>
            </a:endParaRPr>
          </a:p>
        </p:txBody>
      </p:sp>
      <p:sp>
        <p:nvSpPr>
          <p:cNvPr id="3" name="2 - Υπότιτλος"/>
          <p:cNvSpPr>
            <a:spLocks noGrp="1"/>
          </p:cNvSpPr>
          <p:nvPr>
            <p:ph type="subTitle" idx="1"/>
          </p:nvPr>
        </p:nvSpPr>
        <p:spPr/>
        <p:txBody>
          <a:bodyPr>
            <a:normAutofit/>
          </a:bodyPr>
          <a:lstStyle/>
          <a:p>
            <a:pPr eaLnBrk="1" fontAlgn="auto" hangingPunct="1">
              <a:spcAft>
                <a:spcPts val="0"/>
              </a:spcAft>
              <a:buFont typeface="Wingdings 2"/>
              <a:buNone/>
              <a:defRPr/>
            </a:pP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pic>
        <p:nvPicPr>
          <p:cNvPr id="24578" name="3 - Θέση περιεχομένου" descr="melsa.jpg"/>
          <p:cNvPicPr>
            <a:picLocks noGrp="1" noChangeAspect="1"/>
          </p:cNvPicPr>
          <p:nvPr>
            <p:ph idx="1"/>
          </p:nvPr>
        </p:nvPicPr>
        <p:blipFill>
          <a:blip r:embed="rId2"/>
          <a:srcRect/>
          <a:stretch>
            <a:fillRect/>
          </a:stretch>
        </p:blipFill>
        <p:spPr>
          <a:xfrm>
            <a:off x="0" y="1268413"/>
            <a:ext cx="4643438" cy="4824412"/>
          </a:xfrm>
        </p:spPr>
      </p:pic>
      <p:pic>
        <p:nvPicPr>
          <p:cNvPr id="24580" name="Picture 4" descr="thyme[1]"/>
          <p:cNvPicPr>
            <a:picLocks noChangeAspect="1" noChangeArrowheads="1"/>
          </p:cNvPicPr>
          <p:nvPr/>
        </p:nvPicPr>
        <p:blipFill>
          <a:blip r:embed="rId3"/>
          <a:srcRect/>
          <a:stretch>
            <a:fillRect/>
          </a:stretch>
        </p:blipFill>
        <p:spPr bwMode="auto">
          <a:xfrm>
            <a:off x="4787900" y="1196975"/>
            <a:ext cx="4025900" cy="4968875"/>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pPr eaLnBrk="1" hangingPunct="1"/>
            <a:endParaRPr lang="el-GR" cap="none" smtClean="0">
              <a:effectLst/>
            </a:endParaRPr>
          </a:p>
        </p:txBody>
      </p:sp>
      <p:sp>
        <p:nvSpPr>
          <p:cNvPr id="25602" name="Rectangle 3"/>
          <p:cNvSpPr>
            <a:spLocks noGrp="1"/>
          </p:cNvSpPr>
          <p:nvPr>
            <p:ph type="body" idx="4294967295"/>
          </p:nvPr>
        </p:nvSpPr>
        <p:spPr/>
        <p:txBody>
          <a:bodyPr/>
          <a:lstStyle/>
          <a:p>
            <a:pPr eaLnBrk="1" hangingPunct="1"/>
            <a:endParaRPr lang="el-GR" smtClean="0"/>
          </a:p>
        </p:txBody>
      </p:sp>
      <p:pic>
        <p:nvPicPr>
          <p:cNvPr id="25603" name="Picture 4" descr="pistopiitiko[1]"/>
          <p:cNvPicPr>
            <a:picLocks noChangeAspect="1" noChangeArrowheads="1"/>
          </p:cNvPicPr>
          <p:nvPr/>
        </p:nvPicPr>
        <p:blipFill>
          <a:blip r:embed="rId2"/>
          <a:srcRect/>
          <a:stretch>
            <a:fillRect/>
          </a:stretch>
        </p:blipFill>
        <p:spPr bwMode="auto">
          <a:xfrm>
            <a:off x="0" y="0"/>
            <a:ext cx="4572000" cy="6408738"/>
          </a:xfrm>
          <a:prstGeom prst="rect">
            <a:avLst/>
          </a:prstGeom>
          <a:noFill/>
          <a:ln w="9525">
            <a:noFill/>
            <a:miter lim="800000"/>
            <a:headEnd/>
            <a:tailEnd/>
          </a:ln>
        </p:spPr>
      </p:pic>
      <p:pic>
        <p:nvPicPr>
          <p:cNvPr id="25605" name="Picture 5" descr="xriso-bravio-2003[1]"/>
          <p:cNvPicPr>
            <a:picLocks noChangeAspect="1" noChangeArrowheads="1"/>
          </p:cNvPicPr>
          <p:nvPr/>
        </p:nvPicPr>
        <p:blipFill>
          <a:blip r:embed="rId3"/>
          <a:srcRect/>
          <a:stretch>
            <a:fillRect/>
          </a:stretch>
        </p:blipFill>
        <p:spPr bwMode="auto">
          <a:xfrm>
            <a:off x="4787900" y="0"/>
            <a:ext cx="4071938" cy="6381750"/>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ΕΙΔΗ ΜΕΛΙΟΥ</a:t>
            </a:r>
            <a:endParaRPr lang="el-GR" dirty="0"/>
          </a:p>
        </p:txBody>
      </p:sp>
      <p:sp>
        <p:nvSpPr>
          <p:cNvPr id="3" name="2 - Θέση περιεχομένου"/>
          <p:cNvSpPr>
            <a:spLocks noGrp="1"/>
          </p:cNvSpPr>
          <p:nvPr>
            <p:ph idx="1"/>
          </p:nvPr>
        </p:nvSpPr>
        <p:spPr/>
        <p:txBody>
          <a:bodyPr>
            <a:normAutofit fontScale="62500" lnSpcReduction="20000"/>
          </a:bodyPr>
          <a:lstStyle/>
          <a:p>
            <a:pPr eaLnBrk="1" fontAlgn="auto" hangingPunct="1">
              <a:spcAft>
                <a:spcPts val="0"/>
              </a:spcAft>
              <a:buFont typeface="Wingdings 2"/>
              <a:buChar char=""/>
              <a:defRPr/>
            </a:pPr>
            <a:r>
              <a:rPr lang="el-GR" b="1" u="sng" dirty="0" smtClean="0">
                <a:solidFill>
                  <a:schemeClr val="accent4">
                    <a:lumMod val="50000"/>
                  </a:schemeClr>
                </a:solidFill>
              </a:rPr>
              <a:t>Θυμαρίσιο:</a:t>
            </a:r>
            <a:r>
              <a:rPr lang="el-GR" dirty="0" smtClean="0">
                <a:solidFill>
                  <a:schemeClr val="accent4">
                    <a:lumMod val="50000"/>
                  </a:schemeClr>
                </a:solidFill>
              </a:rPr>
              <a:t> Κρυσταλλώνει σε 6-18 μήνες.</a:t>
            </a:r>
          </a:p>
          <a:p>
            <a:pPr eaLnBrk="1" fontAlgn="auto" hangingPunct="1">
              <a:spcAft>
                <a:spcPts val="0"/>
              </a:spcAft>
              <a:buFont typeface="Wingdings 2"/>
              <a:buChar char=""/>
              <a:defRPr/>
            </a:pPr>
            <a:r>
              <a:rPr lang="el-GR" b="1" u="sng" dirty="0" smtClean="0">
                <a:solidFill>
                  <a:schemeClr val="accent4">
                    <a:lumMod val="50000"/>
                  </a:schemeClr>
                </a:solidFill>
              </a:rPr>
              <a:t>Πορτοκαλιάς:</a:t>
            </a:r>
            <a:r>
              <a:rPr lang="el-GR" dirty="0" smtClean="0">
                <a:solidFill>
                  <a:schemeClr val="accent4">
                    <a:lumMod val="50000"/>
                  </a:schemeClr>
                </a:solidFill>
              </a:rPr>
              <a:t> Κρυσταλλώνει σε 1-2 μήνες και γίνεται ασπρουδερό.</a:t>
            </a:r>
          </a:p>
          <a:p>
            <a:pPr eaLnBrk="1" fontAlgn="auto" hangingPunct="1">
              <a:spcAft>
                <a:spcPts val="0"/>
              </a:spcAft>
              <a:buFont typeface="Wingdings 2"/>
              <a:buChar char=""/>
              <a:defRPr/>
            </a:pPr>
            <a:r>
              <a:rPr lang="el-GR" b="1" u="sng" dirty="0" smtClean="0">
                <a:solidFill>
                  <a:schemeClr val="accent4">
                    <a:lumMod val="50000"/>
                  </a:schemeClr>
                </a:solidFill>
              </a:rPr>
              <a:t>Ηλίανθου:</a:t>
            </a:r>
            <a:r>
              <a:rPr lang="el-GR" dirty="0" smtClean="0">
                <a:solidFill>
                  <a:schemeClr val="accent4">
                    <a:lumMod val="50000"/>
                  </a:schemeClr>
                </a:solidFill>
              </a:rPr>
              <a:t> Κρυσταλλώνει σε 1-2 μήνες και γίνεται κιτρινωπό.</a:t>
            </a:r>
          </a:p>
          <a:p>
            <a:pPr eaLnBrk="1" fontAlgn="auto" hangingPunct="1">
              <a:spcAft>
                <a:spcPts val="0"/>
              </a:spcAft>
              <a:buFont typeface="Wingdings 2"/>
              <a:buChar char=""/>
              <a:defRPr/>
            </a:pPr>
            <a:r>
              <a:rPr lang="el-GR" b="1" u="sng" dirty="0" smtClean="0">
                <a:solidFill>
                  <a:schemeClr val="accent4">
                    <a:lumMod val="50000"/>
                  </a:schemeClr>
                </a:solidFill>
              </a:rPr>
              <a:t>Ερείκης (σουσουρίσιο):</a:t>
            </a:r>
            <a:r>
              <a:rPr lang="el-GR" dirty="0" smtClean="0">
                <a:solidFill>
                  <a:schemeClr val="accent4">
                    <a:lumMod val="50000"/>
                  </a:schemeClr>
                </a:solidFill>
              </a:rPr>
              <a:t> Κρυσταλλώνει σε 1-2 μήνες και γίνεται κοκκινωπό.</a:t>
            </a:r>
          </a:p>
          <a:p>
            <a:pPr eaLnBrk="1" fontAlgn="auto" hangingPunct="1">
              <a:spcAft>
                <a:spcPts val="0"/>
              </a:spcAft>
              <a:buFont typeface="Wingdings 2"/>
              <a:buChar char=""/>
              <a:defRPr/>
            </a:pPr>
            <a:r>
              <a:rPr lang="el-GR" b="1" u="sng" dirty="0" smtClean="0">
                <a:solidFill>
                  <a:schemeClr val="accent4">
                    <a:lumMod val="50000"/>
                  </a:schemeClr>
                </a:solidFill>
              </a:rPr>
              <a:t>Καστανιάς:</a:t>
            </a:r>
            <a:r>
              <a:rPr lang="el-GR" dirty="0" smtClean="0">
                <a:solidFill>
                  <a:schemeClr val="accent4">
                    <a:lumMod val="50000"/>
                  </a:schemeClr>
                </a:solidFill>
              </a:rPr>
              <a:t> Ανάμιξη μελιτώματος και νέκταρος. Πικρίζει ελάχιστα, έχει έντονο άρωμα. Κρυσταλλώνει σε 1,5-2 χρόνια.</a:t>
            </a:r>
          </a:p>
          <a:p>
            <a:pPr eaLnBrk="1" fontAlgn="auto" hangingPunct="1">
              <a:spcAft>
                <a:spcPts val="0"/>
              </a:spcAft>
              <a:buFont typeface="Wingdings 2"/>
              <a:buChar char=""/>
              <a:defRPr/>
            </a:pPr>
            <a:r>
              <a:rPr lang="el-GR" b="1" u="sng" dirty="0" smtClean="0">
                <a:solidFill>
                  <a:schemeClr val="accent4">
                    <a:lumMod val="50000"/>
                  </a:schemeClr>
                </a:solidFill>
              </a:rPr>
              <a:t>Βαμβακιού:</a:t>
            </a:r>
            <a:r>
              <a:rPr lang="el-GR" dirty="0" smtClean="0">
                <a:solidFill>
                  <a:schemeClr val="accent4">
                    <a:lumMod val="50000"/>
                  </a:schemeClr>
                </a:solidFill>
              </a:rPr>
              <a:t> Κρυσταλλώνει γρήγορα σε 1-2 μήνες και γίνεται ασπρουδερό .</a:t>
            </a:r>
          </a:p>
          <a:p>
            <a:pPr eaLnBrk="1" fontAlgn="auto" hangingPunct="1">
              <a:spcAft>
                <a:spcPts val="0"/>
              </a:spcAft>
              <a:buFont typeface="Wingdings 2"/>
              <a:buChar char=""/>
              <a:defRPr/>
            </a:pPr>
            <a:r>
              <a:rPr lang="el-GR" b="1" u="sng" dirty="0" smtClean="0">
                <a:solidFill>
                  <a:schemeClr val="accent4">
                    <a:lumMod val="50000"/>
                  </a:schemeClr>
                </a:solidFill>
              </a:rPr>
              <a:t>Πολύκομπου: </a:t>
            </a:r>
            <a:r>
              <a:rPr lang="el-GR" dirty="0" smtClean="0">
                <a:solidFill>
                  <a:schemeClr val="accent4">
                    <a:lumMod val="50000"/>
                  </a:schemeClr>
                </a:solidFill>
              </a:rPr>
              <a:t> Σκοτεινόχρωμο. Η γεύση του δεν αρέσει. Προσφέρεται για ανάμιξη με άλλα μέλια.</a:t>
            </a:r>
          </a:p>
          <a:p>
            <a:pPr eaLnBrk="1" fontAlgn="auto" hangingPunct="1">
              <a:spcAft>
                <a:spcPts val="0"/>
              </a:spcAft>
              <a:buFont typeface="Wingdings 2"/>
              <a:buChar char=""/>
              <a:defRPr/>
            </a:pPr>
            <a:r>
              <a:rPr lang="el-GR" b="1" u="sng" dirty="0" smtClean="0">
                <a:solidFill>
                  <a:schemeClr val="accent4">
                    <a:lumMod val="50000"/>
                  </a:schemeClr>
                </a:solidFill>
              </a:rPr>
              <a:t>Ακακίας:</a:t>
            </a:r>
            <a:r>
              <a:rPr lang="el-GR" dirty="0" smtClean="0">
                <a:solidFill>
                  <a:schemeClr val="accent4">
                    <a:lumMod val="50000"/>
                  </a:schemeClr>
                </a:solidFill>
              </a:rPr>
              <a:t> Κρυσταλλώνει αργά, μετά από ένα χρόνο περίπου.</a:t>
            </a:r>
          </a:p>
          <a:p>
            <a:pPr eaLnBrk="1" fontAlgn="auto" hangingPunct="1">
              <a:spcAft>
                <a:spcPts val="0"/>
              </a:spcAft>
              <a:buFont typeface="Wingdings 2"/>
              <a:buChar char=""/>
              <a:defRPr/>
            </a:pPr>
            <a:r>
              <a:rPr lang="el-GR" b="1" u="sng" dirty="0" smtClean="0">
                <a:solidFill>
                  <a:schemeClr val="accent4">
                    <a:lumMod val="50000"/>
                  </a:schemeClr>
                </a:solidFill>
              </a:rPr>
              <a:t>Πευκόμελο:</a:t>
            </a:r>
            <a:r>
              <a:rPr lang="el-GR" dirty="0" smtClean="0">
                <a:solidFill>
                  <a:schemeClr val="accent4">
                    <a:lumMod val="50000"/>
                  </a:schemeClr>
                </a:solidFill>
              </a:rPr>
              <a:t> Το 65% της συνολικής παραγωγής στην Ελλάδα. Δεν είναι ιδιαίτερα γλυκό, για αυτό αρέσει (έχει χαμηλή συγκέντρωση ζαχάρων). Δεν κρυσταλλώνει και έχει λιγότερες θερμίδες.</a:t>
            </a:r>
          </a:p>
          <a:p>
            <a:pPr eaLnBrk="1" fontAlgn="auto" hangingPunct="1">
              <a:spcAft>
                <a:spcPts val="0"/>
              </a:spcAft>
              <a:buFont typeface="Wingdings 2"/>
              <a:buChar char=""/>
              <a:defRPr/>
            </a:pPr>
            <a:r>
              <a:rPr lang="el-GR" b="1" u="sng" dirty="0" smtClean="0">
                <a:solidFill>
                  <a:schemeClr val="accent4">
                    <a:lumMod val="50000"/>
                  </a:schemeClr>
                </a:solidFill>
              </a:rPr>
              <a:t>Ελάτης:</a:t>
            </a:r>
            <a:r>
              <a:rPr lang="el-GR" dirty="0" smtClean="0">
                <a:solidFill>
                  <a:schemeClr val="accent4">
                    <a:lumMod val="50000"/>
                  </a:schemeClr>
                </a:solidFill>
              </a:rPr>
              <a:t> Από τα καλύτερα μέλια. Παραμένει ρευστό.</a:t>
            </a:r>
          </a:p>
          <a:p>
            <a:pPr eaLnBrk="1" fontAlgn="auto" hangingPunct="1">
              <a:spcAft>
                <a:spcPts val="0"/>
              </a:spcAft>
              <a:buFont typeface="Wingdings 2"/>
              <a:buNone/>
              <a:defRPr/>
            </a:pPr>
            <a:endParaRPr lang="el-GR" dirty="0">
              <a:solidFill>
                <a:schemeClr val="accent4">
                  <a:lumMod val="50000"/>
                </a:schemeClr>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ΣΤΟΧΟΙ ΠΟΥ ΕΠΙΤΕΥΧΘΗΚΑΝ</a:t>
            </a:r>
            <a:endParaRPr lang="el-GR" dirty="0"/>
          </a:p>
        </p:txBody>
      </p:sp>
      <p:sp>
        <p:nvSpPr>
          <p:cNvPr id="3" name="2 - Θέση περιεχομένου"/>
          <p:cNvSpPr>
            <a:spLocks noGrp="1"/>
          </p:cNvSpPr>
          <p:nvPr>
            <p:ph idx="1"/>
          </p:nvPr>
        </p:nvSpPr>
        <p:spPr/>
        <p:txBody>
          <a:bodyPr>
            <a:normAutofit/>
          </a:bodyPr>
          <a:lstStyle/>
          <a:p>
            <a:pPr eaLnBrk="1" fontAlgn="auto" hangingPunct="1">
              <a:spcAft>
                <a:spcPts val="0"/>
              </a:spcAft>
              <a:buFont typeface="Wingdings" pitchFamily="2" charset="2"/>
              <a:buChar char="q"/>
              <a:defRPr/>
            </a:pPr>
            <a:r>
              <a:rPr lang="el-GR" sz="4000" dirty="0" smtClean="0">
                <a:solidFill>
                  <a:schemeClr val="accent4">
                    <a:lumMod val="50000"/>
                  </a:schemeClr>
                </a:solidFill>
              </a:rPr>
              <a:t>Γνωρίσαμε πολλά τοπικά προϊόντα και γλυκίσματα της Λέσβου.</a:t>
            </a:r>
          </a:p>
          <a:p>
            <a:pPr eaLnBrk="1" fontAlgn="auto" hangingPunct="1">
              <a:spcAft>
                <a:spcPts val="0"/>
              </a:spcAft>
              <a:buFont typeface="Wingdings" pitchFamily="2" charset="2"/>
              <a:buChar char="q"/>
              <a:defRPr/>
            </a:pPr>
            <a:r>
              <a:rPr lang="el-GR" sz="4000" dirty="0" smtClean="0">
                <a:solidFill>
                  <a:schemeClr val="accent4">
                    <a:lumMod val="50000"/>
                  </a:schemeClr>
                </a:solidFill>
              </a:rPr>
              <a:t>Μάθαμε τον τρόπο παραγωγής και γλυκισμάτων-παραγωγή μελιού</a:t>
            </a:r>
          </a:p>
          <a:p>
            <a:pPr eaLnBrk="1" fontAlgn="auto" hangingPunct="1">
              <a:spcAft>
                <a:spcPts val="0"/>
              </a:spcAft>
              <a:buFont typeface="Wingdings" pitchFamily="2" charset="2"/>
              <a:buChar char="q"/>
              <a:defRPr/>
            </a:pPr>
            <a:endParaRPr lang="el-GR" dirty="0">
              <a:solidFill>
                <a:schemeClr val="accent4">
                  <a:lumMod val="50000"/>
                </a:schemeClr>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Η ΕΠΙΚΟΙΝΩΝΙΑ ΜΑΣ ΜΕ ΤΟΥΣ ΣΥΝΕΤΑΙΡΙΣΜΟΥΣ</a:t>
            </a:r>
            <a:endParaRPr lang="el-GR" dirty="0"/>
          </a:p>
        </p:txBody>
      </p:sp>
      <p:sp>
        <p:nvSpPr>
          <p:cNvPr id="3" name="2 - Θέση περιεχομένου"/>
          <p:cNvSpPr>
            <a:spLocks noGrp="1"/>
          </p:cNvSpPr>
          <p:nvPr>
            <p:ph idx="1"/>
          </p:nvPr>
        </p:nvSpPr>
        <p:spPr/>
        <p:txBody>
          <a:bodyPr>
            <a:normAutofit/>
          </a:bodyPr>
          <a:lstStyle/>
          <a:p>
            <a:pPr eaLnBrk="1" fontAlgn="auto" hangingPunct="1">
              <a:spcAft>
                <a:spcPts val="0"/>
              </a:spcAft>
              <a:buFont typeface="Wingdings 2"/>
              <a:buNone/>
              <a:defRPr/>
            </a:pPr>
            <a:r>
              <a:rPr lang="el-GR" dirty="0" smtClean="0">
                <a:solidFill>
                  <a:schemeClr val="accent4">
                    <a:lumMod val="50000"/>
                  </a:schemeClr>
                </a:solidFill>
              </a:rPr>
              <a:t>Ήρθαμε σε επαφή με κάποιους γυναικείους</a:t>
            </a:r>
          </a:p>
          <a:p>
            <a:pPr eaLnBrk="1" fontAlgn="auto" hangingPunct="1">
              <a:spcAft>
                <a:spcPts val="0"/>
              </a:spcAft>
              <a:buFont typeface="Wingdings 2"/>
              <a:buNone/>
              <a:defRPr/>
            </a:pPr>
            <a:r>
              <a:rPr lang="el-GR" dirty="0" smtClean="0">
                <a:solidFill>
                  <a:schemeClr val="accent4">
                    <a:lumMod val="50000"/>
                  </a:schemeClr>
                </a:solidFill>
              </a:rPr>
              <a:t>συνεταιρισμούς και μάθαμε τα παρακάτω</a:t>
            </a:r>
            <a:r>
              <a:rPr lang="en-US" dirty="0" smtClean="0">
                <a:solidFill>
                  <a:schemeClr val="accent4">
                    <a:lumMod val="50000"/>
                  </a:schemeClr>
                </a:solidFill>
              </a:rPr>
              <a:t>:</a:t>
            </a:r>
            <a:endParaRPr lang="el-GR" dirty="0" smtClean="0">
              <a:solidFill>
                <a:schemeClr val="accent4">
                  <a:lumMod val="50000"/>
                </a:schemeClr>
              </a:solidFill>
            </a:endParaRPr>
          </a:p>
          <a:p>
            <a:pPr eaLnBrk="1" fontAlgn="auto" hangingPunct="1">
              <a:spcAft>
                <a:spcPts val="0"/>
              </a:spcAft>
              <a:buFont typeface="Wingdings" pitchFamily="2" charset="2"/>
              <a:buChar char="q"/>
              <a:defRPr/>
            </a:pPr>
            <a:r>
              <a:rPr lang="el-GR" sz="2000" dirty="0" smtClean="0">
                <a:solidFill>
                  <a:schemeClr val="accent4">
                    <a:lumMod val="50000"/>
                  </a:schemeClr>
                </a:solidFill>
              </a:rPr>
              <a:t>Τα προϊόντα που παράγουν</a:t>
            </a:r>
          </a:p>
          <a:p>
            <a:pPr eaLnBrk="1" fontAlgn="auto" hangingPunct="1">
              <a:spcAft>
                <a:spcPts val="0"/>
              </a:spcAft>
              <a:buFont typeface="Wingdings" pitchFamily="2" charset="2"/>
              <a:buChar char="q"/>
              <a:defRPr/>
            </a:pPr>
            <a:r>
              <a:rPr lang="el-GR" sz="2000" dirty="0" smtClean="0">
                <a:solidFill>
                  <a:schemeClr val="accent4">
                    <a:lumMod val="50000"/>
                  </a:schemeClr>
                </a:solidFill>
              </a:rPr>
              <a:t>Από πού τα προμηθεύονται</a:t>
            </a:r>
          </a:p>
          <a:p>
            <a:pPr eaLnBrk="1" fontAlgn="auto" hangingPunct="1">
              <a:spcAft>
                <a:spcPts val="0"/>
              </a:spcAft>
              <a:buFont typeface="Wingdings" pitchFamily="2" charset="2"/>
              <a:buChar char="q"/>
              <a:defRPr/>
            </a:pPr>
            <a:r>
              <a:rPr lang="el-GR" sz="2000" dirty="0" smtClean="0">
                <a:solidFill>
                  <a:schemeClr val="accent4">
                    <a:lumMod val="50000"/>
                  </a:schemeClr>
                </a:solidFill>
              </a:rPr>
              <a:t>Σε ποια μέρη τα εξάγουνε</a:t>
            </a:r>
          </a:p>
          <a:p>
            <a:pPr eaLnBrk="1" fontAlgn="auto" hangingPunct="1">
              <a:spcAft>
                <a:spcPts val="0"/>
              </a:spcAft>
              <a:buFont typeface="Wingdings" pitchFamily="2" charset="2"/>
              <a:buChar char="q"/>
              <a:defRPr/>
            </a:pPr>
            <a:r>
              <a:rPr lang="el-GR" sz="2000" dirty="0" smtClean="0">
                <a:solidFill>
                  <a:schemeClr val="accent4">
                    <a:lumMod val="50000"/>
                  </a:schemeClr>
                </a:solidFill>
              </a:rPr>
              <a:t>Πόσους εργαζομένους απασχολούν</a:t>
            </a:r>
          </a:p>
          <a:p>
            <a:pPr eaLnBrk="1" fontAlgn="auto" hangingPunct="1">
              <a:spcAft>
                <a:spcPts val="0"/>
              </a:spcAft>
              <a:buFont typeface="Wingdings" pitchFamily="2" charset="2"/>
              <a:buChar char="q"/>
              <a:defRPr/>
            </a:pPr>
            <a:r>
              <a:rPr lang="el-GR" sz="2000" dirty="0" smtClean="0">
                <a:solidFill>
                  <a:schemeClr val="accent4">
                    <a:lumMod val="50000"/>
                  </a:schemeClr>
                </a:solidFill>
              </a:rPr>
              <a:t>Επιπλέον πληροφορηθήκαμε εξαιτίας ποιών παραγόντων έμεινε στάσιμη ή μειώθηκε η παραγωγή τους τα τελευταία χρόνια</a:t>
            </a:r>
          </a:p>
          <a:p>
            <a:pPr eaLnBrk="1" fontAlgn="auto" hangingPunct="1">
              <a:spcAft>
                <a:spcPts val="0"/>
              </a:spcAft>
              <a:buFont typeface="Wingdings 2"/>
              <a:buNone/>
              <a:defRPr/>
            </a:pPr>
            <a:endParaRPr lang="el-GR" sz="2000" dirty="0">
              <a:solidFill>
                <a:schemeClr val="accent4">
                  <a:lumMod val="50000"/>
                </a:schemeClr>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ΣΥΜΠΕΡΑΣΜΑ</a:t>
            </a:r>
            <a:endParaRPr lang="el-GR" dirty="0"/>
          </a:p>
        </p:txBody>
      </p:sp>
      <p:sp>
        <p:nvSpPr>
          <p:cNvPr id="3" name="2 - Θέση περιεχομένου"/>
          <p:cNvSpPr>
            <a:spLocks noGrp="1"/>
          </p:cNvSpPr>
          <p:nvPr>
            <p:ph idx="1"/>
          </p:nvPr>
        </p:nvSpPr>
        <p:spPr/>
        <p:txBody>
          <a:bodyPr>
            <a:normAutofit fontScale="92500" lnSpcReduction="20000"/>
          </a:bodyPr>
          <a:lstStyle/>
          <a:p>
            <a:pPr eaLnBrk="1" fontAlgn="auto" hangingPunct="1">
              <a:spcAft>
                <a:spcPts val="0"/>
              </a:spcAft>
              <a:buFont typeface="Wingdings 2"/>
              <a:buNone/>
              <a:defRPr/>
            </a:pPr>
            <a:r>
              <a:rPr lang="el-GR" dirty="0" smtClean="0">
                <a:solidFill>
                  <a:schemeClr val="accent4">
                    <a:lumMod val="50000"/>
                  </a:schemeClr>
                </a:solidFill>
              </a:rPr>
              <a:t>Μέσα από την εργασία μας καταφέραμε</a:t>
            </a:r>
            <a:r>
              <a:rPr lang="en-US" dirty="0" smtClean="0">
                <a:solidFill>
                  <a:schemeClr val="accent4">
                    <a:lumMod val="50000"/>
                  </a:schemeClr>
                </a:solidFill>
              </a:rPr>
              <a:t>:</a:t>
            </a:r>
          </a:p>
          <a:p>
            <a:pPr eaLnBrk="1" fontAlgn="auto" hangingPunct="1">
              <a:spcAft>
                <a:spcPts val="0"/>
              </a:spcAft>
              <a:buFont typeface="Wingdings" pitchFamily="2" charset="2"/>
              <a:buChar char="q"/>
              <a:defRPr/>
            </a:pPr>
            <a:r>
              <a:rPr lang="el-GR" dirty="0" smtClean="0">
                <a:solidFill>
                  <a:schemeClr val="accent4">
                    <a:lumMod val="50000"/>
                  </a:schemeClr>
                </a:solidFill>
              </a:rPr>
              <a:t>Μάθαμε να θέτουμε ερωτήματα και να αξιολογούμε τις απαντήσεις</a:t>
            </a:r>
          </a:p>
          <a:p>
            <a:pPr eaLnBrk="1" fontAlgn="auto" hangingPunct="1">
              <a:spcAft>
                <a:spcPts val="0"/>
              </a:spcAft>
              <a:buFont typeface="Wingdings" pitchFamily="2" charset="2"/>
              <a:buChar char="q"/>
              <a:defRPr/>
            </a:pPr>
            <a:r>
              <a:rPr lang="el-GR" dirty="0" smtClean="0">
                <a:solidFill>
                  <a:schemeClr val="accent4">
                    <a:lumMod val="50000"/>
                  </a:schemeClr>
                </a:solidFill>
              </a:rPr>
              <a:t>Μάθαμε να λειτουργούμε ομαδικά και να συνδυάζουμε τις ομαδικές μας εργασίες</a:t>
            </a:r>
          </a:p>
          <a:p>
            <a:pPr eaLnBrk="1" fontAlgn="auto" hangingPunct="1">
              <a:spcAft>
                <a:spcPts val="0"/>
              </a:spcAft>
              <a:buFont typeface="Wingdings" pitchFamily="2" charset="2"/>
              <a:buChar char="q"/>
              <a:defRPr/>
            </a:pPr>
            <a:r>
              <a:rPr lang="el-GR" dirty="0" smtClean="0">
                <a:solidFill>
                  <a:schemeClr val="accent4">
                    <a:lumMod val="50000"/>
                  </a:schemeClr>
                </a:solidFill>
              </a:rPr>
              <a:t>Γνωρίσαμε καλύτερα την διατροφική αξία των τοπικών μας προϊόντων</a:t>
            </a:r>
          </a:p>
          <a:p>
            <a:pPr eaLnBrk="1" fontAlgn="auto" hangingPunct="1">
              <a:spcAft>
                <a:spcPts val="0"/>
              </a:spcAft>
              <a:buFont typeface="Wingdings" pitchFamily="2" charset="2"/>
              <a:buChar char="q"/>
              <a:defRPr/>
            </a:pPr>
            <a:r>
              <a:rPr lang="el-GR" dirty="0" smtClean="0">
                <a:solidFill>
                  <a:schemeClr val="accent4">
                    <a:lumMod val="50000"/>
                  </a:schemeClr>
                </a:solidFill>
              </a:rPr>
              <a:t>Μέσα από την εργασία μας καταφέραμε να προωθήσουμε και να κάνουμε γνωστά τα προϊόντα μας</a:t>
            </a:r>
            <a:endParaRPr lang="el-GR" dirty="0">
              <a:solidFill>
                <a:schemeClr val="accent4">
                  <a:lumMod val="50000"/>
                </a:schemeClr>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ΤΕΛΟΣ</a:t>
            </a:r>
            <a:endParaRPr lang="el-GR" dirty="0"/>
          </a:p>
        </p:txBody>
      </p:sp>
      <p:sp>
        <p:nvSpPr>
          <p:cNvPr id="3" name="2 - Θέση περιεχομένου"/>
          <p:cNvSpPr>
            <a:spLocks noGrp="1"/>
          </p:cNvSpPr>
          <p:nvPr>
            <p:ph idx="1"/>
          </p:nvPr>
        </p:nvSpPr>
        <p:spPr/>
        <p:txBody>
          <a:bodyPr>
            <a:normAutofit/>
          </a:bodyPr>
          <a:lstStyle/>
          <a:p>
            <a:pPr eaLnBrk="1" fontAlgn="auto" hangingPunct="1">
              <a:spcAft>
                <a:spcPts val="0"/>
              </a:spcAft>
              <a:buFont typeface="Wingdings 2"/>
              <a:buNone/>
              <a:defRPr/>
            </a:pPr>
            <a:r>
              <a:rPr lang="el-GR" sz="5400" b="1" dirty="0" smtClean="0">
                <a:solidFill>
                  <a:schemeClr val="accent4">
                    <a:lumMod val="50000"/>
                  </a:schemeClr>
                </a:solidFill>
              </a:rPr>
              <a:t>   Σας ευχαριστούμε πολύ για την παρακολούθηση σας καθώς και όσους μας βοήθησαν σε αυτήν μας την έρευνα!</a:t>
            </a:r>
            <a:endParaRPr lang="el-GR" sz="5400" b="1" dirty="0">
              <a:solidFill>
                <a:schemeClr val="accent4">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n-US" dirty="0" smtClean="0"/>
              <a:t>DELICIOUS</a:t>
            </a:r>
            <a:endParaRPr lang="el-GR" dirty="0"/>
          </a:p>
        </p:txBody>
      </p:sp>
      <p:sp>
        <p:nvSpPr>
          <p:cNvPr id="3" name="2 - Θέση περιεχομένου"/>
          <p:cNvSpPr>
            <a:spLocks noGrp="1"/>
          </p:cNvSpPr>
          <p:nvPr>
            <p:ph idx="1"/>
          </p:nvPr>
        </p:nvSpPr>
        <p:spPr/>
        <p:txBody>
          <a:bodyPr>
            <a:normAutofit/>
          </a:bodyPr>
          <a:lstStyle/>
          <a:p>
            <a:pPr eaLnBrk="1" fontAlgn="auto" hangingPunct="1">
              <a:spcAft>
                <a:spcPts val="0"/>
              </a:spcAft>
              <a:buFont typeface="Wingdings 2"/>
              <a:buChar char=""/>
              <a:defRPr/>
            </a:pPr>
            <a:r>
              <a:rPr lang="el-GR" dirty="0" smtClean="0">
                <a:solidFill>
                  <a:schemeClr val="accent4">
                    <a:lumMod val="50000"/>
                  </a:schemeClr>
                </a:solidFill>
                <a:sym typeface="Wingdings 2"/>
              </a:rPr>
              <a:t>Δημήτρης Λεβεντέλλης </a:t>
            </a:r>
          </a:p>
          <a:p>
            <a:pPr eaLnBrk="1" fontAlgn="auto" hangingPunct="1">
              <a:spcAft>
                <a:spcPts val="0"/>
              </a:spcAft>
              <a:buFont typeface="Wingdings 2"/>
              <a:buChar char=""/>
              <a:defRPr/>
            </a:pPr>
            <a:r>
              <a:rPr lang="el-GR" dirty="0" smtClean="0">
                <a:solidFill>
                  <a:schemeClr val="accent4">
                    <a:lumMod val="50000"/>
                  </a:schemeClr>
                </a:solidFill>
                <a:sym typeface="Wingdings 2"/>
              </a:rPr>
              <a:t>Γιώργος Χαμχούμης</a:t>
            </a:r>
            <a:endParaRPr lang="el-GR" dirty="0">
              <a:solidFill>
                <a:schemeClr val="accent4">
                  <a:lumMod val="50000"/>
                </a:schemeClr>
              </a:solidFill>
              <a:sym typeface="Wingdings 2"/>
            </a:endParaRPr>
          </a:p>
          <a:p>
            <a:pPr eaLnBrk="1" fontAlgn="auto" hangingPunct="1">
              <a:spcAft>
                <a:spcPts val="0"/>
              </a:spcAft>
              <a:buFont typeface="Wingdings 2"/>
              <a:buChar char=""/>
              <a:defRPr/>
            </a:pPr>
            <a:r>
              <a:rPr lang="el-GR" dirty="0" smtClean="0">
                <a:solidFill>
                  <a:schemeClr val="accent4">
                    <a:lumMod val="50000"/>
                  </a:schemeClr>
                </a:solidFill>
                <a:sym typeface="Wingdings 2"/>
              </a:rPr>
              <a:t>Μάρκος Σάββας</a:t>
            </a:r>
          </a:p>
          <a:p>
            <a:pPr eaLnBrk="1" fontAlgn="auto" hangingPunct="1">
              <a:spcAft>
                <a:spcPts val="0"/>
              </a:spcAft>
              <a:buFont typeface="Wingdings 2"/>
              <a:buChar char=""/>
              <a:defRPr/>
            </a:pPr>
            <a:r>
              <a:rPr lang="el-GR" dirty="0" smtClean="0">
                <a:solidFill>
                  <a:schemeClr val="accent4">
                    <a:lumMod val="50000"/>
                  </a:schemeClr>
                </a:solidFill>
                <a:sym typeface="Wingdings 2"/>
              </a:rPr>
              <a:t>Βαλάντης Μπουρούς</a:t>
            </a:r>
            <a:endParaRPr lang="el-GR" dirty="0">
              <a:solidFill>
                <a:schemeClr val="accent4">
                  <a:lumMod val="50000"/>
                </a:schemeClr>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dirty="0"/>
          </a:p>
        </p:txBody>
      </p:sp>
      <p:sp>
        <p:nvSpPr>
          <p:cNvPr id="3" name="2 - Θέση περιεχομένου"/>
          <p:cNvSpPr>
            <a:spLocks noGrp="1"/>
          </p:cNvSpPr>
          <p:nvPr>
            <p:ph idx="1"/>
          </p:nvPr>
        </p:nvSpPr>
        <p:spPr/>
        <p:txBody>
          <a:bodyPr>
            <a:normAutofit/>
          </a:bodyPr>
          <a:lstStyle/>
          <a:p>
            <a:pPr eaLnBrk="1" fontAlgn="auto" hangingPunct="1">
              <a:spcAft>
                <a:spcPts val="0"/>
              </a:spcAft>
              <a:buFont typeface="Wingdings 2"/>
              <a:buChar char=""/>
              <a:defRPr/>
            </a:pPr>
            <a:r>
              <a:rPr lang="el-GR" dirty="0" smtClean="0">
                <a:solidFill>
                  <a:schemeClr val="accent4">
                    <a:lumMod val="50000"/>
                  </a:schemeClr>
                </a:solidFill>
              </a:rPr>
              <a:t>Οι στόχοι της ομάδας μας ήταν οι εξής </a:t>
            </a:r>
            <a:r>
              <a:rPr lang="en-US" dirty="0" smtClean="0">
                <a:solidFill>
                  <a:schemeClr val="accent4">
                    <a:lumMod val="50000"/>
                  </a:schemeClr>
                </a:solidFill>
              </a:rPr>
              <a:t>:</a:t>
            </a:r>
          </a:p>
          <a:p>
            <a:pPr eaLnBrk="1" fontAlgn="auto" hangingPunct="1">
              <a:spcAft>
                <a:spcPts val="0"/>
              </a:spcAft>
              <a:buFont typeface="Arial" pitchFamily="34" charset="0"/>
              <a:buChar char="•"/>
              <a:defRPr/>
            </a:pPr>
            <a:r>
              <a:rPr lang="en-US" dirty="0" smtClean="0">
                <a:solidFill>
                  <a:schemeClr val="accent4">
                    <a:lumMod val="50000"/>
                  </a:schemeClr>
                </a:solidFill>
              </a:rPr>
              <a:t>N</a:t>
            </a:r>
            <a:r>
              <a:rPr lang="el-GR" dirty="0" smtClean="0">
                <a:solidFill>
                  <a:schemeClr val="accent4">
                    <a:lumMod val="50000"/>
                  </a:schemeClr>
                </a:solidFill>
              </a:rPr>
              <a:t>α μάθουμε για τους συνεταιρισμούς της Λέσβου</a:t>
            </a:r>
          </a:p>
          <a:p>
            <a:pPr eaLnBrk="1" fontAlgn="auto" hangingPunct="1">
              <a:spcAft>
                <a:spcPts val="0"/>
              </a:spcAft>
              <a:buFont typeface="Arial" pitchFamily="34" charset="0"/>
              <a:buChar char="•"/>
              <a:defRPr/>
            </a:pPr>
            <a:r>
              <a:rPr lang="el-GR" dirty="0" smtClean="0">
                <a:solidFill>
                  <a:schemeClr val="accent4">
                    <a:lumMod val="50000"/>
                  </a:schemeClr>
                </a:solidFill>
              </a:rPr>
              <a:t>Να γνωρίσουμε τα τοπικά προϊόντα</a:t>
            </a:r>
          </a:p>
          <a:p>
            <a:pPr eaLnBrk="1" fontAlgn="auto" hangingPunct="1">
              <a:spcAft>
                <a:spcPts val="0"/>
              </a:spcAft>
              <a:buFont typeface="Arial" pitchFamily="34" charset="0"/>
              <a:buChar char="•"/>
              <a:defRPr/>
            </a:pPr>
            <a:r>
              <a:rPr lang="el-GR" dirty="0" smtClean="0">
                <a:solidFill>
                  <a:schemeClr val="accent4">
                    <a:lumMod val="50000"/>
                  </a:schemeClr>
                </a:solidFill>
              </a:rPr>
              <a:t>Να βρούμε πληροφορίες για αυτά</a:t>
            </a:r>
          </a:p>
          <a:p>
            <a:pPr eaLnBrk="1" fontAlgn="auto" hangingPunct="1">
              <a:spcAft>
                <a:spcPts val="0"/>
              </a:spcAft>
              <a:buFont typeface="Arial" pitchFamily="34" charset="0"/>
              <a:buChar char="•"/>
              <a:defRPr/>
            </a:pPr>
            <a:r>
              <a:rPr lang="el-GR" dirty="0" smtClean="0">
                <a:solidFill>
                  <a:schemeClr val="accent4">
                    <a:lumMod val="50000"/>
                  </a:schemeClr>
                </a:solidFill>
              </a:rPr>
              <a:t>Να δουλέψουμε ομαδικά</a:t>
            </a:r>
          </a:p>
          <a:p>
            <a:pPr eaLnBrk="1" fontAlgn="auto" hangingPunct="1">
              <a:spcAft>
                <a:spcPts val="0"/>
              </a:spcAft>
              <a:buFont typeface="Arial" pitchFamily="34" charset="0"/>
              <a:buChar char="•"/>
              <a:defRPr/>
            </a:pPr>
            <a:r>
              <a:rPr lang="el-GR" dirty="0" smtClean="0">
                <a:solidFill>
                  <a:schemeClr val="accent4">
                    <a:lumMod val="50000"/>
                  </a:schemeClr>
                </a:solidFill>
              </a:rPr>
              <a:t>Να επισκεφθούμε μερικούς συνεταιρισμούς</a:t>
            </a:r>
          </a:p>
          <a:p>
            <a:pPr eaLnBrk="1" fontAlgn="auto" hangingPunct="1">
              <a:spcAft>
                <a:spcPts val="0"/>
              </a:spcAft>
              <a:buFont typeface="Arial" pitchFamily="34" charset="0"/>
              <a:buChar char="•"/>
              <a:defRPr/>
            </a:pPr>
            <a:endParaRPr lang="el-GR" dirty="0">
              <a:solidFill>
                <a:schemeClr val="accent4">
                  <a:lumMod val="50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endParaRPr lang="el-GR"/>
          </a:p>
        </p:txBody>
      </p:sp>
      <p:sp>
        <p:nvSpPr>
          <p:cNvPr id="3" name="2 - Θέση περιεχομένου"/>
          <p:cNvSpPr>
            <a:spLocks noGrp="1"/>
          </p:cNvSpPr>
          <p:nvPr>
            <p:ph idx="1"/>
          </p:nvPr>
        </p:nvSpPr>
        <p:spPr/>
        <p:txBody>
          <a:bodyPr>
            <a:normAutofit/>
          </a:bodyPr>
          <a:lstStyle/>
          <a:p>
            <a:pPr eaLnBrk="1" fontAlgn="auto" hangingPunct="1">
              <a:spcAft>
                <a:spcPts val="0"/>
              </a:spcAft>
              <a:buFont typeface="Wingdings 2"/>
              <a:buChar char=""/>
              <a:defRPr/>
            </a:pPr>
            <a:r>
              <a:rPr lang="el-GR" dirty="0" smtClean="0">
                <a:solidFill>
                  <a:schemeClr val="accent4">
                    <a:lumMod val="50000"/>
                  </a:schemeClr>
                </a:solidFill>
              </a:rPr>
              <a:t>Οι τρόποι με τους οποίους επιτύχαμε τους στόχους μας ήταν οι παρακάτω </a:t>
            </a:r>
            <a:r>
              <a:rPr lang="en-US" dirty="0" smtClean="0">
                <a:solidFill>
                  <a:schemeClr val="accent4">
                    <a:lumMod val="50000"/>
                  </a:schemeClr>
                </a:solidFill>
              </a:rPr>
              <a:t>:</a:t>
            </a:r>
          </a:p>
          <a:p>
            <a:pPr eaLnBrk="1" fontAlgn="auto" hangingPunct="1">
              <a:spcAft>
                <a:spcPts val="0"/>
              </a:spcAft>
              <a:buFont typeface="Arial" pitchFamily="34" charset="0"/>
              <a:buChar char="•"/>
              <a:defRPr/>
            </a:pPr>
            <a:r>
              <a:rPr lang="el-GR" sz="2400" dirty="0" smtClean="0">
                <a:solidFill>
                  <a:schemeClr val="accent4">
                    <a:lumMod val="50000"/>
                  </a:schemeClr>
                </a:solidFill>
              </a:rPr>
              <a:t>Βρήκαμε πληροφορίες στο διαδίκτυο</a:t>
            </a:r>
          </a:p>
          <a:p>
            <a:pPr eaLnBrk="1" fontAlgn="auto" hangingPunct="1">
              <a:spcAft>
                <a:spcPts val="0"/>
              </a:spcAft>
              <a:buFont typeface="Arial" pitchFamily="34" charset="0"/>
              <a:buChar char="•"/>
              <a:defRPr/>
            </a:pPr>
            <a:r>
              <a:rPr lang="el-GR" sz="2400" dirty="0" smtClean="0">
                <a:solidFill>
                  <a:schemeClr val="accent4">
                    <a:lumMod val="50000"/>
                  </a:schemeClr>
                </a:solidFill>
              </a:rPr>
              <a:t>Πήραμε τηλέφωνα διάφορους συνεταιρισμούς</a:t>
            </a:r>
          </a:p>
          <a:p>
            <a:pPr eaLnBrk="1" fontAlgn="auto" hangingPunct="1">
              <a:spcAft>
                <a:spcPts val="0"/>
              </a:spcAft>
              <a:buFont typeface="Arial" pitchFamily="34" charset="0"/>
              <a:buChar char="•"/>
              <a:defRPr/>
            </a:pPr>
            <a:r>
              <a:rPr lang="el-GR" sz="2400" dirty="0" smtClean="0">
                <a:solidFill>
                  <a:schemeClr val="accent4">
                    <a:lumMod val="50000"/>
                  </a:schemeClr>
                </a:solidFill>
              </a:rPr>
              <a:t>Επίσκεψη σε παντοπωλεία</a:t>
            </a:r>
          </a:p>
          <a:p>
            <a:pPr eaLnBrk="1" fontAlgn="auto" hangingPunct="1">
              <a:spcAft>
                <a:spcPts val="0"/>
              </a:spcAft>
              <a:buFont typeface="Arial" pitchFamily="34" charset="0"/>
              <a:buChar char="•"/>
              <a:defRPr/>
            </a:pPr>
            <a:r>
              <a:rPr lang="el-GR" sz="2400" dirty="0" smtClean="0">
                <a:solidFill>
                  <a:schemeClr val="accent4">
                    <a:lumMod val="50000"/>
                  </a:schemeClr>
                </a:solidFill>
              </a:rPr>
              <a:t>Επίσκεψη στο επιμελητήριο</a:t>
            </a:r>
          </a:p>
          <a:p>
            <a:pPr eaLnBrk="1" fontAlgn="auto" hangingPunct="1">
              <a:spcAft>
                <a:spcPts val="0"/>
              </a:spcAft>
              <a:buFont typeface="Arial" pitchFamily="34" charset="0"/>
              <a:buChar char="•"/>
              <a:defRPr/>
            </a:pPr>
            <a:endParaRPr lang="el-GR" sz="2000" dirty="0">
              <a:solidFill>
                <a:schemeClr val="accent4">
                  <a:lumMod val="5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rot="10800000" flipV="1">
            <a:off x="467544" y="332656"/>
            <a:ext cx="8229600" cy="1412776"/>
          </a:xfrm>
        </p:spPr>
        <p:txBody>
          <a:bodyPr>
            <a:normAutofit fontScale="90000"/>
          </a:bodyPr>
          <a:lstStyle/>
          <a:p>
            <a:pPr eaLnBrk="1" fontAlgn="auto" hangingPunct="1">
              <a:spcAft>
                <a:spcPts val="0"/>
              </a:spcAft>
              <a:defRPr/>
            </a:pPr>
            <a:r>
              <a:rPr lang="el-GR" dirty="0" smtClean="0"/>
              <a:t>ΓΥΝΑΙΚΕΙΟΙ ΣΥΝΕΤΑΙΡΙΣΜΟΙ ΛΕΣΒΟΥ</a:t>
            </a:r>
            <a:br>
              <a:rPr lang="el-GR" dirty="0" smtClean="0"/>
            </a:br>
            <a:endParaRPr lang="el-GR" dirty="0"/>
          </a:p>
        </p:txBody>
      </p:sp>
      <p:sp>
        <p:nvSpPr>
          <p:cNvPr id="3" name="2 - Θέση περιεχομένου"/>
          <p:cNvSpPr>
            <a:spLocks noGrp="1"/>
          </p:cNvSpPr>
          <p:nvPr>
            <p:ph idx="1"/>
          </p:nvPr>
        </p:nvSpPr>
        <p:spPr>
          <a:xfrm>
            <a:off x="539750" y="1484313"/>
            <a:ext cx="8147050" cy="4824412"/>
          </a:xfrm>
        </p:spPr>
        <p:txBody>
          <a:bodyPr>
            <a:normAutofit fontScale="92500" lnSpcReduction="10000"/>
          </a:bodyPr>
          <a:lstStyle/>
          <a:p>
            <a:pPr eaLnBrk="1" fontAlgn="auto" hangingPunct="1">
              <a:spcAft>
                <a:spcPts val="0"/>
              </a:spcAft>
              <a:buFont typeface="Wingdings 2"/>
              <a:buNone/>
              <a:defRPr/>
            </a:pPr>
            <a:r>
              <a:rPr lang="el-GR" dirty="0" smtClean="0">
                <a:solidFill>
                  <a:srgbClr val="002060"/>
                </a:solidFill>
              </a:rPr>
              <a:t>Συνεταιρισμός Μολύβου</a:t>
            </a:r>
          </a:p>
          <a:p>
            <a:pPr eaLnBrk="1" fontAlgn="auto" hangingPunct="1">
              <a:spcAft>
                <a:spcPts val="0"/>
              </a:spcAft>
              <a:buFont typeface="Wingdings" pitchFamily="2" charset="2"/>
              <a:buChar char="Ø"/>
              <a:defRPr/>
            </a:pPr>
            <a:r>
              <a:rPr lang="el-GR" sz="2000" dirty="0" smtClean="0">
                <a:solidFill>
                  <a:srgbClr val="002060"/>
                </a:solidFill>
              </a:rPr>
              <a:t>Δημιουργήθηκε το 2008</a:t>
            </a:r>
          </a:p>
          <a:p>
            <a:pPr eaLnBrk="1" fontAlgn="auto" hangingPunct="1">
              <a:spcAft>
                <a:spcPts val="0"/>
              </a:spcAft>
              <a:buFont typeface="Wingdings" pitchFamily="2" charset="2"/>
              <a:buChar char="Ø"/>
              <a:defRPr/>
            </a:pPr>
            <a:r>
              <a:rPr lang="el-GR" sz="2000" dirty="0" smtClean="0">
                <a:solidFill>
                  <a:srgbClr val="002060"/>
                </a:solidFill>
              </a:rPr>
              <a:t>14 </a:t>
            </a:r>
            <a:r>
              <a:rPr lang="el-GR" sz="2200" dirty="0" smtClean="0">
                <a:solidFill>
                  <a:srgbClr val="002060"/>
                </a:solidFill>
              </a:rPr>
              <a:t>Εργαζόμενοι</a:t>
            </a:r>
            <a:r>
              <a:rPr lang="el-GR" sz="2000" dirty="0" smtClean="0">
                <a:solidFill>
                  <a:srgbClr val="002060"/>
                </a:solidFill>
              </a:rPr>
              <a:t> </a:t>
            </a:r>
          </a:p>
          <a:p>
            <a:pPr eaLnBrk="1" fontAlgn="auto" hangingPunct="1">
              <a:spcAft>
                <a:spcPts val="0"/>
              </a:spcAft>
              <a:buFont typeface="Wingdings" pitchFamily="2" charset="2"/>
              <a:buChar char="Ø"/>
              <a:defRPr/>
            </a:pPr>
            <a:r>
              <a:rPr lang="el-GR" sz="2000" dirty="0" smtClean="0">
                <a:solidFill>
                  <a:srgbClr val="002060"/>
                </a:solidFill>
              </a:rPr>
              <a:t>Πρώτες ύλες </a:t>
            </a:r>
            <a:r>
              <a:rPr lang="en-US" sz="2000" dirty="0" smtClean="0">
                <a:solidFill>
                  <a:srgbClr val="002060"/>
                </a:solidFill>
              </a:rPr>
              <a:t>: </a:t>
            </a:r>
            <a:r>
              <a:rPr lang="el-GR" sz="2000" dirty="0" smtClean="0">
                <a:solidFill>
                  <a:srgbClr val="002060"/>
                </a:solidFill>
              </a:rPr>
              <a:t>Φρούτα ,μέλι , τυρί</a:t>
            </a:r>
          </a:p>
          <a:p>
            <a:pPr eaLnBrk="1" fontAlgn="auto" hangingPunct="1">
              <a:spcAft>
                <a:spcPts val="0"/>
              </a:spcAft>
              <a:buFont typeface="Wingdings" pitchFamily="2" charset="2"/>
              <a:buChar char="Ø"/>
              <a:defRPr/>
            </a:pPr>
            <a:r>
              <a:rPr lang="el-GR" sz="2000" dirty="0" smtClean="0">
                <a:solidFill>
                  <a:srgbClr val="002060"/>
                </a:solidFill>
              </a:rPr>
              <a:t>Εισάγουνε τα προϊόντα τους μόνο εντός Λέσβου σε προσωπικό επίπεδο</a:t>
            </a:r>
          </a:p>
          <a:p>
            <a:pPr eaLnBrk="1" fontAlgn="auto" hangingPunct="1">
              <a:spcAft>
                <a:spcPts val="0"/>
              </a:spcAft>
              <a:buFont typeface="Wingdings" pitchFamily="2" charset="2"/>
              <a:buChar char="Ø"/>
              <a:defRPr/>
            </a:pPr>
            <a:r>
              <a:rPr lang="el-GR" sz="2000" dirty="0" smtClean="0">
                <a:solidFill>
                  <a:srgbClr val="002060"/>
                </a:solidFill>
              </a:rPr>
              <a:t>Στασιμότητα λόγω οικονομικής κρίσης</a:t>
            </a:r>
          </a:p>
          <a:p>
            <a:pPr eaLnBrk="1" fontAlgn="auto" hangingPunct="1">
              <a:spcAft>
                <a:spcPts val="0"/>
              </a:spcAft>
              <a:buFont typeface="Wingdings" pitchFamily="2" charset="2"/>
              <a:buChar char="Ø"/>
              <a:defRPr/>
            </a:pPr>
            <a:endParaRPr lang="el-GR" sz="2000" dirty="0" smtClean="0">
              <a:solidFill>
                <a:srgbClr val="002060"/>
              </a:solidFill>
            </a:endParaRPr>
          </a:p>
          <a:p>
            <a:pPr eaLnBrk="1" fontAlgn="auto" hangingPunct="1">
              <a:spcAft>
                <a:spcPts val="0"/>
              </a:spcAft>
              <a:buFont typeface="Wingdings 2"/>
              <a:buNone/>
              <a:defRPr/>
            </a:pPr>
            <a:r>
              <a:rPr lang="el-GR" dirty="0" smtClean="0">
                <a:solidFill>
                  <a:srgbClr val="002060"/>
                </a:solidFill>
              </a:rPr>
              <a:t>Συνεταιρισμός Παπάδου</a:t>
            </a:r>
          </a:p>
          <a:p>
            <a:pPr eaLnBrk="1" fontAlgn="auto" hangingPunct="1">
              <a:spcAft>
                <a:spcPts val="0"/>
              </a:spcAft>
              <a:buFont typeface="Wingdings" pitchFamily="2" charset="2"/>
              <a:buChar char="Ø"/>
              <a:defRPr/>
            </a:pPr>
            <a:r>
              <a:rPr lang="el-GR" sz="2000" dirty="0" smtClean="0">
                <a:solidFill>
                  <a:srgbClr val="002060"/>
                </a:solidFill>
              </a:rPr>
              <a:t>Δημιουργήθηκε το 2003</a:t>
            </a:r>
          </a:p>
          <a:p>
            <a:pPr eaLnBrk="1" fontAlgn="auto" hangingPunct="1">
              <a:spcAft>
                <a:spcPts val="0"/>
              </a:spcAft>
              <a:buFont typeface="Wingdings" pitchFamily="2" charset="2"/>
              <a:buChar char="Ø"/>
              <a:defRPr/>
            </a:pPr>
            <a:r>
              <a:rPr lang="el-GR" sz="2000" dirty="0" smtClean="0">
                <a:solidFill>
                  <a:srgbClr val="002060"/>
                </a:solidFill>
              </a:rPr>
              <a:t>7 Εργαζόμενοι</a:t>
            </a:r>
          </a:p>
          <a:p>
            <a:pPr eaLnBrk="1" fontAlgn="auto" hangingPunct="1">
              <a:spcAft>
                <a:spcPts val="0"/>
              </a:spcAft>
              <a:buFont typeface="Wingdings" pitchFamily="2" charset="2"/>
              <a:buChar char="Ø"/>
              <a:defRPr/>
            </a:pPr>
            <a:r>
              <a:rPr lang="el-GR" sz="2000" dirty="0" smtClean="0">
                <a:solidFill>
                  <a:srgbClr val="002060"/>
                </a:solidFill>
              </a:rPr>
              <a:t>Προϊόντα παραγωγής</a:t>
            </a:r>
            <a:r>
              <a:rPr lang="en-US" sz="2000" dirty="0" smtClean="0">
                <a:solidFill>
                  <a:srgbClr val="002060"/>
                </a:solidFill>
              </a:rPr>
              <a:t> :</a:t>
            </a:r>
            <a:r>
              <a:rPr lang="el-GR" sz="2000" dirty="0" smtClean="0">
                <a:solidFill>
                  <a:srgbClr val="002060"/>
                </a:solidFill>
              </a:rPr>
              <a:t> Μπακλαβάς , αμυγδαλωτά , σιροπιαστά</a:t>
            </a:r>
          </a:p>
          <a:p>
            <a:pPr eaLnBrk="1" fontAlgn="auto" hangingPunct="1">
              <a:spcAft>
                <a:spcPts val="0"/>
              </a:spcAft>
              <a:buFont typeface="Wingdings" pitchFamily="2" charset="2"/>
              <a:buChar char="Ø"/>
              <a:defRPr/>
            </a:pPr>
            <a:r>
              <a:rPr lang="el-GR" sz="2000" dirty="0" smtClean="0">
                <a:solidFill>
                  <a:srgbClr val="002060"/>
                </a:solidFill>
              </a:rPr>
              <a:t>Προωθούν  τα προϊόντα τους και εκτός Λέσβου</a:t>
            </a:r>
          </a:p>
          <a:p>
            <a:pPr eaLnBrk="1" fontAlgn="auto" hangingPunct="1">
              <a:spcAft>
                <a:spcPts val="0"/>
              </a:spcAft>
              <a:buFont typeface="Wingdings" pitchFamily="2" charset="2"/>
              <a:buChar char="Ø"/>
              <a:defRPr/>
            </a:pPr>
            <a:r>
              <a:rPr lang="el-GR" sz="2000" dirty="0" smtClean="0">
                <a:solidFill>
                  <a:srgbClr val="002060"/>
                </a:solidFill>
              </a:rPr>
              <a:t>Μείωση παραγωγής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55875" y="617538"/>
            <a:ext cx="4906963" cy="130175"/>
          </a:xfrm>
        </p:spPr>
        <p:txBody>
          <a:bodyPr>
            <a:noAutofit/>
          </a:bodyPr>
          <a:lstStyle/>
          <a:p>
            <a:pPr eaLnBrk="1" fontAlgn="auto" hangingPunct="1">
              <a:spcAft>
                <a:spcPts val="0"/>
              </a:spcAft>
              <a:defRPr/>
            </a:pPr>
            <a:endParaRPr lang="el-GR" dirty="0"/>
          </a:p>
        </p:txBody>
      </p:sp>
      <p:sp>
        <p:nvSpPr>
          <p:cNvPr id="3" name="2 - Θέση περιεχομένου"/>
          <p:cNvSpPr>
            <a:spLocks noGrp="1"/>
          </p:cNvSpPr>
          <p:nvPr>
            <p:ph idx="1"/>
          </p:nvPr>
        </p:nvSpPr>
        <p:spPr>
          <a:xfrm>
            <a:off x="395288" y="1196975"/>
            <a:ext cx="8229600" cy="4708525"/>
          </a:xfrm>
        </p:spPr>
        <p:txBody>
          <a:bodyPr>
            <a:normAutofit fontScale="92500" lnSpcReduction="10000"/>
          </a:bodyPr>
          <a:lstStyle/>
          <a:p>
            <a:pPr eaLnBrk="1" fontAlgn="auto" hangingPunct="1">
              <a:spcAft>
                <a:spcPts val="0"/>
              </a:spcAft>
              <a:buFont typeface="Wingdings 2"/>
              <a:buNone/>
              <a:defRPr/>
            </a:pPr>
            <a:r>
              <a:rPr lang="el-GR" dirty="0" smtClean="0">
                <a:solidFill>
                  <a:srgbClr val="002060"/>
                </a:solidFill>
              </a:rPr>
              <a:t>Συνεταιρισμός Σκαλοχωρίου</a:t>
            </a:r>
          </a:p>
          <a:p>
            <a:pPr eaLnBrk="1" fontAlgn="auto" hangingPunct="1">
              <a:spcAft>
                <a:spcPts val="0"/>
              </a:spcAft>
              <a:buFont typeface="Wingdings" pitchFamily="2" charset="2"/>
              <a:buChar char="Ø"/>
              <a:defRPr/>
            </a:pPr>
            <a:r>
              <a:rPr lang="el-GR" sz="2000" dirty="0" smtClean="0">
                <a:solidFill>
                  <a:srgbClr val="002060"/>
                </a:solidFill>
              </a:rPr>
              <a:t>Δημιουργήθηκε το 2000</a:t>
            </a:r>
          </a:p>
          <a:p>
            <a:pPr eaLnBrk="1" fontAlgn="auto" hangingPunct="1">
              <a:spcAft>
                <a:spcPts val="0"/>
              </a:spcAft>
              <a:buFont typeface="Wingdings" pitchFamily="2" charset="2"/>
              <a:buChar char="Ø"/>
              <a:defRPr/>
            </a:pPr>
            <a:r>
              <a:rPr lang="el-GR" sz="2000" dirty="0" smtClean="0">
                <a:solidFill>
                  <a:srgbClr val="002060"/>
                </a:solidFill>
              </a:rPr>
              <a:t>10 Εργαζόμενοι</a:t>
            </a:r>
          </a:p>
          <a:p>
            <a:pPr eaLnBrk="1" fontAlgn="auto" hangingPunct="1">
              <a:spcAft>
                <a:spcPts val="0"/>
              </a:spcAft>
              <a:buFont typeface="Wingdings" pitchFamily="2" charset="2"/>
              <a:buChar char="Ø"/>
              <a:defRPr/>
            </a:pPr>
            <a:r>
              <a:rPr lang="el-GR" sz="2000" dirty="0" smtClean="0">
                <a:solidFill>
                  <a:srgbClr val="002060"/>
                </a:solidFill>
              </a:rPr>
              <a:t>Πρώτες ύλες </a:t>
            </a:r>
            <a:r>
              <a:rPr lang="en-US" sz="2000" dirty="0" smtClean="0">
                <a:solidFill>
                  <a:srgbClr val="002060"/>
                </a:solidFill>
              </a:rPr>
              <a:t>:</a:t>
            </a:r>
            <a:r>
              <a:rPr lang="el-GR" sz="2000" dirty="0" smtClean="0">
                <a:solidFill>
                  <a:srgbClr val="002060"/>
                </a:solidFill>
              </a:rPr>
              <a:t> ελιές , λάδι και άλλες τοπικές πρώτες ύλες</a:t>
            </a:r>
          </a:p>
          <a:p>
            <a:pPr eaLnBrk="1" fontAlgn="auto" hangingPunct="1">
              <a:spcAft>
                <a:spcPts val="0"/>
              </a:spcAft>
              <a:buFont typeface="Wingdings" pitchFamily="2" charset="2"/>
              <a:buChar char="Ø"/>
              <a:defRPr/>
            </a:pPr>
            <a:r>
              <a:rPr lang="el-GR" sz="2000" dirty="0" smtClean="0">
                <a:solidFill>
                  <a:srgbClr val="002060"/>
                </a:solidFill>
              </a:rPr>
              <a:t>Εξαγωγές και εκτός Λέσβου</a:t>
            </a:r>
          </a:p>
          <a:p>
            <a:pPr eaLnBrk="1" fontAlgn="auto" hangingPunct="1">
              <a:spcAft>
                <a:spcPts val="0"/>
              </a:spcAft>
              <a:buFont typeface="Wingdings" pitchFamily="2" charset="2"/>
              <a:buChar char="Ø"/>
              <a:defRPr/>
            </a:pPr>
            <a:r>
              <a:rPr lang="el-GR" sz="2000" dirty="0" smtClean="0">
                <a:solidFill>
                  <a:srgbClr val="002060"/>
                </a:solidFill>
              </a:rPr>
              <a:t>Μείωση παραγωγής λόγω της οικονομικής κρίσης</a:t>
            </a:r>
          </a:p>
          <a:p>
            <a:pPr eaLnBrk="1" fontAlgn="auto" hangingPunct="1">
              <a:spcAft>
                <a:spcPts val="0"/>
              </a:spcAft>
              <a:buFont typeface="Wingdings" pitchFamily="2" charset="2"/>
              <a:buChar char="Ø"/>
              <a:defRPr/>
            </a:pPr>
            <a:endParaRPr lang="el-GR" sz="2000" dirty="0" smtClean="0">
              <a:solidFill>
                <a:srgbClr val="002060"/>
              </a:solidFill>
            </a:endParaRPr>
          </a:p>
          <a:p>
            <a:pPr eaLnBrk="1" fontAlgn="auto" hangingPunct="1">
              <a:spcAft>
                <a:spcPts val="0"/>
              </a:spcAft>
              <a:buFont typeface="Wingdings 2"/>
              <a:buNone/>
              <a:defRPr/>
            </a:pPr>
            <a:r>
              <a:rPr lang="el-GR" dirty="0" smtClean="0">
                <a:solidFill>
                  <a:srgbClr val="002060"/>
                </a:solidFill>
              </a:rPr>
              <a:t>Συνεταιρισμός Πολιχνίτου</a:t>
            </a:r>
          </a:p>
          <a:p>
            <a:pPr eaLnBrk="1" fontAlgn="auto" hangingPunct="1">
              <a:spcAft>
                <a:spcPts val="0"/>
              </a:spcAft>
              <a:buFont typeface="Wingdings" pitchFamily="2" charset="2"/>
              <a:buChar char="Ø"/>
              <a:defRPr/>
            </a:pPr>
            <a:r>
              <a:rPr lang="el-GR" sz="2000" dirty="0" smtClean="0">
                <a:solidFill>
                  <a:srgbClr val="002060"/>
                </a:solidFill>
              </a:rPr>
              <a:t>Δημιουργήθηκε το 1997</a:t>
            </a:r>
          </a:p>
          <a:p>
            <a:pPr eaLnBrk="1" fontAlgn="auto" hangingPunct="1">
              <a:spcAft>
                <a:spcPts val="0"/>
              </a:spcAft>
              <a:buFont typeface="Wingdings" pitchFamily="2" charset="2"/>
              <a:buChar char="Ø"/>
              <a:defRPr/>
            </a:pPr>
            <a:r>
              <a:rPr lang="el-GR" sz="2000" dirty="0" smtClean="0">
                <a:solidFill>
                  <a:srgbClr val="002060"/>
                </a:solidFill>
              </a:rPr>
              <a:t>7 Εργαζόμενοι</a:t>
            </a:r>
          </a:p>
          <a:p>
            <a:pPr eaLnBrk="1" fontAlgn="auto" hangingPunct="1">
              <a:spcAft>
                <a:spcPts val="0"/>
              </a:spcAft>
              <a:buFont typeface="Wingdings" pitchFamily="2" charset="2"/>
              <a:buChar char="Ø"/>
              <a:defRPr/>
            </a:pPr>
            <a:r>
              <a:rPr lang="el-GR" sz="2000" dirty="0" smtClean="0">
                <a:solidFill>
                  <a:srgbClr val="002060"/>
                </a:solidFill>
              </a:rPr>
              <a:t>Πρώτες ύλες </a:t>
            </a:r>
            <a:r>
              <a:rPr lang="en-US" sz="2000" dirty="0" smtClean="0">
                <a:solidFill>
                  <a:srgbClr val="002060"/>
                </a:solidFill>
              </a:rPr>
              <a:t>: </a:t>
            </a:r>
            <a:r>
              <a:rPr lang="el-GR" sz="2000" dirty="0" smtClean="0">
                <a:solidFill>
                  <a:srgbClr val="002060"/>
                </a:solidFill>
              </a:rPr>
              <a:t>αλεύρι , ζάχαρη ,βούτυρο</a:t>
            </a:r>
          </a:p>
          <a:p>
            <a:pPr eaLnBrk="1" fontAlgn="auto" hangingPunct="1">
              <a:spcAft>
                <a:spcPts val="0"/>
              </a:spcAft>
              <a:buFont typeface="Wingdings" pitchFamily="2" charset="2"/>
              <a:buChar char="Ø"/>
              <a:defRPr/>
            </a:pPr>
            <a:r>
              <a:rPr lang="el-GR" sz="2000" dirty="0" smtClean="0">
                <a:solidFill>
                  <a:srgbClr val="002060"/>
                </a:solidFill>
              </a:rPr>
              <a:t>Εξαγωγές και εκτός Λέσβου</a:t>
            </a:r>
          </a:p>
          <a:p>
            <a:pPr eaLnBrk="1" fontAlgn="auto" hangingPunct="1">
              <a:spcAft>
                <a:spcPts val="0"/>
              </a:spcAft>
              <a:buFont typeface="Wingdings" pitchFamily="2" charset="2"/>
              <a:buChar char="Ø"/>
              <a:defRPr/>
            </a:pPr>
            <a:r>
              <a:rPr lang="el-GR" sz="2000" dirty="0" smtClean="0">
                <a:solidFill>
                  <a:srgbClr val="002060"/>
                </a:solidFill>
              </a:rPr>
              <a:t>Στασιμότητα λόγω οικονομικής κρίσης</a:t>
            </a:r>
          </a:p>
          <a:p>
            <a:pPr eaLnBrk="1" fontAlgn="auto" hangingPunct="1">
              <a:spcAft>
                <a:spcPts val="0"/>
              </a:spcAft>
              <a:buFont typeface="Wingdings" pitchFamily="2" charset="2"/>
              <a:buChar char="Ø"/>
              <a:defRPr/>
            </a:pPr>
            <a:endParaRPr lang="el-GR" sz="2000" dirty="0" smtClean="0">
              <a:solidFill>
                <a:srgbClr val="002060"/>
              </a:solidFill>
            </a:endParaRPr>
          </a:p>
          <a:p>
            <a:pPr eaLnBrk="1" fontAlgn="auto" hangingPunct="1">
              <a:spcAft>
                <a:spcPts val="0"/>
              </a:spcAft>
              <a:buFont typeface="Wingdings 2"/>
              <a:buNone/>
              <a:defRPr/>
            </a:pPr>
            <a:endParaRPr lang="el-GR" sz="2000" dirty="0">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8313" y="-242888"/>
            <a:ext cx="8229600" cy="1143001"/>
          </a:xfrm>
        </p:spPr>
        <p:txBody>
          <a:bodyPr/>
          <a:lstStyle/>
          <a:p>
            <a:pPr eaLnBrk="1" fontAlgn="auto" hangingPunct="1">
              <a:spcAft>
                <a:spcPts val="0"/>
              </a:spcAft>
              <a:defRPr/>
            </a:pPr>
            <a:endParaRPr lang="el-GR" dirty="0"/>
          </a:p>
        </p:txBody>
      </p:sp>
      <p:sp>
        <p:nvSpPr>
          <p:cNvPr id="21506" name="2 - Θέση περιεχομένου"/>
          <p:cNvSpPr>
            <a:spLocks noGrp="1"/>
          </p:cNvSpPr>
          <p:nvPr>
            <p:ph idx="1"/>
          </p:nvPr>
        </p:nvSpPr>
        <p:spPr/>
        <p:txBody>
          <a:bodyPr/>
          <a:lstStyle/>
          <a:p>
            <a:pPr eaLnBrk="1" hangingPunct="1">
              <a:buFont typeface="Wingdings 2" pitchFamily="18" charset="2"/>
              <a:buNone/>
            </a:pPr>
            <a:r>
              <a:rPr lang="el-GR" smtClean="0">
                <a:solidFill>
                  <a:srgbClr val="002060"/>
                </a:solidFill>
              </a:rPr>
              <a:t>Συνεταιρισμός  Ασωμάτου</a:t>
            </a:r>
          </a:p>
          <a:p>
            <a:pPr eaLnBrk="1" hangingPunct="1">
              <a:buFont typeface="Wingdings" pitchFamily="2" charset="2"/>
              <a:buChar char="Ø"/>
            </a:pPr>
            <a:r>
              <a:rPr lang="el-GR" sz="2000" smtClean="0">
                <a:solidFill>
                  <a:srgbClr val="002060"/>
                </a:solidFill>
              </a:rPr>
              <a:t>Δημιουργήθηκε το 1999</a:t>
            </a:r>
          </a:p>
          <a:p>
            <a:pPr eaLnBrk="1" hangingPunct="1">
              <a:buFont typeface="Wingdings" pitchFamily="2" charset="2"/>
              <a:buChar char="Ø"/>
            </a:pPr>
            <a:r>
              <a:rPr lang="el-GR" sz="2000" smtClean="0">
                <a:solidFill>
                  <a:srgbClr val="002060"/>
                </a:solidFill>
              </a:rPr>
              <a:t>5 Εργαζόμενοι</a:t>
            </a:r>
          </a:p>
          <a:p>
            <a:pPr eaLnBrk="1" hangingPunct="1">
              <a:buFont typeface="Wingdings" pitchFamily="2" charset="2"/>
              <a:buChar char="Ø"/>
            </a:pPr>
            <a:r>
              <a:rPr lang="el-GR" sz="2000" smtClean="0">
                <a:solidFill>
                  <a:srgbClr val="002060"/>
                </a:solidFill>
              </a:rPr>
              <a:t>Πρώτες ύλες </a:t>
            </a:r>
            <a:r>
              <a:rPr lang="en-US" sz="2000" smtClean="0">
                <a:solidFill>
                  <a:srgbClr val="002060"/>
                </a:solidFill>
              </a:rPr>
              <a:t>: </a:t>
            </a:r>
            <a:r>
              <a:rPr lang="el-GR" sz="2000" smtClean="0">
                <a:solidFill>
                  <a:srgbClr val="002060"/>
                </a:solidFill>
              </a:rPr>
              <a:t>Φρούτα εποχής , σουσάμι ,σύκα ,λάδι και διάφορα αρωματικά</a:t>
            </a:r>
          </a:p>
          <a:p>
            <a:pPr eaLnBrk="1" hangingPunct="1">
              <a:buFont typeface="Wingdings" pitchFamily="2" charset="2"/>
              <a:buChar char="Ø"/>
            </a:pPr>
            <a:r>
              <a:rPr lang="el-GR" sz="2000" smtClean="0">
                <a:solidFill>
                  <a:srgbClr val="002060"/>
                </a:solidFill>
              </a:rPr>
              <a:t>Εισάγουνε τα προϊόντα τους μόνο εντός Λέσβου</a:t>
            </a:r>
          </a:p>
          <a:p>
            <a:pPr eaLnBrk="1" hangingPunct="1">
              <a:buFont typeface="Wingdings" pitchFamily="2" charset="2"/>
              <a:buChar char="Ø"/>
            </a:pPr>
            <a:r>
              <a:rPr lang="el-GR" sz="2000" smtClean="0">
                <a:solidFill>
                  <a:srgbClr val="002060"/>
                </a:solidFill>
              </a:rPr>
              <a:t>Μείωση παραγωγής λόγω οικονομικής κρίσης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ΕΠΙΣΚΕΨΗ ΣΤΟ ΕΠΙΜΕΛΗΤΗΡΙΟ</a:t>
            </a:r>
            <a:endParaRPr lang="el-GR" dirty="0"/>
          </a:p>
        </p:txBody>
      </p:sp>
      <p:sp>
        <p:nvSpPr>
          <p:cNvPr id="3" name="2 - Θέση περιεχομένου"/>
          <p:cNvSpPr>
            <a:spLocks noGrp="1"/>
          </p:cNvSpPr>
          <p:nvPr>
            <p:ph idx="1"/>
          </p:nvPr>
        </p:nvSpPr>
        <p:spPr/>
        <p:txBody>
          <a:bodyPr>
            <a:noAutofit/>
          </a:bodyPr>
          <a:lstStyle/>
          <a:p>
            <a:pPr eaLnBrk="1" fontAlgn="auto" hangingPunct="1">
              <a:spcAft>
                <a:spcPts val="0"/>
              </a:spcAft>
              <a:buFont typeface="Wingdings 2"/>
              <a:buChar char=""/>
              <a:defRPr/>
            </a:pPr>
            <a:r>
              <a:rPr lang="el-GR" sz="2000" dirty="0" smtClean="0">
                <a:solidFill>
                  <a:schemeClr val="accent4">
                    <a:lumMod val="50000"/>
                  </a:schemeClr>
                </a:solidFill>
              </a:rPr>
              <a:t>Στα πλαίσια της ερευνητικής εργασίας με τίτλο Τοπικά προϊόντα και επιχειρηματικότητας .Επισκεφθήκαμε  την έκθεση που έγινε στο τεχνικό επιμελητήριο στις 14/11/2013.Εκεί είδαμε τα εξής..</a:t>
            </a:r>
            <a:br>
              <a:rPr lang="el-GR" sz="2000" dirty="0" smtClean="0">
                <a:solidFill>
                  <a:schemeClr val="accent4">
                    <a:lumMod val="50000"/>
                  </a:schemeClr>
                </a:solidFill>
              </a:rPr>
            </a:br>
            <a:r>
              <a:rPr lang="el-GR" sz="2000" dirty="0" smtClean="0">
                <a:solidFill>
                  <a:schemeClr val="accent4">
                    <a:lumMod val="50000"/>
                  </a:schemeClr>
                </a:solidFill>
              </a:rPr>
              <a:t>Αρχικά μας μίλησε η υπεύθυνη της έκθεσης κυρίως για το βαμβάκι και το μαλλί προβάτου και τα οφέλη που μπορούμε να πάρουμε από αυτό.</a:t>
            </a:r>
          </a:p>
          <a:p>
            <a:pPr eaLnBrk="1" fontAlgn="auto" hangingPunct="1">
              <a:spcAft>
                <a:spcPts val="0"/>
              </a:spcAft>
              <a:buFont typeface="Wingdings 2"/>
              <a:buChar char=""/>
              <a:defRPr/>
            </a:pPr>
            <a:r>
              <a:rPr lang="el-GR" sz="2000" dirty="0" smtClean="0">
                <a:solidFill>
                  <a:schemeClr val="accent4">
                    <a:lumMod val="50000"/>
                  </a:schemeClr>
                </a:solidFill>
              </a:rPr>
              <a:t>Ο Σόλων μας περιέγραψε την διαδικασία με την οποία παράγουμε το τυρί . Αρχικά μας είπε ότι βάζουμε το γάλα στα δοχεία αποθήκευσης γάλακτος . Βάζουμε το δάχτυλο αν είναι ζεστό και αν είναι παραβρασμένο. Μετά στο γάλα βάζουμε μαγιά την οποία παίρνουμε από το στομάχι κατσικιού που πίνει ακόμα γάλα . Το αφήνουμε να στραγγίξει για 3 μέρες και μετά το τοποθετούμε σε τυροβόλια . Ύστερα το ξεραίνουμε , το αλατίζουμε , το βάζουμε ανάποδα , βάζουμε λάδι και όταν τελειώσει η διαδικασία παίρνουμε το λαδοτύρι . Ξυνομιτζήθρα  επίσης παράγουμε από το τυρόγαλο και μπορούμε να την φάμε φρέσκια με μέλι ή να την βάλουμε στα ζυμαρικά ξεραμένη ψημένη σε φούρνο . Επίσης με την βοήθεια του τυριού παίρνουμε τη γραγούδα , τον μαστραπά και το τουλουμοτύρι.</a:t>
            </a:r>
            <a:endParaRPr lang="el-GR" sz="2000" dirty="0">
              <a:solidFill>
                <a:schemeClr val="accent4">
                  <a:lumMod val="50000"/>
                </a:schemeClr>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eaLnBrk="1" fontAlgn="auto" hangingPunct="1">
              <a:spcAft>
                <a:spcPts val="0"/>
              </a:spcAft>
              <a:defRPr/>
            </a:pPr>
            <a:r>
              <a:rPr lang="el-GR" dirty="0" smtClean="0"/>
              <a:t>ΜΕΛΙ</a:t>
            </a:r>
            <a:endParaRPr lang="el-GR" dirty="0"/>
          </a:p>
        </p:txBody>
      </p:sp>
      <p:sp>
        <p:nvSpPr>
          <p:cNvPr id="3" name="2 - Θέση περιεχομένου"/>
          <p:cNvSpPr>
            <a:spLocks noGrp="1"/>
          </p:cNvSpPr>
          <p:nvPr>
            <p:ph idx="1"/>
          </p:nvPr>
        </p:nvSpPr>
        <p:spPr>
          <a:xfrm>
            <a:off x="457200" y="1196975"/>
            <a:ext cx="8229600" cy="5111750"/>
          </a:xfrm>
        </p:spPr>
        <p:txBody>
          <a:bodyPr>
            <a:normAutofit fontScale="70000" lnSpcReduction="20000"/>
          </a:bodyPr>
          <a:lstStyle/>
          <a:p>
            <a:pPr eaLnBrk="1" fontAlgn="auto" hangingPunct="1">
              <a:spcAft>
                <a:spcPts val="0"/>
              </a:spcAft>
              <a:buFont typeface="Wingdings 2"/>
              <a:buNone/>
              <a:defRPr/>
            </a:pPr>
            <a:r>
              <a:rPr lang="el-GR" dirty="0" smtClean="0">
                <a:solidFill>
                  <a:schemeClr val="accent4">
                    <a:lumMod val="50000"/>
                  </a:schemeClr>
                </a:solidFill>
              </a:rPr>
              <a:t>      Το μέλι θεωρείται θησαυρός υγείας και δύναμης. Η αξία του έχει εκτιμηθεί από την αρχαιότητα. Το μέλι είναι βιολογικό προϊόν. Προέρχεται από το νέκταρ που μαζεύουν οι μέλισσες από τους κάλυκες των διαφόρων λουλουδιών ή από τις εκκρίσεις μελιτοφόρων δένδρων ή εντόμων. Με την επίδραση των γαστρικών υγρών και ενζύμων, καθώς και διαφόρων διεργασιών του εντόμου μετουσιώνεται πλήρως και τελικά μετατρέπεται σε αυτό το πολύτιμο προϊόν, το μέλι. Η ιδιότητα αυτή της μέλισσας χαρακτηρίζεται ως μοναδική και εύλογα προκαλεί τον θαυμασμό.</a:t>
            </a:r>
          </a:p>
          <a:p>
            <a:pPr eaLnBrk="1" fontAlgn="auto" hangingPunct="1">
              <a:spcAft>
                <a:spcPts val="0"/>
              </a:spcAft>
              <a:buFont typeface="Wingdings 2"/>
              <a:buNone/>
              <a:defRPr/>
            </a:pPr>
            <a:r>
              <a:rPr lang="el-GR" dirty="0" smtClean="0">
                <a:solidFill>
                  <a:schemeClr val="accent4">
                    <a:lumMod val="50000"/>
                  </a:schemeClr>
                </a:solidFill>
              </a:rPr>
              <a:t>      Το μέλι είναι μια θρεπτική, ωφέλιμη, και άμεσα αφομοιώσιμη τροφή. Περιέχει εκτός από ζάχαρα, ένζυμα, αμινοξέα, μεταλλικά άλατα, βιταμίνες, χρωστικές και αρωματικές ουσίες, μυρμηκικό οξύ που είναι δραστικό αντισηπτικό. Διατηρείται για μεγάλο χρονικό διάστημα σε σωστές συνθήκες αποθήκευσης.</a:t>
            </a:r>
          </a:p>
          <a:p>
            <a:pPr eaLnBrk="1" fontAlgn="auto" hangingPunct="1">
              <a:spcAft>
                <a:spcPts val="0"/>
              </a:spcAft>
              <a:buFont typeface="Wingdings 2"/>
              <a:buNone/>
              <a:defRPr/>
            </a:pPr>
            <a:r>
              <a:rPr lang="el-GR" dirty="0" smtClean="0">
                <a:solidFill>
                  <a:schemeClr val="accent4">
                    <a:lumMod val="50000"/>
                  </a:schemeClr>
                </a:solidFill>
              </a:rPr>
              <a:t>      Αν προσθέσουμε τώρα τη γευστικότητα και το εξαίσιο άρωμα, μπορούμε να υποστηρίξουμε ότι το μέλι αποτελεί στοιχείο μιας σωστής διατροφής και συμβάλλει στη διατήρηση της καλής </a:t>
            </a:r>
            <a:endParaRPr lang="el-GR" dirty="0">
              <a:solidFill>
                <a:schemeClr val="accent4">
                  <a:lumMod val="50000"/>
                </a:schemeClr>
              </a:solidFill>
            </a:endParaRP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Διαστημικό">
  <a:themeElements>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Διαστημικό">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Διαστημικό">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Διαστημικό">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99</TotalTime>
  <Words>731</Words>
  <Application>Microsoft Office PowerPoint</Application>
  <PresentationFormat>Προβολή στην οθόνη (4:3)</PresentationFormat>
  <Paragraphs>78</Paragraphs>
  <Slides>16</Slides>
  <Notes>1</Notes>
  <HiddenSlides>0</HiddenSlides>
  <MMClips>0</MMClips>
  <ScaleCrop>false</ScaleCrop>
  <HeadingPairs>
    <vt:vector size="6" baseType="variant">
      <vt:variant>
        <vt:lpstr>Γραμματοσειρές που χρησιμοποιούνται</vt:lpstr>
      </vt:variant>
      <vt:variant>
        <vt:i4>6</vt:i4>
      </vt:variant>
      <vt:variant>
        <vt:lpstr>Πρότυπο σχεδίασης</vt:lpstr>
      </vt:variant>
      <vt:variant>
        <vt:i4>9</vt:i4>
      </vt:variant>
      <vt:variant>
        <vt:lpstr>Τίτλοι διαφανειών</vt:lpstr>
      </vt:variant>
      <vt:variant>
        <vt:i4>16</vt:i4>
      </vt:variant>
    </vt:vector>
  </HeadingPairs>
  <TitlesOfParts>
    <vt:vector size="31" baseType="lpstr">
      <vt:lpstr>Arial</vt:lpstr>
      <vt:lpstr>Franklin Gothic Medium</vt:lpstr>
      <vt:lpstr>Franklin Gothic Book</vt:lpstr>
      <vt:lpstr>Wingdings 2</vt:lpstr>
      <vt:lpstr>Calibri</vt:lpstr>
      <vt:lpstr>Wingdings</vt:lpstr>
      <vt:lpstr>Διαστημικό</vt:lpstr>
      <vt:lpstr>Διαστημικό</vt:lpstr>
      <vt:lpstr>Διαστημικό</vt:lpstr>
      <vt:lpstr>Διαστημικό</vt:lpstr>
      <vt:lpstr>Διαστημικό</vt:lpstr>
      <vt:lpstr>Διαστημικό</vt:lpstr>
      <vt:lpstr>Διαστημικό</vt:lpstr>
      <vt:lpstr>Διαστημικό</vt:lpstr>
      <vt:lpstr>Διαστημικό</vt:lpstr>
      <vt:lpstr>Διαφάνεια 1</vt:lpstr>
      <vt:lpstr>Διαφάνεια 2</vt:lpstr>
      <vt:lpstr>Διαφάνεια 3</vt:lpstr>
      <vt:lpstr>Διαφάνεια 4</vt:lpstr>
      <vt:lpstr>Διαφάνεια 5</vt:lpstr>
      <vt:lpstr>Διαφάνεια 6</vt:lpstr>
      <vt:lpstr>Διαφάνεια 7</vt:lpstr>
      <vt:lpstr>Διαφάνεια 8</vt:lpstr>
      <vt:lpstr>Διαφάνεια 9</vt:lpstr>
      <vt:lpstr>Διαφάνεια 10</vt:lpstr>
      <vt:lpstr>Διαφάνεια 11</vt:lpstr>
      <vt:lpstr>Διαφάνεια 12</vt:lpstr>
      <vt:lpstr>Διαφάνεια 13</vt:lpstr>
      <vt:lpstr>Διαφάνεια 14</vt:lpstr>
      <vt:lpstr>Διαφάνεια 15</vt:lpstr>
      <vt:lpstr>Διαφάνεια 16</vt:lpstr>
    </vt:vector>
  </TitlesOfParts>
  <Company>Info-Quest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Τοπικά προϊόντα και επιχειρηματικότητα</dc:title>
  <dc:creator>2o Γενικό Λύκειο</dc:creator>
  <cp:lastModifiedBy>user</cp:lastModifiedBy>
  <cp:revision>16</cp:revision>
  <dcterms:created xsi:type="dcterms:W3CDTF">2014-01-23T09:43:46Z</dcterms:created>
  <dcterms:modified xsi:type="dcterms:W3CDTF">2014-02-11T13:41:11Z</dcterms:modified>
</cp:coreProperties>
</file>