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 id="2147483732" r:id="rId3"/>
    <p:sldMasterId id="2147483744" r:id="rId4"/>
    <p:sldMasterId id="2147483756" r:id="rId5"/>
    <p:sldMasterId id="2147483768" r:id="rId6"/>
    <p:sldMasterId id="2147483780" r:id="rId7"/>
  </p:sldMasterIdLst>
  <p:sldIdLst>
    <p:sldId id="261" r:id="rId8"/>
    <p:sldId id="256" r:id="rId9"/>
    <p:sldId id="257" r:id="rId10"/>
    <p:sldId id="258" r:id="rId11"/>
    <p:sldId id="259" r:id="rId12"/>
    <p:sldId id="260" r:id="rId13"/>
    <p:sldId id="262" r:id="rId14"/>
    <p:sldId id="263" r:id="rId15"/>
    <p:sldId id="264" r:id="rId16"/>
    <p:sldId id="265" r:id="rId17"/>
    <p:sldId id="266" r:id="rId18"/>
    <p:sldId id="267" r:id="rId19"/>
    <p:sldId id="268"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94660"/>
  </p:normalViewPr>
  <p:slideViewPr>
    <p:cSldViewPr>
      <p:cViewPr varScale="1">
        <p:scale>
          <a:sx n="100" d="100"/>
          <a:sy n="100" d="100"/>
        </p:scale>
        <p:origin x="-19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D81564B-8024-401D-B1BD-48053EB28B4D}" type="datetimeFigureOut">
              <a:rPr lang="el-GR" smtClean="0"/>
              <a:pPr/>
              <a:t>4/3/2014</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D0480C32-D214-4810-BD1C-5583F4FDE37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1564B-8024-401D-B1BD-48053EB28B4D}" type="datetimeFigureOut">
              <a:rPr lang="el-GR" smtClean="0"/>
              <a:pPr/>
              <a:t>4/3/2014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1564B-8024-401D-B1BD-48053EB28B4D}" type="datetimeFigureOut">
              <a:rPr lang="el-GR" smtClean="0"/>
              <a:pPr/>
              <a:t>4/3/2014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05832196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909569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54180182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053226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6363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26979661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811025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79683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1564B-8024-401D-B1BD-48053EB28B4D}" type="datetimeFigureOut">
              <a:rPr lang="el-GR" smtClean="0"/>
              <a:pPr/>
              <a:t>4/3/2014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862846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221884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170264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793525562"/>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26360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30073752"/>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8988383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4141909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3767559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0756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81564B-8024-401D-B1BD-48053EB28B4D}" type="datetimeFigureOut">
              <a:rPr lang="el-GR" smtClean="0"/>
              <a:pPr/>
              <a:t>4/3/2014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480C32-D214-4810-BD1C-5583F4FDE37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7002193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9277777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7420317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2317729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281778033"/>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544236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546770978"/>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029954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52344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165566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81564B-8024-401D-B1BD-48053EB28B4D}" type="datetimeFigureOut">
              <a:rPr lang="el-GR" smtClean="0"/>
              <a:pPr/>
              <a:t>4/3/2014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1890367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490754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1767976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5741449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1251463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661223452"/>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7515764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430913947"/>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528989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098031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81564B-8024-401D-B1BD-48053EB28B4D}" type="datetimeFigureOut">
              <a:rPr lang="el-GR" smtClean="0"/>
              <a:pPr/>
              <a:t>4/3/2014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24156609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5127722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944671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5907464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8918164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28029072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868643049"/>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7075268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517234306"/>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232311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D81564B-8024-401D-B1BD-48053EB28B4D}" type="datetimeFigureOut">
              <a:rPr lang="el-GR" smtClean="0"/>
              <a:pPr/>
              <a:t>4/3/2014</a:t>
            </a:fld>
            <a:endParaRPr lang="el-GR"/>
          </a:p>
        </p:txBody>
      </p:sp>
      <p:sp>
        <p:nvSpPr>
          <p:cNvPr id="8" name="Slide Number Placeholder 7"/>
          <p:cNvSpPr>
            <a:spLocks noGrp="1"/>
          </p:cNvSpPr>
          <p:nvPr>
            <p:ph type="sldNum" sz="quarter" idx="11"/>
          </p:nvPr>
        </p:nvSpPr>
        <p:spPr/>
        <p:txBody>
          <a:bodyPr/>
          <a:lstStyle/>
          <a:p>
            <a:fld id="{D0480C32-D214-4810-BD1C-5583F4FDE37A}" type="slidenum">
              <a:rPr lang="el-GR" smtClean="0"/>
              <a:pPr/>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2271404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198339267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83647560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9713652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3970065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3223447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16865967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19" name="18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57895023"/>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2428717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48211822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1564B-8024-401D-B1BD-48053EB28B4D}" type="datetimeFigureOut">
              <a:rPr lang="el-GR" smtClean="0"/>
              <a:pPr/>
              <a:t>4/3/2014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30395981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8640077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8" name="7 - Θέση αριθμού διαφάνειας"/>
          <p:cNvSpPr>
            <a:spLocks noGrp="1"/>
          </p:cNvSpPr>
          <p:nvPr>
            <p:ph type="sldNum" sz="quarter" idx="11"/>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
        <p:nvSpPr>
          <p:cNvPr id="9" name="8 - Θέση υποσέλιδου"/>
          <p:cNvSpPr>
            <a:spLocks noGrp="1"/>
          </p:cNvSpPr>
          <p:nvPr>
            <p:ph type="ftr" sz="quarter" idx="12"/>
          </p:nvPr>
        </p:nvSpPr>
        <p:spPr/>
        <p:txBody>
          <a:bodyPr/>
          <a:lstStyle/>
          <a:p>
            <a:endParaRPr lang="el-GR">
              <a:solidFill>
                <a:srgbClr val="D4D2D0">
                  <a:shade val="50000"/>
                </a:srgbClr>
              </a:solidFill>
            </a:endParaRPr>
          </a:p>
        </p:txBody>
      </p:sp>
    </p:spTree>
    <p:extLst>
      <p:ext uri="{BB962C8B-B14F-4D97-AF65-F5344CB8AC3E}">
        <p14:creationId xmlns:p14="http://schemas.microsoft.com/office/powerpoint/2010/main" xmlns="" val="419247004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3" name="2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82466406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36118119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6" name="5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815579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150274304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5" name="4 - Θέση υποσέλιδου"/>
          <p:cNvSpPr>
            <a:spLocks noGrp="1"/>
          </p:cNvSpPr>
          <p:nvPr>
            <p:ph type="ftr" sz="quarter" idx="11"/>
          </p:nvPr>
        </p:nvSpPr>
        <p:spPr/>
        <p:txBody>
          <a:bodyPr/>
          <a:lstStyle/>
          <a:p>
            <a:endParaRPr lang="el-GR">
              <a:solidFill>
                <a:srgbClr val="D4D2D0">
                  <a:shade val="5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95445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81564B-8024-401D-B1BD-48053EB28B4D}" type="datetimeFigureOut">
              <a:rPr lang="el-GR" smtClean="0"/>
              <a:pPr/>
              <a:t>4/3/2014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156448" y="6422064"/>
            <a:ext cx="762000" cy="365125"/>
          </a:xfrm>
        </p:spPr>
        <p:txBody>
          <a:bodyPr/>
          <a:lstStyle/>
          <a:p>
            <a:fld id="{D0480C32-D214-4810-BD1C-5583F4FDE37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D81564B-8024-401D-B1BD-48053EB28B4D}" type="datetimeFigureOut">
              <a:rPr lang="el-GR" smtClean="0"/>
              <a:pPr/>
              <a:t>4/3/2014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0480C32-D214-4810-BD1C-5583F4FDE37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D81564B-8024-401D-B1BD-48053EB28B4D}" type="datetimeFigureOut">
              <a:rPr lang="el-GR" smtClean="0"/>
              <a:pPr/>
              <a:t>4/3/2014</a:t>
            </a:fld>
            <a:endParaRPr lang="el-G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0480C32-D214-4810-BD1C-5583F4FDE37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523436944"/>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170214416"/>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54514210"/>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2257966685"/>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824240151"/>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lang="en-US">
              <a:solidFill>
                <a:prstClr val="white"/>
              </a:solidFill>
            </a:endParaRPr>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lang="en-US">
              <a:solidFill>
                <a:prstClr val="white"/>
              </a:solidFill>
            </a:endParaRPr>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42CEA3-3058-4D43-AE35-B3DA76CB4003}" type="datetimeFigureOut">
              <a:rPr lang="el-GR" smtClean="0">
                <a:solidFill>
                  <a:srgbClr val="D4D2D0">
                    <a:shade val="50000"/>
                  </a:srgbClr>
                </a:solidFill>
              </a:rPr>
              <a:pPr/>
              <a:t>4/3/2014</a:t>
            </a:fld>
            <a:endParaRPr lang="el-GR">
              <a:solidFill>
                <a:srgbClr val="D4D2D0">
                  <a:shade val="50000"/>
                </a:srgbClr>
              </a:solidFill>
            </a:endParaRP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solidFill>
                <a:srgbClr val="D4D2D0">
                  <a:shade val="50000"/>
                </a:srgbClr>
              </a:solidFill>
            </a:endParaRP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3F1D1C4-C2D9-4231-9FB2-B2D9D97AA41D}" type="slidenum">
              <a:rPr lang="el-GR" smtClean="0">
                <a:solidFill>
                  <a:srgbClr val="D4D2D0">
                    <a:shade val="50000"/>
                  </a:srgbClr>
                </a:solidFill>
              </a:rPr>
              <a:pPr/>
              <a:t>‹#›</a:t>
            </a:fld>
            <a:endParaRPr lang="el-GR">
              <a:solidFill>
                <a:srgbClr val="D4D2D0">
                  <a:shade val="50000"/>
                </a:srgbClr>
              </a:solidFill>
            </a:endParaRPr>
          </a:p>
        </p:txBody>
      </p:sp>
    </p:spTree>
    <p:extLst>
      <p:ext uri="{BB962C8B-B14F-4D97-AF65-F5344CB8AC3E}">
        <p14:creationId xmlns:p14="http://schemas.microsoft.com/office/powerpoint/2010/main" xmlns="" val="3787029327"/>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980728"/>
            <a:ext cx="7560840" cy="2301240"/>
          </a:xfrm>
        </p:spPr>
        <p:txBody>
          <a:bodyPr>
            <a:noAutofit/>
          </a:bodyPr>
          <a:lstStyle/>
          <a:p>
            <a:pPr algn="ctr"/>
            <a:r>
              <a:rPr lang="el-GR" sz="6000" dirty="0" smtClean="0"/>
              <a:t>ΣΧΟΛΙΚΟΣ ΚΑΙ ΗΛΕΚΤΡΟΝΙΚΟΣ ΕΚΦΟΒΙΣΜΟΣ</a:t>
            </a:r>
            <a:endParaRPr lang="el-GR" sz="6000" dirty="0"/>
          </a:p>
        </p:txBody>
      </p:sp>
      <p:sp>
        <p:nvSpPr>
          <p:cNvPr id="5" name="Subtitle 4"/>
          <p:cNvSpPr>
            <a:spLocks noGrp="1"/>
          </p:cNvSpPr>
          <p:nvPr>
            <p:ph type="subTitle" idx="1"/>
          </p:nvPr>
        </p:nvSpPr>
        <p:spPr>
          <a:xfrm>
            <a:off x="179512" y="332656"/>
            <a:ext cx="6480048" cy="312440"/>
          </a:xfrm>
        </p:spPr>
        <p:txBody>
          <a:bodyPr>
            <a:noAutofit/>
          </a:bodyPr>
          <a:lstStyle/>
          <a:p>
            <a:pPr algn="l"/>
            <a:r>
              <a:rPr lang="el-GR" dirty="0" smtClean="0"/>
              <a:t>Ερευνητική εργασία της </a:t>
            </a:r>
            <a:r>
              <a:rPr lang="en-US" dirty="0" smtClean="0"/>
              <a:t> </a:t>
            </a:r>
            <a:r>
              <a:rPr lang="el-GR" dirty="0" smtClean="0"/>
              <a:t>Ά Λυκείου</a:t>
            </a:r>
            <a:endParaRPr lang="el-GR" dirty="0"/>
          </a:p>
        </p:txBody>
      </p:sp>
      <p:sp>
        <p:nvSpPr>
          <p:cNvPr id="7" name="TextBox 6"/>
          <p:cNvSpPr txBox="1"/>
          <p:nvPr/>
        </p:nvSpPr>
        <p:spPr>
          <a:xfrm>
            <a:off x="2530809" y="6396335"/>
            <a:ext cx="6686318" cy="461665"/>
          </a:xfrm>
          <a:prstGeom prst="rect">
            <a:avLst/>
          </a:prstGeom>
          <a:noFill/>
        </p:spPr>
        <p:txBody>
          <a:bodyPr wrap="none" rtlCol="0">
            <a:spAutoFit/>
          </a:bodyPr>
          <a:lstStyle/>
          <a:p>
            <a:r>
              <a:rPr lang="el-GR" sz="2400" dirty="0" smtClean="0"/>
              <a:t>Υπεύθυνος καθηγητής: Σουσαμλής Παναγιώτης</a:t>
            </a:r>
            <a:endParaRPr lang="el-GR" sz="2400" dirty="0"/>
          </a:p>
        </p:txBody>
      </p:sp>
    </p:spTree>
    <p:extLst>
      <p:ext uri="{BB962C8B-B14F-4D97-AF65-F5344CB8AC3E}">
        <p14:creationId xmlns:p14="http://schemas.microsoft.com/office/powerpoint/2010/main" xmlns="" val="3777843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67600" cy="1143000"/>
          </a:xfrm>
        </p:spPr>
        <p:txBody>
          <a:bodyPr/>
          <a:lstStyle/>
          <a:p>
            <a:r>
              <a:rPr lang="el-GR"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ΑΙΤΙΕΣ</a:t>
            </a:r>
            <a:endParaRPr lang="el-GR"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endParaRPr>
          </a:p>
        </p:txBody>
      </p:sp>
      <p:sp>
        <p:nvSpPr>
          <p:cNvPr id="3" name="Content Placeholder 2"/>
          <p:cNvSpPr>
            <a:spLocks noGrp="1"/>
          </p:cNvSpPr>
          <p:nvPr>
            <p:ph idx="1"/>
          </p:nvPr>
        </p:nvSpPr>
        <p:spPr>
          <a:xfrm>
            <a:off x="395536" y="1484784"/>
            <a:ext cx="7467600" cy="2548880"/>
          </a:xfrm>
        </p:spPr>
        <p:txBody>
          <a:bodyPr>
            <a:normAutofit/>
          </a:bodyPr>
          <a:lstStyle/>
          <a:p>
            <a:pPr marL="36576" indent="0">
              <a:buNone/>
            </a:pP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Σε πολλές περιπτώσεις η συμπεριφορά στιγματίζεται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από το κακό παράδειγμα των γονέων ή από ολοκληρωτική εγκατάλειψη. Πολλά τέτοια άτομα προέρχονται από σπίτια όπου οι γονείς είναι ψυχροί ή αδιάφοροι ή, στην πραγματικότητα, έχουν διδάξει τα παιδιά τους να αντιμετωπίζουν τα προβλήματα με οργή και βία. </a:t>
            </a:r>
          </a:p>
        </p:txBody>
      </p:sp>
      <p:pic>
        <p:nvPicPr>
          <p:cNvPr id="2050" name="Picture 2" descr="http://kidshealth.org/teen/school_jobs/bullying/headers_90752/T_CyberBullying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3842111"/>
            <a:ext cx="7095213" cy="208823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69212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7467600" cy="1143000"/>
          </a:xfrm>
        </p:spPr>
        <p:txBody>
          <a:bodyPr/>
          <a:lstStyle/>
          <a:p>
            <a:r>
              <a:rPr lang="el-GR"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ΑΠΟΤΕΛΕΣΜΑΤΑ</a:t>
            </a:r>
            <a:endParaRPr lang="el-GR"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Content Placeholder 2"/>
          <p:cNvSpPr>
            <a:spLocks noGrp="1"/>
          </p:cNvSpPr>
          <p:nvPr>
            <p:ph idx="1"/>
          </p:nvPr>
        </p:nvSpPr>
        <p:spPr>
          <a:xfrm>
            <a:off x="323528" y="1268760"/>
            <a:ext cx="7704856" cy="3816424"/>
          </a:xfrm>
        </p:spPr>
        <p:txBody>
          <a:bodyPr>
            <a:normAutofit/>
          </a:bodyPr>
          <a:lstStyle/>
          <a:p>
            <a:pPr marL="36576" indent="0">
              <a:buNone/>
            </a:pP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Η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έρευνα είχε καταδείξει μια σειρά από σοβαρές συνέπειες στα θύματα του διαδικτυακού εκφοβισμού.Για παράδειγμα , τα θύματα έχουν χαμηλότερη αυτοεκτίμηση , η αυξημένο αυτοκτονικό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ιδεασμό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και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μια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ποικιλία από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συναισθηματικές αντιδράσεις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εκδίκηση, φόβος, απογοήτευση, οργή , και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κατάθλιψη.Συχνά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αυτή είναι η ίδια η πρόθεση του δράστη .</a:t>
            </a:r>
          </a:p>
        </p:txBody>
      </p:sp>
      <p:pic>
        <p:nvPicPr>
          <p:cNvPr id="3074" name="Picture 2" descr="http://parents.kernhigh.org/wp-content/uploads/2013/09/report-cyberbullying.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47664" y="3789040"/>
            <a:ext cx="6624736" cy="2180663"/>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5654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l-GR"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ΤΡΟΠΟΙ ΑΝΤΙΜΕΤΩΠΙΣΗΣ</a:t>
            </a:r>
            <a:endParaRPr lang="el-GR"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Content Placeholder 2"/>
          <p:cNvSpPr>
            <a:spLocks noGrp="1"/>
          </p:cNvSpPr>
          <p:nvPr>
            <p:ph idx="1"/>
          </p:nvPr>
        </p:nvSpPr>
        <p:spPr>
          <a:xfrm>
            <a:off x="467544" y="1412776"/>
            <a:ext cx="7467600" cy="4525963"/>
          </a:xfrm>
        </p:spPr>
        <p:txBody>
          <a:bodyPr>
            <a:normAutofit/>
          </a:bodyPr>
          <a:lstStyle/>
          <a:p>
            <a:pPr marL="36576" indent="0">
              <a:buNone/>
            </a:pP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Είναι σημαντικό ένα άτομο να γνωρίζει τι περιεχόμενο δημοσιεύει στο διαδίκτυο διαφορετικά μπορεί να δεχτεί διαδικτυακή επίθεση από άλλα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άτομα.Εαν παρόλα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αυτά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πέσει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θύμα ηλεκτρονικού </a:t>
            </a:r>
            <a:endPar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marL="36576" indent="0">
              <a:buNone/>
            </a:pP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εκφοβισμού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πρέπει </a:t>
            </a:r>
            <a:endPar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a:p>
            <a:pPr marL="36576" indent="0">
              <a:buNone/>
            </a:pP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να το καταγγείλει όσο </a:t>
            </a:r>
          </a:p>
          <a:p>
            <a:pPr marL="36576" indent="0">
              <a:buNone/>
            </a:pP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πιο </a:t>
            </a:r>
            <a:r>
              <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γρήγορα </a:t>
            </a:r>
            <a:r>
              <a:rPr lang="el-G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γίνεται.</a:t>
            </a:r>
            <a:endParaRPr lang="el-GR" sz="2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4" name="AutoShape 2" descr="data:image/jpeg;base64,/9j/4AAQSkZJRgABAQAAAQABAAD/2wCEAAkGBxQTEhUUExQWFRQVGBcYGBgYGBcXGBgYHBcXFxcYFRgYHCggHBwlHBQUITEhJSkrLi4uFx8zODMsNygtLiwBCgoKDg0OGhAQGiwdHyAsLSwsLCwsLCwsLCwsLCwsLCwsLCwsLCwsLCwsLywsLCwsLCwsLCwsLCwsLCssLCwsLP/AABEIALUBFwMBIgACEQEDEQH/xAAcAAABBAMBAAAAAAAAAAAAAAAABAUGBwECAwj/xABDEAACAAQDBAgDBQUHBAMAAAABAgADBBESITEFBkFREyIyYXGBkbEHocEUQlJy0SMzQ4LwFURikqKy8QgWU+EkY3P/xAAZAQADAQEBAAAAAAAAAAAAAAAAAQIDBAX/xAAkEQACAgICAgICAwAAAAAAAAAAAQIRAyESMQRBE2EiUTJx0f/aAAwDAQACEQMRAD8AYqWlQBZQZuqOvle+hmZjmbKPyxw2hPx3UGy/eYXGmir3CMSqkdgZM9ixzOFOA/MR7wkrqkAhQLBdFvp3tzOkeals9ZvVG6SJX3sWmdhey3yFuZ1MG0KlEwgDG2oVrYRc6sBqe7TKOP2o4RkADwUan3YwopqNU/aTQWc5iWNTyxcoG67BKzrs+kmzDiZrC4LOwtp+HkO4aQ8yBKl9ZOH8VrEnP7gOnjDTVVRveZbLRB2F7jzhDXbRY24twvkqcjYZX7omnIbaiP8AX7xsP2UgdZtTz5AnjDjS1KJNCM+IlVVm4gsL2B0UYib90QvZKWOI3PjqeZJ4CHeXQLMOOfNOG9yFFl8Lm1/AAw3BIlSsnUna6iaqasQA+RNhpYZjIe8SaTV2brEIgNgPvORxsPWK8TadyOgUKGtc5F2INusdBwOvGJFS1cqXhmT3F2DWDXZ2AY2soyAItoIy/oJw0TelqsWa5jhbIeZ4+AhwWZlnlES2dtVpgsktyDpwsPYDxh1xEdac6IoIyBufC/6R1Y5HHPHTHVhiI5CEO0NmYlxfeF/MXuB5QrpKkMuIXtysb+kKtRG1ckZxm4StECqZOKop5YNgzOxHPAt4jeCbjnmdhtjPR21tnr8osOoogKlGtmomYTfLMWsecRDdfdqXWtVTJzTQRPKrZrACwOXrGfiY/jhx+zXNk5OyPzEhNMWJ/N+Gko9monL5g+8Ipvwwf7tY38yAx1UY8kQowjnUctrMyKb8wCfOJrO+GdUOzVSz+ZCPaEU/4d7RGj0z+br9IKHyITN2RJP8JPSGCv2WnSYUUeAEWNO3E2mP4Mlvyzf1ENk/c7aKnEaIkjiroT7wBaK/nUKqc1I9Y4SpRN7Lkup9omdbsarz6SgqMuOC/tDBU0E5QQZE9Qc85b8NOHfCHpoa7rzjIAPGMVCP94EZWzUj3EcJk0ELoMPfAKhQZMLdn1QVWR81bSGjpTzhTSyywJxDwgHo1KRi45iMVMtgbZeUEqhZuUMTNgvePWO8rZ0xuyhPhaOtPQhDrfL5wrPdAKhE+yp41kTfJGPsITvTONZbjxRh7iHcVDDR3HgxH1jJ2vPGk6Z/mJ94AoYmy1yghfUbaqTmZpIHMKfpBAIe5c5VBc3xG+G9hc8/AfSEkhC7HDnzJ0H5jx8Ikm1qanqC02Q9sI/d29BytrmIjM6TOIsQAnAC2HztrHFFpo9B67HGRPVOx13P3yMh+QRlZxF29WY2+f6Q2rKYW66jxJt5AD6wolBBm825HBQB/ugcUPkze/HOY2oysg7zfM/IR0l0TORew9l4lmOkartCWvZUnvzc/QRwrdpMwsq2/MwN/IZQbFpDmlSiLZBjtqxyTzJ18BCGdtW4bMzGBUZZL97LwyGQhonKz9t8hw1HpHeRUIisFvewN+OR58NTpnD4L3sXJj3S7QZVOKxdeyugQHLMc9Or6xIthrhTpZlhaxMybkDe4yBzPCIRQVjDsKssHVrAtnfQtxh4pJBcMJk7CTg618ZGFicvXWInFGkXZPF3qwkBCXY9lnBAGX8KQubeLWiQ7DoJ81kmTEI1Ymabt3YUGSwxbn7Ip5d3lzZjtlc4QG11uwvE9pWvfJweZ4+F7xEdv6Msr49DnLS2Wkbs4EM07aaJbFf1vn52jmu2C2SS2Jbjlb3jpWVdI5Hjb2LaqrTrMTYICSTkB65Ql3QlIEmlLYXnMwIN7k2xHuzvlHSsowZTBtMy2Qz53yzjO6NF0NOEsAcTnK9j1jnmSdLRpjvkKVcdD5BBBG5kEEEEAGLRmCCAAjBWMwQAcGpUOqKfFQfpCWdsKmftU8lvGWh+kOMEAEdqdxtnzO1RyD/IB7Q31Hwu2W390Rfyll9jEyggAr6d8HNmNpLmL4TX+phI/wAFaH7syoX+cH3WLMggodlUzPglJ+7WT18VRvpCKd8E3+5Xf5pN/ZxFxwQqDkyjZ3wXrB2aqQ3ijr7Ew3VPwf2kOyad/wCdl91j0HBaCg5M8x7T+GG0palmkyyotcrMU8bcQOcEXX8WNo9Bsyc4yOKUB5zF/SCChq2ec6JZ0tySzSmW69Y4Ld3P5Q/1uy50uWJrKDLa3WQsQCc/unz74Q7enSqtemTqzuI/FbUHv5Qq3X3waUvQzQDJYgPcXIWxAKjgRkfKOSVvaO/S0Nc2rwmzhb/z5jnnlGBUy9OjHjkIV7wtLKL0RxIjOTrc4iLd9stO+I2tUB2Qf8xB9IqK5Ihy4vY7MwOit5MP0jjMlchM+X0hF9tbmT4gGNPtzf0IagxfIhS6gGxV78jHWlbFcWsMJNzoPHlCZdqvazAOvI3y/KdRCubUyxJWwIMxiSD+FchmDn1r8OEVxZPNGZVcoNrgW5KD55iHan2uR2ZhzC5dVM/HBf5xGell/wBXjuryeIJ7hl7mJeMpT+yVNtmpOfTzByCzgov353PrDts3bFQnbmzHJ/h9IznxYu2ERBFrFGSKV10156n6R2oqtRmrWPJgApP5uHnEfEV8iLX2ZUMTielVyDcXZCb5XxEm54amJHTbwurqOikhb54M9crBgLFr98VXu/tWcGEroVxTCigXmgMDe93Vu4GJ9P2E0q5VJQe3XKFjhy+8Dm3Ac84ycXErUixGrFMtjnYDO+XDvjbdyo6Snlva2IXGd8r5Z8crRFaPZ3/wZ6MMDGW4uCxA6pPVBzAy0iU7syMFJIQZ4ZSC/PqjOOrC72cmWKjpDpBBGruACSbAZkxuYm0Ec5M5WAZSGU6EEEHwIjcGADMEEEABBBBAAQQQQAEEEEABBBBAAQQQQAEEEEAFX/H+ptQS5fGZOX0VWb9IzDJ/1EVmdJK//WYf9Kj3MEBaKSpako1+esbzZ/WPqD+sJmOcbTeERSspSdUONPU621Oo4MOUcKilHaXTlyPIxwkd0OStcXtrkw7xpEPTNV+S2NdiIzhhaAujf8QGQn4ofMXxiCx/ox3qZhIQfhS3qSfrGWkDxjkyd9vGKuyHFo1AHfHZKVT/ABBfvuI49GfGN1Tz9/SAQ50mzHK3XO+QsLgk5ZscgIUz6boyBiW9vuhSQYbqUuTYFwOQJtCroDqbevtENnRihfoke4b9HU9L1rrY3bviwt4doOZ7Ov7lpIdc7dctha5PK14r3d6XYNbuv+v0ibNYyZZJzsR5BibRyZG2z1FiUcal7/0mm7DmZJOI3xAi/iLRLaGVglov4VVfQARDtzbBctDcgcr8om6mOjxno8fyVUjaNZi3BB0OUbRgx0nMQvZ20fsUupknNpT/ALJeLCZmgHneHfZEkUshplQ/Xc45rE36x+6B3aZQinyVfaq3APRycR8cXVJ8iY6732L0qv8AuzOGLll2bwALKfeeQzBTjTF2S6Mqt4Ei0Oc2qRSqswBc2UE5sdSBDHvvh+yMMsRZAg44sQ08rxyrQTWUSNqiTHPjhA9wfWACStNA1IF9O/wjaI3t/rVlEnJpjnyWJIYAG6h2qJk6dKCkdCVBa+RJF8vCHKI1uiMT1cz8U9hfuXKFW3NpzEmSpEkAzZt827KqBmxA1gAe4IjU2uqaaZK6d0myprBMSrgZGOmV7EQprNrzenaTIlq7IoZy74AL6AWBuYAHyCG3+08EnpZ6mVbtLfFnewtbW/CE0neNCyh5c2UHNlaYoCknQXBNr98AD3BCOq2lLlsFdwpKswvphXtG/nG9BXS5y45bB1va458oAFMEEEAHnf8A6gazFXqn/jkp6sxb2Aghh+MdVj2pVf4WRP8AKg+pMZhFohTS8/COiyr/ANcYcFoycRAvmQfWCYgQW4NbxyjLmbrH7YgWw7j9YU9PlwPG3jCWcc4c9mUyjrMQAM+8wMqCt0gk7Md1xMQi9+Z8oW0Gz6e9mYk9+QiwN1dgdMmNsltkO46Qn2puyoY5Rg8p1LCkNNJsumNs1+UOH9hyCui3hE+7a8R6Eg/KEo2NNQ3lTW8Huw9dRE3fs0qvRpU7pqWyjWTuOHYATMBOhIJtDjTVdSn7ySWHNLH5aw8UjvM7Mqbf8pg5yXsnhBjHWbg1MtC6lJy/4RY5c0OvlEam4hkyj007stD3RdWyEqJYF0wiwzYgd5y1jjvLu7JrFZpWGXVAXBsMM233Zg0N+B1ECm29hFKD+iutizADa2oyz4xMqKjLyJbcCZgy5hogFPNAKggoymxGZsQbG/EZgjyizt22LUl1z6OaS3cG4xDTPQz0sSa+hfsGp6NgvLKLEp2uoMVgotNv36RZOzP3a+EbeM9s8XzFpMVxgxmCOw4TiKdcWPCMZFi1he3K/KNK+hSchSYoZTwPuDwMKYIAGak3bko4fruV7ONy4X8oMbbY2MZrJMSYZU2XfCwAYWOoYHWHeCABgpNgMtQk95xmMqsDcWzNrYQMlAF8u+H1o2ggAiOx1q6VWT7MJmJ3css1R2jfQiOm1DMSokVfROVEspMRes6XzvYa2OWUSm0FoAInWVBrZslJaTBKlzBMmO6lB1eyoB1MG2p9K7PME/oKiVdb3wsbZgFT2wYllo5TaRGN2RWPMqCfUiACHbXqJk2mo3mnBimLja2QOeFiDlwvnzhw2hsWonIEaqRkLK2coA5EEWIb6RIammSYpV1DKdQRcGG2m3bppbK6y7Mput3cgHmFLEfKABtrqVZ20paOMSypBex0xY7C44xJZMhVyUBRrkAM+eUJpWzVE9p4vjdFQ55WBuLCF0ABGDGYTbQnBJbudFVm9ATAB5G3zq+lrKp/xT5p/wBZA+QEENM9y5udWJJ8TmYIRXInEhllvMXmQ1uYIDRG9u5MeR+R4GF+8pwvcX1I+o+VoZZtTj/WOaEd2d2SWuIkOfnpEq3N2F0zdJNv0SnLI2Yj9IjQkYiij7xsPUD6x6U/sAS5CS1yVFUADLQD3issmlSJwRTn+QwUW2wgwpLaw4gCOFVt9L9dWXxUgetocZOzcOVv+Y6vRXjjO+VXoaFr5LjJlPnGpReBhdM2LJbtS1PfbOOknd2m/Cw/K7D6wE2kJ6RipuBD9R7SIjNJsalH3WP5nY/WHaTs+k4y1Hr+sNRtmU5r9G9LXpM6rCxIyPCIRvHilTrrfI3BETiZsCQ4vKYqe5sr+cI9pbAx2N7uuRv97/3DkpLsjHkgmVVvtsg9KKlRbpAGy0xEXbz/AFhy3H2i6OCOwwtMHDDz8om9bsoTJJlsOGXcecM1Lu3MlU2K9yrEsvDDzHn7wk20dkM8VFxfTO9MMUwcjnFk0C2lqO4RCN36W7XtE9UZRv4y7Z5vmS2kbQQQR2HEEEEEABBBBAAQQQQAEEEEABBBBAAQQQQAEEEEABEd+IVUZWzatxqJL28SLfWJFEC+N9X0eyZw4zGloPNxf5AwAebaCTimovj8lMEOe6EjHWIOSufkR9YIllNCzezMYuOX6REtYku2p+KUD/WeYiOrofKM8eonTmdy0O27UrHOXkjBv687R6e+0jokLalVv44RHm/cyUDMVf8AyOqX8WAy9Y9F7WkhAoF8hbyAjPK2a44qopjFXbTloczbxBjnL2tJbRx6wvksGW54/wDEJ6nZkh+3LQ+Q945qOrXRzMxDo0dZNPfQw3Tt06duy82Uf8D5ejXELdlbDeScquY68mVPcWhUhNoWiQVEJp1SLEHKHvo7jM3jiNhB9TFV+jNZEtsjuxaiZ0p6OZnr0baNzCngYk2z9sBzgcFXHPKEL7vqjBlaxBvDjVU4mgFh1hx4wbWhZJRk7F7SgY2WTYWOh9oQ0tQyZNmOcO0ogiKjTZzTtDTsyg6Kbhtle4PMf1lEkhm2ts8T5Tyi7y8QsHlsVdTqCpHeBlFHbx7Z2rsyeZMyqnkao9wyTF/EMQNu8cI6cVRRlkbk7PRcEecaX4ubQWw6VH/PKFz5qRDrT/GqsHbkU7juLofdo2syovmCKdpPjgP4tEw75c0N8mUQ8U3xnoW7aT5figb/AGkwWFMsqCIbS/E/Zj/3kJ3Orr7iHqj3po5v7uqkN4TF/WCwoeII5y56sLqwI7iD7RveGIzBGLwXgAzBBBAAQQQQAEEEEABFU/8AUJVWo5Ev8c6/+VGP1i1jFJf9QVRebSSuSu/qQo9jCY49kB+HUm9W5/Ch+ZtBC/4YybzKh/yj5kwRLZaOMjdCrndRZWXMm3GJDT/BeqZBedJW/DCx+Yi6pFMBoohYogUaLlk/RSWzPhDW086XNWfIbo3VyOuL4WBtmOUWftOfc3ZGtnwvw7ofmEMu02ZM1B784UsaYQytOyPyqiXeysOOXK55RiZNhDtmmWaMYUg6XF1IPPnEYr66fTXJPSSxmT94Dvjmlifo7seaMuyYdPCynmE6xXdLvnKYi7AecSah24jLqPWMnFo2dPolP2oAQir9qvKsVJ4XhrNVfO+UJq6rxi0ISghVtLbzXBzVvkRzhVs3ebOzZQxh0mIEfVeyfpHB6ArobwMTiuiw5VQrjIjOFMiYV8Ir2VVOguDpDpS7ym1mETdbMnjtaJ+k28IdvbFlVcoy5qg/hYgEoeYv7cYRbJ2qr6GHxHBFxHRjnZyZIcWedt5d0KmlqDilSWUrZCAyqwv2hnk3MQwzaKYNac/yt+seld4tmy58hlmSkmlQWRXFxiANvDl5xSn/AHBs7q9LSvLvkehmt1TxBW/P2jeMrM6ITMW2suYvzjn0qfiYeIMWQZ+zXVW+01MlW0MwBl8ywMYfZFI+SbQp2z1dAL+akRdhRW/TKfvA+UbYAeC+MWFO3FLdn7JN/LNwn0IMIKj4dzh/dJnjLdHHyIMFgRGTPdOyzr+V2X2MOlLvXWy+xV1A/nLf7rx0qt0WTVaiX3tKe3qARDbN2NY2E9L8m6p+doLCiTUnxO2mn95D/nlofnhvDvTfGWvXty6d/JlPyYxAG2PUfdwt4GE82jnrrKJh2Jot+k+N7fxaPzSZ9GEPNL8aKNu3KnJ/KrexigTMYaow8jAKsd48YLDij0tS/FHZr/3jB+dGX6Q8Um91FM7FVJb+cD3jyos8HiI3yPAQWxcT17JrEbsureDA+0drx466dlYBLg9zEe0OlJvTWyexUVC2/wDsYj5kwWLiesTHn742VGPaYX/xykHgTiY/SGui+JO0lAIqSw5OqN7i8M+2tpzauc86bhMx8N2AtooWwHAZQWNKiTfCqQOgnPxaZ7CCLE+HW6MpdnU56yvMXpGN+LZ6HutGIVApImquOWUdQwhh2PtAzUHWGLwtaHlOZHpFiaOpIhNUKI73jDAwCQiWSDqtx4Qkrt25M3VCp5rl8odDJ/q9416Lmf684mirKe3w+DszrTaJg/Eyj1T/ACHTyirJvT0zlG6SU66q11PodY9bLMsdfKGPe7dym2hKMufLIb7k1QManuPEdxhcS1NoonYW95Fkm6/iHHxETSRUBxcG8R+t+EdZLa8lpVSudsJ6OZ/kfK/nCqgpp9PZaiVMlnS7KQPXSMMkK6O7Bl5KmOrrnlCymnEixjioBEaA2jnZsxZMTW0NUx8yIXJOhunHrRNEoVU9SV0Nok2wt5GBCvpEOEbq1oK/RTipdlxU1UHAIjzn8SdhfY9ovfKTNPTS7cmJxL4hr+REWpu1tU2Ckx3+Iu7n2+j6q3nSTjl8z+JfMe0bYslPZw5cXFnnyox3F8g3WA4W4EX4RtUTLAheyQAf8R5xyq0sSLkkZZ3y5ixzFtIy8lgim/VJOG/E8Y7DA6pOMtSAAMa+Nu8cjC7Z22pyIxWdMFrAEzGuDoMMNUothPG/HXDGZTZ9YEqNbWvBQEsod/K2WSrVTPYCxABGnG4zhzofiRUsF+0yqdlN+s0vteWcQDpVAsAbtfFe1rXytxgUqCSTfDawN+t4coKEWFJ3xo5r4JmzZQztjU4F8b5ER0TbWymYoZVVKa9upMLKfDMiK9Et2HVbJzpcDTPOAPbrILhRY3zz/wCdIKGWJMXZpYr9unSmH3Z0pW9DYX9Y6DdeTMNpdZSP/hdWlt7xWdmyuDi1z1HKMzZrTDdyTh48YVAWJU/D2YTZZMiZfTo563PkwENlVuFOTtUlSveoDj/QxiLpteYqYEYpyKkg/Iw/Um81ZLQqKhy9u0ZmeenVaCgE77pkXIaahGXXR1/3COD7vTbdWYre/vD7Q/EetW4nTcTDIAopHnzMLtmfEKZMbDUU9OwAzODM8rgDKFsCLvsaqZspS2NskyHlDrR7jbRmWApGsfvYkA8yTFn7mbao6mb0YkJLmXGEqbq2V8hqNIsiWMrWtaGtkydHPZ1MJcqXLAsERVtysAPpBCgQRZBW+7dWHsAR4RM6VyBbWKfTaBpphVgQ6HMW9DEhpd/dARfmeMSjaSLH6T+r+0bKYgVLvEZs5DiOC4BESb+0rOwuDfTjDIcR4MJqq9gRlnGKeoBjrNXEIYhE50zBIEYaZlnhjSrlWHdDbOqbH9bAQiqF8ylB4kHS418jHD7XMW4brpc9oXPhGJFaCbADS+ukFSASAM+JtCGavIpXP7SQEJ4rl/thHP3OkzM5U5l7ms1vYwpY3mKulgTry5w2T5hBupzHeYhwi+0WpSXTElVuLUr2WR/AlT6H9YjtZsefKP7SU695Fx6jKJkm1Zy/xCTwscvMQqlbwTsgQGB1uIzeGLNFnmu9lfrKjLyYsibu/IqRiw9DM4lND5aGI5tfdmbJztjT8S8PEcIxlilE6YeRGWuhj2a5RrxYex6i4EV4RbSJDsTaFgAYyLyR5Ihnxe3M6OYKuSv7Ka37QD7j8/ym3rFarIUozXsb2Vc7sOfdaPVJRJ8ppcwBkcFWB4g5GPP2+m6r0FQZZuZRzlOeK8j3jQx2452jzpRpkXpqZmPRqSCRci4APjHJZZUk3GRtnn3esKylr5XvrGol3I5DO3fGpJxmI9wCvZGZsQbH8RjE8rZupa5GHPTx53hdUTJhBuzHHZcze9v0jM+mKWQgrhGdxnzvAA3LLQkYsr9o2vbwHGOaAWyv+sOEpQVYnj2e4c++MrJVnVEWwtc53I74AEmG0zNrm2Wd+GWcc7HgfnC16ZVDNfMZBbcOd+cZOziVBFusRlcYvSABLNGd+Q1jdyXGJyWbS51twhU6nCEzsO+9/CMS6fUE5jXXLxgAxR0eJgB/6yzPtDxsShmMXmoBcm3aCnyvqIJayxJZ1FnWyghicROtweFveJFs/YlpctRNYMwzXArKCc8jra14TY6Jr8L9msX6SYhUy1JxGxxPMNhYjki/6osrpACBxMMO5NIUpgxILTSXJAsCLYUsOHVUQ8WvM7lHzOcNGb2xYIIwIIokgO+G6wmrjXJhx59x7ogyUSqcJWxGoIzi7piXyiLbw7vB7sMjwMI0jIilFLw6AeYIESLZ1WMgwA8IjDqZbYWuCOdx6QvoKngTCRZMqUg6EQuQERHqOoI1OsO0ipFszeGQ0LXS4iHbbnlZmEWiYS3vDNtvY3SuHXzhMIuhjpZ2dxbLjn5XhcJ5tiuCTyPsI51GySuVyPCEwAFhnf0gLHPZ+RmMdQltOesNuK7Hic9bZRmRP6rALe5GpPneO0mxz0J1gA4GXawAHprC7Z2zzcZADxJ940pks2Zy1sNbQ70c1fu3HlCEzrMmYSLZHSHSmm4hnrDa2v6xkTirHP5GKIasb9491VmAvJAV9Suit+hiD3MtirAqQbEHUEc4tynm3HfDLvPu+tQuJbCaB1Tz/wALRz5MKe0dGHyHH8ZdDNsbaNwM4dtq7HkV0no56BhqOBB5g8Ir6RUNKfCwIIJBB4HlE12FtIEDOOaEqZ0ZsVq0VvtPdailuyzJFfIwkjEEM6We8FL5Q0tu7RMbS9py1b8M9Gln/UBHoJGvHKo2bKmfvJctx/iVT7iO2LtaOB6KH/7CqWKtJm008KCAEmjjxtzhDtHc7aChsVLMJItdevlxi1t8dx9nfZp81pKSDLRm6WX1GUgXGmudso5fBKVU/wBnB6h2YTGLSgxJKy9NTnYkEiKoVlS1nSCUkl5cxJcs5BpRFuZvaG2h6Ml2cAkkgKSVIHAx6qaWDqAfEXhvq93aWZ+8p5TeKCCg5HmWdRgqTfS1hfU8I6/ZXxKtwSx5aW1MX7P+HGz2zEgIeaMVhtq/hVTsQyTp0sgEDNT7iGPkioP7PZGU/s3AGM2JyAzseRy0hTseXNRGniWxuS5cBSADpcGLArfhPOKsJdWpDC3XSx15rCafuDXqAAsiYosLK5S4HiIQ7REDLl4pKzFKjFjmXXQHrZ24EAesSWjo6WdM/ZWU5KolTGUlmYKCBfgCT5Qok7DrZM2bMekmMXZSpQy3CgaC14km5GzpjTGedTvKwv0gZwoLOQVyAzFgSfOEDaJvTyQiKg7KKAPACNKManmSY2rHsh78vWN5AsIozXR3gjEZihCYxhlvBBAMju3tkI6knhEOEvCxGtoIIk1Qt6SxXjeHKmqCbCw1tBBAMeaedC6VMvlBBFEGzcvKEk+hUwQQmCET7IUA2JF9YZ66kwHtEjlBBElI0WoKnhnby4fSHeiqTxA9oIIY2OctszHRz884IIZJyp55DWEPS5iCCBESK13/AJAE9XGRdM/FTa/p7Qx7PrGRsjBBHnZf5s9jBvEixdh1hdRfuh+ltBBG+A8/OtldfGeoZpdHSA4Uq6hVmEalVIOHzJ+UWFR0yykWWgsqKFUcgBYQQR1HKdxBBBAMyIzBBDEFozaCCAAtBaCCABJWZlR4n0/5jtKjMEL2P0dBGYIIYj//2Q=="/>
          <p:cNvSpPr>
            <a:spLocks noChangeAspect="1" noChangeArrowheads="1"/>
          </p:cNvSpPr>
          <p:nvPr/>
        </p:nvSpPr>
        <p:spPr bwMode="auto">
          <a:xfrm>
            <a:off x="155575" y="-1462088"/>
            <a:ext cx="4714875" cy="30575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solidFill>
                <a:prstClr val="white"/>
              </a:solidFill>
            </a:endParaRPr>
          </a:p>
        </p:txBody>
      </p:sp>
      <p:sp>
        <p:nvSpPr>
          <p:cNvPr id="5" name="AutoShape 4" descr="data:image/jpeg;base64,/9j/4AAQSkZJRgABAQAAAQABAAD/2wCEAAkGBxQTEhUUExQWFRQVGBcYGBgYGBcXGBgYHBcXFxcYFRgYHCggHBwlHBQUITEhJSkrLi4uFx8zODMsNygtLiwBCgoKDg0OGhAQGiwdHyAsLSwsLCwsLCwsLCwsLCwsLCwsLCwsLCwsLCwsLywsLCwsLCwsLCwsLCwsLCssLCwsLP/AABEIALUBFwMBIgACEQEDEQH/xAAcAAABBAMBAAAAAAAAAAAAAAAABAUGBwECAwj/xABDEAACAAQDBAgDBQUHBAMAAAABAgADBBESITEFBkFREyIyYXGBkbEHocEUQlJy0SMzQ4LwFURikqKy8QgWU+EkY3P/xAAZAQADAQEBAAAAAAAAAAAAAAAAAQIDBAX/xAAkEQACAgICAgICAwAAAAAAAAAAAQIRAyESMQRBE2EiUTJx0f/aAAwDAQACEQMRAD8AYqWlQBZQZuqOvle+hmZjmbKPyxw2hPx3UGy/eYXGmir3CMSqkdgZM9ixzOFOA/MR7wkrqkAhQLBdFvp3tzOkeals9ZvVG6SJX3sWmdhey3yFuZ1MG0KlEwgDG2oVrYRc6sBqe7TKOP2o4RkADwUan3YwopqNU/aTQWc5iWNTyxcoG67BKzrs+kmzDiZrC4LOwtp+HkO4aQ8yBKl9ZOH8VrEnP7gOnjDTVVRveZbLRB2F7jzhDXbRY24twvkqcjYZX7omnIbaiP8AX7xsP2UgdZtTz5AnjDjS1KJNCM+IlVVm4gsL2B0UYib90QvZKWOI3PjqeZJ4CHeXQLMOOfNOG9yFFl8Lm1/AAw3BIlSsnUna6iaqasQA+RNhpYZjIe8SaTV2brEIgNgPvORxsPWK8TadyOgUKGtc5F2INusdBwOvGJFS1cqXhmT3F2DWDXZ2AY2soyAItoIy/oJw0TelqsWa5jhbIeZ4+AhwWZlnlES2dtVpgsktyDpwsPYDxh1xEdac6IoIyBufC/6R1Y5HHPHTHVhiI5CEO0NmYlxfeF/MXuB5QrpKkMuIXtysb+kKtRG1ckZxm4StECqZOKop5YNgzOxHPAt4jeCbjnmdhtjPR21tnr8osOoogKlGtmomYTfLMWsecRDdfdqXWtVTJzTQRPKrZrACwOXrGfiY/jhx+zXNk5OyPzEhNMWJ/N+Gko9monL5g+8Ipvwwf7tY38yAx1UY8kQowjnUctrMyKb8wCfOJrO+GdUOzVSz+ZCPaEU/4d7RGj0z+br9IKHyITN2RJP8JPSGCv2WnSYUUeAEWNO3E2mP4Mlvyzf1ENk/c7aKnEaIkjiroT7wBaK/nUKqc1I9Y4SpRN7Lkup9omdbsarz6SgqMuOC/tDBU0E5QQZE9Qc85b8NOHfCHpoa7rzjIAPGMVCP94EZWzUj3EcJk0ELoMPfAKhQZMLdn1QVWR81bSGjpTzhTSyywJxDwgHo1KRi45iMVMtgbZeUEqhZuUMTNgvePWO8rZ0xuyhPhaOtPQhDrfL5wrPdAKhE+yp41kTfJGPsITvTONZbjxRh7iHcVDDR3HgxH1jJ2vPGk6Z/mJ94AoYmy1yghfUbaqTmZpIHMKfpBAIe5c5VBc3xG+G9hc8/AfSEkhC7HDnzJ0H5jx8Ikm1qanqC02Q9sI/d29BytrmIjM6TOIsQAnAC2HztrHFFpo9B67HGRPVOx13P3yMh+QRlZxF29WY2+f6Q2rKYW66jxJt5AD6wolBBm825HBQB/ugcUPkze/HOY2oysg7zfM/IR0l0TORew9l4lmOkartCWvZUnvzc/QRwrdpMwsq2/MwN/IZQbFpDmlSiLZBjtqxyTzJ18BCGdtW4bMzGBUZZL97LwyGQhonKz9t8hw1HpHeRUIisFvewN+OR58NTpnD4L3sXJj3S7QZVOKxdeyugQHLMc9Or6xIthrhTpZlhaxMybkDe4yBzPCIRQVjDsKssHVrAtnfQtxh4pJBcMJk7CTg618ZGFicvXWInFGkXZPF3qwkBCXY9lnBAGX8KQubeLWiQ7DoJ81kmTEI1Ymabt3YUGSwxbn7Ip5d3lzZjtlc4QG11uwvE9pWvfJweZ4+F7xEdv6Msr49DnLS2Wkbs4EM07aaJbFf1vn52jmu2C2SS2Jbjlb3jpWVdI5Hjb2LaqrTrMTYICSTkB65Ql3QlIEmlLYXnMwIN7k2xHuzvlHSsowZTBtMy2Qz53yzjO6NF0NOEsAcTnK9j1jnmSdLRpjvkKVcdD5BBBG5kEEEEAGLRmCCAAjBWMwQAcGpUOqKfFQfpCWdsKmftU8lvGWh+kOMEAEdqdxtnzO1RyD/IB7Q31Hwu2W390Rfyll9jEyggAr6d8HNmNpLmL4TX+phI/wAFaH7syoX+cH3WLMggodlUzPglJ+7WT18VRvpCKd8E3+5Xf5pN/ZxFxwQqDkyjZ3wXrB2aqQ3ijr7Ew3VPwf2kOyad/wCdl91j0HBaCg5M8x7T+GG0palmkyyotcrMU8bcQOcEXX8WNo9Bsyc4yOKUB5zF/SCChq2ec6JZ0tySzSmW69Y4Ld3P5Q/1uy50uWJrKDLa3WQsQCc/unz74Q7enSqtemTqzuI/FbUHv5Qq3X3waUvQzQDJYgPcXIWxAKjgRkfKOSVvaO/S0Nc2rwmzhb/z5jnnlGBUy9OjHjkIV7wtLKL0RxIjOTrc4iLd9stO+I2tUB2Qf8xB9IqK5Ihy4vY7MwOit5MP0jjMlchM+X0hF9tbmT4gGNPtzf0IagxfIhS6gGxV78jHWlbFcWsMJNzoPHlCZdqvazAOvI3y/KdRCubUyxJWwIMxiSD+FchmDn1r8OEVxZPNGZVcoNrgW5KD55iHan2uR2ZhzC5dVM/HBf5xGell/wBXjuryeIJ7hl7mJeMpT+yVNtmpOfTzByCzgov353PrDts3bFQnbmzHJ/h9IznxYu2ERBFrFGSKV10156n6R2oqtRmrWPJgApP5uHnEfEV8iLX2ZUMTielVyDcXZCb5XxEm54amJHTbwurqOikhb54M9crBgLFr98VXu/tWcGEroVxTCigXmgMDe93Vu4GJ9P2E0q5VJQe3XKFjhy+8Dm3Ac84ycXErUixGrFMtjnYDO+XDvjbdyo6Snlva2IXGd8r5Z8crRFaPZ3/wZ6MMDGW4uCxA6pPVBzAy0iU7syMFJIQZ4ZSC/PqjOOrC72cmWKjpDpBBGruACSbAZkxuYm0Ec5M5WAZSGU6EEEHwIjcGADMEEEABBBBAAQQQQAEEEEABBBBAAQQQQAEEEEAFX/H+ptQS5fGZOX0VWb9IzDJ/1EVmdJK//WYf9Kj3MEBaKSpako1+esbzZ/WPqD+sJmOcbTeERSspSdUONPU621Oo4MOUcKilHaXTlyPIxwkd0OStcXtrkw7xpEPTNV+S2NdiIzhhaAujf8QGQn4ofMXxiCx/ox3qZhIQfhS3qSfrGWkDxjkyd9vGKuyHFo1AHfHZKVT/ABBfvuI49GfGN1Tz9/SAQ50mzHK3XO+QsLgk5ZscgIUz6boyBiW9vuhSQYbqUuTYFwOQJtCroDqbevtENnRihfoke4b9HU9L1rrY3bviwt4doOZ7Ov7lpIdc7dctha5PK14r3d6XYNbuv+v0ibNYyZZJzsR5BibRyZG2z1FiUcal7/0mm7DmZJOI3xAi/iLRLaGVglov4VVfQARDtzbBctDcgcr8om6mOjxno8fyVUjaNZi3BB0OUbRgx0nMQvZ20fsUupknNpT/ALJeLCZmgHneHfZEkUshplQ/Xc45rE36x+6B3aZQinyVfaq3APRycR8cXVJ8iY6732L0qv8AuzOGLll2bwALKfeeQzBTjTF2S6Mqt4Ei0Oc2qRSqswBc2UE5sdSBDHvvh+yMMsRZAg44sQ08rxyrQTWUSNqiTHPjhA9wfWACStNA1IF9O/wjaI3t/rVlEnJpjnyWJIYAG6h2qJk6dKCkdCVBa+RJF8vCHKI1uiMT1cz8U9hfuXKFW3NpzEmSpEkAzZt827KqBmxA1gAe4IjU2uqaaZK6d0myprBMSrgZGOmV7EQprNrzenaTIlq7IoZy74AL6AWBuYAHyCG3+08EnpZ6mVbtLfFnewtbW/CE0neNCyh5c2UHNlaYoCknQXBNr98AD3BCOq2lLlsFdwpKswvphXtG/nG9BXS5y45bB1va458oAFMEEEAHnf8A6gazFXqn/jkp6sxb2Aghh+MdVj2pVf4WRP8AKg+pMZhFohTS8/COiyr/ANcYcFoycRAvmQfWCYgQW4NbxyjLmbrH7YgWw7j9YU9PlwPG3jCWcc4c9mUyjrMQAM+8wMqCt0gk7Md1xMQi9+Z8oW0Gz6e9mYk9+QiwN1dgdMmNsltkO46Qn2puyoY5Rg8p1LCkNNJsumNs1+UOH9hyCui3hE+7a8R6Eg/KEo2NNQ3lTW8Huw9dRE3fs0qvRpU7pqWyjWTuOHYATMBOhIJtDjTVdSn7ySWHNLH5aw8UjvM7Mqbf8pg5yXsnhBjHWbg1MtC6lJy/4RY5c0OvlEam4hkyj007stD3RdWyEqJYF0wiwzYgd5y1jjvLu7JrFZpWGXVAXBsMM233Zg0N+B1ECm29hFKD+iutizADa2oyz4xMqKjLyJbcCZgy5hogFPNAKggoymxGZsQbG/EZgjyizt22LUl1z6OaS3cG4xDTPQz0sSa+hfsGp6NgvLKLEp2uoMVgotNv36RZOzP3a+EbeM9s8XzFpMVxgxmCOw4TiKdcWPCMZFi1he3K/KNK+hSchSYoZTwPuDwMKYIAGak3bko4fruV7ONy4X8oMbbY2MZrJMSYZU2XfCwAYWOoYHWHeCABgpNgMtQk95xmMqsDcWzNrYQMlAF8u+H1o2ggAiOx1q6VWT7MJmJ3css1R2jfQiOm1DMSokVfROVEspMRes6XzvYa2OWUSm0FoAInWVBrZslJaTBKlzBMmO6lB1eyoB1MG2p9K7PME/oKiVdb3wsbZgFT2wYllo5TaRGN2RWPMqCfUiACHbXqJk2mo3mnBimLja2QOeFiDlwvnzhw2hsWonIEaqRkLK2coA5EEWIb6RIammSYpV1DKdQRcGG2m3bppbK6y7Mput3cgHmFLEfKABtrqVZ20paOMSypBex0xY7C44xJZMhVyUBRrkAM+eUJpWzVE9p4vjdFQ55WBuLCF0ABGDGYTbQnBJbudFVm9ATAB5G3zq+lrKp/xT5p/wBZA+QEENM9y5udWJJ8TmYIRXInEhllvMXmQ1uYIDRG9u5MeR+R4GF+8pwvcX1I+o+VoZZtTj/WOaEd2d2SWuIkOfnpEq3N2F0zdJNv0SnLI2Yj9IjQkYiij7xsPUD6x6U/sAS5CS1yVFUADLQD3issmlSJwRTn+QwUW2wgwpLaw4gCOFVt9L9dWXxUgetocZOzcOVv+Y6vRXjjO+VXoaFr5LjJlPnGpReBhdM2LJbtS1PfbOOknd2m/Cw/K7D6wE2kJ6RipuBD9R7SIjNJsalH3WP5nY/WHaTs+k4y1Hr+sNRtmU5r9G9LXpM6rCxIyPCIRvHilTrrfI3BETiZsCQ4vKYqe5sr+cI9pbAx2N7uuRv97/3DkpLsjHkgmVVvtsg9KKlRbpAGy0xEXbz/AFhy3H2i6OCOwwtMHDDz8om9bsoTJJlsOGXcecM1Lu3MlU2K9yrEsvDDzHn7wk20dkM8VFxfTO9MMUwcjnFk0C2lqO4RCN36W7XtE9UZRv4y7Z5vmS2kbQQQR2HEEEEEABBBBAAQQQQAEEEEABBBBAAQQQQAEEEEABEd+IVUZWzatxqJL28SLfWJFEC+N9X0eyZw4zGloPNxf5AwAebaCTimovj8lMEOe6EjHWIOSufkR9YIllNCzezMYuOX6REtYku2p+KUD/WeYiOrofKM8eonTmdy0O27UrHOXkjBv687R6e+0jokLalVv44RHm/cyUDMVf8AyOqX8WAy9Y9F7WkhAoF8hbyAjPK2a44qopjFXbTloczbxBjnL2tJbRx6wvksGW54/wDEJ6nZkh+3LQ+Q945qOrXRzMxDo0dZNPfQw3Tt06duy82Uf8D5ejXELdlbDeScquY68mVPcWhUhNoWiQVEJp1SLEHKHvo7jM3jiNhB9TFV+jNZEtsjuxaiZ0p6OZnr0baNzCngYk2z9sBzgcFXHPKEL7vqjBlaxBvDjVU4mgFh1hx4wbWhZJRk7F7SgY2WTYWOh9oQ0tQyZNmOcO0ogiKjTZzTtDTsyg6Kbhtle4PMf1lEkhm2ts8T5Tyi7y8QsHlsVdTqCpHeBlFHbx7Z2rsyeZMyqnkao9wyTF/EMQNu8cI6cVRRlkbk7PRcEecaX4ubQWw6VH/PKFz5qRDrT/GqsHbkU7juLofdo2syovmCKdpPjgP4tEw75c0N8mUQ8U3xnoW7aT5figb/AGkwWFMsqCIbS/E/Zj/3kJ3Orr7iHqj3po5v7uqkN4TF/WCwoeII5y56sLqwI7iD7RveGIzBGLwXgAzBBBAAQQQQAEEEEABFU/8AUJVWo5Ev8c6/+VGP1i1jFJf9QVRebSSuSu/qQo9jCY49kB+HUm9W5/Ch+ZtBC/4YybzKh/yj5kwRLZaOMjdCrndRZWXMm3GJDT/BeqZBedJW/DCx+Yi6pFMBoohYogUaLlk/RSWzPhDW086XNWfIbo3VyOuL4WBtmOUWftOfc3ZGtnwvw7ofmEMu02ZM1B784UsaYQytOyPyqiXeysOOXK55RiZNhDtmmWaMYUg6XF1IPPnEYr66fTXJPSSxmT94Dvjmlifo7seaMuyYdPCynmE6xXdLvnKYi7AecSah24jLqPWMnFo2dPolP2oAQir9qvKsVJ4XhrNVfO+UJq6rxi0ISghVtLbzXBzVvkRzhVs3ebOzZQxh0mIEfVeyfpHB6ArobwMTiuiw5VQrjIjOFMiYV8Ir2VVOguDpDpS7ym1mETdbMnjtaJ+k28IdvbFlVcoy5qg/hYgEoeYv7cYRbJ2qr6GHxHBFxHRjnZyZIcWedt5d0KmlqDilSWUrZCAyqwv2hnk3MQwzaKYNac/yt+seld4tmy58hlmSkmlQWRXFxiANvDl5xSn/AHBs7q9LSvLvkehmt1TxBW/P2jeMrM6ITMW2suYvzjn0qfiYeIMWQZ+zXVW+01MlW0MwBl8ywMYfZFI+SbQp2z1dAL+akRdhRW/TKfvA+UbYAeC+MWFO3FLdn7JN/LNwn0IMIKj4dzh/dJnjLdHHyIMFgRGTPdOyzr+V2X2MOlLvXWy+xV1A/nLf7rx0qt0WTVaiX3tKe3qARDbN2NY2E9L8m6p+doLCiTUnxO2mn95D/nlofnhvDvTfGWvXty6d/JlPyYxAG2PUfdwt4GE82jnrrKJh2Jot+k+N7fxaPzSZ9GEPNL8aKNu3KnJ/KrexigTMYaow8jAKsd48YLDij0tS/FHZr/3jB+dGX6Q8Um91FM7FVJb+cD3jyos8HiI3yPAQWxcT17JrEbsureDA+0drx466dlYBLg9zEe0OlJvTWyexUVC2/wDsYj5kwWLiesTHn742VGPaYX/xykHgTiY/SGui+JO0lAIqSw5OqN7i8M+2tpzauc86bhMx8N2AtooWwHAZQWNKiTfCqQOgnPxaZ7CCLE+HW6MpdnU56yvMXpGN+LZ6HutGIVApImquOWUdQwhh2PtAzUHWGLwtaHlOZHpFiaOpIhNUKI73jDAwCQiWSDqtx4Qkrt25M3VCp5rl8odDJ/q9416Lmf684mirKe3w+DszrTaJg/Eyj1T/ACHTyirJvT0zlG6SU66q11PodY9bLMsdfKGPe7dym2hKMufLIb7k1QManuPEdxhcS1NoonYW95Fkm6/iHHxETSRUBxcG8R+t+EdZLa8lpVSudsJ6OZ/kfK/nCqgpp9PZaiVMlnS7KQPXSMMkK6O7Bl5KmOrrnlCymnEixjioBEaA2jnZsxZMTW0NUx8yIXJOhunHrRNEoVU9SV0Nok2wt5GBCvpEOEbq1oK/RTipdlxU1UHAIjzn8SdhfY9ovfKTNPTS7cmJxL4hr+REWpu1tU2Ckx3+Iu7n2+j6q3nSTjl8z+JfMe0bYslPZw5cXFnnyox3F8g3WA4W4EX4RtUTLAheyQAf8R5xyq0sSLkkZZ3y5ixzFtIy8lgim/VJOG/E8Y7DA6pOMtSAAMa+Nu8cjC7Z22pyIxWdMFrAEzGuDoMMNUothPG/HXDGZTZ9YEqNbWvBQEsod/K2WSrVTPYCxABGnG4zhzofiRUsF+0yqdlN+s0vteWcQDpVAsAbtfFe1rXytxgUqCSTfDawN+t4coKEWFJ3xo5r4JmzZQztjU4F8b5ER0TbWymYoZVVKa9upMLKfDMiK9Et2HVbJzpcDTPOAPbrILhRY3zz/wCdIKGWJMXZpYr9unSmH3Z0pW9DYX9Y6DdeTMNpdZSP/hdWlt7xWdmyuDi1z1HKMzZrTDdyTh48YVAWJU/D2YTZZMiZfTo563PkwENlVuFOTtUlSveoDj/QxiLpteYqYEYpyKkg/Iw/Um81ZLQqKhy9u0ZmeenVaCgE77pkXIaahGXXR1/3COD7vTbdWYre/vD7Q/EetW4nTcTDIAopHnzMLtmfEKZMbDUU9OwAzODM8rgDKFsCLvsaqZspS2NskyHlDrR7jbRmWApGsfvYkA8yTFn7mbao6mb0YkJLmXGEqbq2V8hqNIsiWMrWtaGtkydHPZ1MJcqXLAsERVtysAPpBCgQRZBW+7dWHsAR4RM6VyBbWKfTaBpphVgQ6HMW9DEhpd/dARfmeMSjaSLH6T+r+0bKYgVLvEZs5DiOC4BESb+0rOwuDfTjDIcR4MJqq9gRlnGKeoBjrNXEIYhE50zBIEYaZlnhjSrlWHdDbOqbH9bAQiqF8ylB4kHS418jHD7XMW4brpc9oXPhGJFaCbADS+ukFSASAM+JtCGavIpXP7SQEJ4rl/thHP3OkzM5U5l7ms1vYwpY3mKulgTry5w2T5hBupzHeYhwi+0WpSXTElVuLUr2WR/AlT6H9YjtZsefKP7SU695Fx6jKJkm1Zy/xCTwscvMQqlbwTsgQGB1uIzeGLNFnmu9lfrKjLyYsibu/IqRiw9DM4lND5aGI5tfdmbJztjT8S8PEcIxlilE6YeRGWuhj2a5RrxYex6i4EV4RbSJDsTaFgAYyLyR5Ihnxe3M6OYKuSv7Ka37QD7j8/ym3rFarIUozXsb2Vc7sOfdaPVJRJ8ppcwBkcFWB4g5GPP2+m6r0FQZZuZRzlOeK8j3jQx2452jzpRpkXpqZmPRqSCRci4APjHJZZUk3GRtnn3esKylr5XvrGol3I5DO3fGpJxmI9wCvZGZsQbH8RjE8rZupa5GHPTx53hdUTJhBuzHHZcze9v0jM+mKWQgrhGdxnzvAA3LLQkYsr9o2vbwHGOaAWyv+sOEpQVYnj2e4c++MrJVnVEWwtc53I74AEmG0zNrm2Wd+GWcc7HgfnC16ZVDNfMZBbcOd+cZOziVBFusRlcYvSABLNGd+Q1jdyXGJyWbS51twhU6nCEzsO+9/CMS6fUE5jXXLxgAxR0eJgB/6yzPtDxsShmMXmoBcm3aCnyvqIJayxJZ1FnWyghicROtweFveJFs/YlpctRNYMwzXArKCc8jra14TY6Jr8L9msX6SYhUy1JxGxxPMNhYjki/6osrpACBxMMO5NIUpgxILTSXJAsCLYUsOHVUQ8WvM7lHzOcNGb2xYIIwIIokgO+G6wmrjXJhx59x7ogyUSqcJWxGoIzi7piXyiLbw7vB7sMjwMI0jIilFLw6AeYIESLZ1WMgwA8IjDqZbYWuCOdx6QvoKngTCRZMqUg6EQuQERHqOoI1OsO0ipFszeGQ0LXS4iHbbnlZmEWiYS3vDNtvY3SuHXzhMIuhjpZ2dxbLjn5XhcJ5tiuCTyPsI51GySuVyPCEwAFhnf0gLHPZ+RmMdQltOesNuK7Hic9bZRmRP6rALe5GpPneO0mxz0J1gA4GXawAHprC7Z2zzcZADxJ940pks2Zy1sNbQ70c1fu3HlCEzrMmYSLZHSHSmm4hnrDa2v6xkTirHP5GKIasb9491VmAvJAV9Suit+hiD3MtirAqQbEHUEc4tynm3HfDLvPu+tQuJbCaB1Tz/wALRz5MKe0dGHyHH8ZdDNsbaNwM4dtq7HkV0no56BhqOBB5g8Ir6RUNKfCwIIJBB4HlE12FtIEDOOaEqZ0ZsVq0VvtPdailuyzJFfIwkjEEM6We8FL5Q0tu7RMbS9py1b8M9Gln/UBHoJGvHKo2bKmfvJctx/iVT7iO2LtaOB6KH/7CqWKtJm008KCAEmjjxtzhDtHc7aChsVLMJItdevlxi1t8dx9nfZp81pKSDLRm6WX1GUgXGmudso5fBKVU/wBnB6h2YTGLSgxJKy9NTnYkEiKoVlS1nSCUkl5cxJcs5BpRFuZvaG2h6Ml2cAkkgKSVIHAx6qaWDqAfEXhvq93aWZ+8p5TeKCCg5HmWdRgqTfS1hfU8I6/ZXxKtwSx5aW1MX7P+HGz2zEgIeaMVhtq/hVTsQyTp0sgEDNT7iGPkioP7PZGU/s3AGM2JyAzseRy0hTseXNRGniWxuS5cBSADpcGLArfhPOKsJdWpDC3XSx15rCafuDXqAAsiYosLK5S4HiIQ7REDLl4pKzFKjFjmXXQHrZ24EAesSWjo6WdM/ZWU5KolTGUlmYKCBfgCT5Qok7DrZM2bMekmMXZSpQy3CgaC14km5GzpjTGedTvKwv0gZwoLOQVyAzFgSfOEDaJvTyQiKg7KKAPACNKManmSY2rHsh78vWN5AsIozXR3gjEZihCYxhlvBBAMju3tkI6knhEOEvCxGtoIIk1Qt6SxXjeHKmqCbCw1tBBAMeaedC6VMvlBBFEGzcvKEk+hUwQQmCET7IUA2JF9YZ66kwHtEjlBBElI0WoKnhnby4fSHeiqTxA9oIIY2OctszHRz884IIZJyp55DWEPS5iCCBESK13/AJAE9XGRdM/FTa/p7Qx7PrGRsjBBHnZf5s9jBvEixdh1hdRfuh+ltBBG+A8/OtldfGeoZpdHSA4Uq6hVmEalVIOHzJ+UWFR0yykWWgsqKFUcgBYQQR1HKdxBBBAMyIzBBDEFozaCCAAtBaCCABJWZlR4n0/5jtKjMEL2P0dBGYIIYj//2Q=="/>
          <p:cNvSpPr>
            <a:spLocks noChangeAspect="1" noChangeArrowheads="1"/>
          </p:cNvSpPr>
          <p:nvPr/>
        </p:nvSpPr>
        <p:spPr bwMode="auto">
          <a:xfrm>
            <a:off x="307975" y="-1309688"/>
            <a:ext cx="4714875" cy="30575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solidFill>
                <a:prstClr val="white"/>
              </a:solidFill>
            </a:endParaRPr>
          </a:p>
        </p:txBody>
      </p:sp>
      <p:pic>
        <p:nvPicPr>
          <p:cNvPr id="4101"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311428">
            <a:off x="3403609" y="3202443"/>
            <a:ext cx="4680520" cy="3036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628235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Ομάδα παιδιών της ερευνητικής εργασίας :</a:t>
            </a:r>
          </a:p>
        </p:txBody>
      </p:sp>
      <p:sp>
        <p:nvSpPr>
          <p:cNvPr id="3" name="Content Placeholder 2"/>
          <p:cNvSpPr>
            <a:spLocks noGrp="1"/>
          </p:cNvSpPr>
          <p:nvPr>
            <p:ph idx="1"/>
          </p:nvPr>
        </p:nvSpPr>
        <p:spPr>
          <a:xfrm>
            <a:off x="4211960" y="2123611"/>
            <a:ext cx="4176464" cy="2880320"/>
          </a:xfrm>
        </p:spPr>
        <p:txBody>
          <a:bodyPr/>
          <a:lstStyle/>
          <a:p>
            <a:pPr marL="36576" indent="0">
              <a:buNone/>
            </a:pPr>
            <a:r>
              <a:rPr lang="el-GR" sz="1800"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Γλεζελλη Δεσποινα</a:t>
            </a:r>
            <a:endParaRPr lang="el-GR" sz="18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endParaRPr>
          </a:p>
          <a:p>
            <a:pPr marL="36576" indent="0">
              <a:buNone/>
            </a:pPr>
            <a:r>
              <a:rPr lang="el-GR" sz="1800"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Διβανελλη Μαριανθη</a:t>
            </a:r>
            <a:endParaRPr lang="el-GR" sz="18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endParaRPr>
          </a:p>
          <a:p>
            <a:pPr marL="36576" indent="0">
              <a:buNone/>
            </a:pPr>
            <a:r>
              <a:rPr lang="el-GR" sz="18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Τινιακού Κων/να</a:t>
            </a:r>
          </a:p>
          <a:p>
            <a:pPr marL="36576" indent="0">
              <a:buNone/>
            </a:pPr>
            <a:r>
              <a:rPr lang="el-GR" sz="1800"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Φικια Δεσποινα</a:t>
            </a:r>
            <a:endParaRPr lang="el-GR" sz="18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endParaRPr>
          </a:p>
          <a:p>
            <a:pPr marL="36576" indent="0">
              <a:buNone/>
            </a:pPr>
            <a:endParaRPr lang="el-G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6552" y="2132856"/>
            <a:ext cx="4151313" cy="2335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2267744" y="6151309"/>
            <a:ext cx="668631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400" b="0" i="0" u="none" strike="noStrike" kern="0" cap="none" spc="0" normalizeH="0" baseline="0" noProof="0" dirty="0" smtClean="0">
                <a:ln>
                  <a:noFill/>
                </a:ln>
                <a:effectLst/>
                <a:uLnTx/>
                <a:uFillTx/>
              </a:rPr>
              <a:t>Υπεύθυνος καθηγητής: Σουσαμλής Παναγιώτης</a:t>
            </a:r>
            <a:endParaRPr kumimoji="0" lang="el-GR" sz="24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xmlns="" val="34771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 y="-30297"/>
            <a:ext cx="7772400" cy="1224135"/>
          </a:xfrm>
        </p:spPr>
        <p:txBody>
          <a:bodyPr>
            <a:normAutofit fontScale="90000"/>
          </a:bodyPr>
          <a:lstStyle/>
          <a:p>
            <a:r>
              <a:rPr lang="el-GR" b="1" dirty="0" smtClean="0"/>
              <a:t>ΣχολικΟΣ ΕκφοβισμΟΣ</a:t>
            </a:r>
            <a:r>
              <a:rPr lang="el-GR" dirty="0"/>
              <a:t/>
            </a:r>
            <a:br>
              <a:rPr lang="el-GR" dirty="0"/>
            </a:br>
            <a:endParaRPr lang="el-GR" dirty="0"/>
          </a:p>
        </p:txBody>
      </p:sp>
      <p:sp>
        <p:nvSpPr>
          <p:cNvPr id="3" name="Subtitle 2"/>
          <p:cNvSpPr>
            <a:spLocks noGrp="1"/>
          </p:cNvSpPr>
          <p:nvPr>
            <p:ph type="subTitle" idx="1"/>
          </p:nvPr>
        </p:nvSpPr>
        <p:spPr>
          <a:xfrm>
            <a:off x="0" y="692696"/>
            <a:ext cx="3623386" cy="5544616"/>
          </a:xfrm>
        </p:spPr>
        <p:txBody>
          <a:bodyPr>
            <a:normAutofit fontScale="77500" lnSpcReduction="20000"/>
          </a:bodyPr>
          <a:lstStyle/>
          <a:p>
            <a:pPr algn="l"/>
            <a:r>
              <a:rPr lang="el-GR" sz="2900" dirty="0">
                <a:effectLst>
                  <a:outerShdw blurRad="38100" dist="38100" dir="2700000" algn="tl">
                    <a:srgbClr val="000000">
                      <a:alpha val="43137"/>
                    </a:srgbClr>
                  </a:outerShdw>
                </a:effectLst>
              </a:rPr>
              <a:t>Η εποχή η οποία διανύουμε, χαρακτηρίζεται από συχνή εκμετάλλευση, άσκηση σωματικής και ψυχολογικής βίας, σκληρότητα κι αυθαιρεσία σ’ οποιοδήποτε άτομο. Ένα απ’ τα εξειδικευμένα περιστατικά επιβολής κι απόδειξης ενός συχνού φαινομένου βίας, αποτελεί κι ο σχολικός εκφοβισμός, πλήττοντας περισσότερο την ανθρώπινη ψυχή, την παιδική και τη νεανική ψυχολογία.</a:t>
            </a:r>
          </a:p>
          <a:p>
            <a:endParaRPr lang="el-G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623386" y="1412776"/>
            <a:ext cx="5520613" cy="3312368"/>
          </a:xfrm>
          <a:prstGeom prst="rect">
            <a:avLst/>
          </a:prstGeom>
        </p:spPr>
      </p:pic>
    </p:spTree>
    <p:extLst>
      <p:ext uri="{BB962C8B-B14F-4D97-AF65-F5344CB8AC3E}">
        <p14:creationId xmlns:p14="http://schemas.microsoft.com/office/powerpoint/2010/main" xmlns="" val="2850484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8206" y="0"/>
            <a:ext cx="8738770" cy="1512168"/>
          </a:xfrm>
        </p:spPr>
        <p:txBody>
          <a:bodyPr>
            <a:normAutofit/>
          </a:bodyPr>
          <a:lstStyle/>
          <a:p>
            <a:r>
              <a:rPr lang="el-GR" sz="4300" cap="all" dirty="0" smtClean="0">
                <a:effectLst>
                  <a:outerShdw blurRad="127000" dist="200000" dir="2700000" algn="tl" rotWithShape="0">
                    <a:srgbClr val="000000">
                      <a:alpha val="30000"/>
                    </a:srgbClr>
                  </a:outerShdw>
                </a:effectLst>
              </a:rPr>
              <a:t>ΜορφεΣ εκφοβισμου</a:t>
            </a:r>
            <a:endParaRPr lang="el-GR" sz="4300" cap="all" dirty="0">
              <a:effectLst>
                <a:outerShdw blurRad="127000" dist="200000" dir="2700000" algn="tl" rotWithShape="0">
                  <a:srgbClr val="000000">
                    <a:alpha val="30000"/>
                  </a:srgbClr>
                </a:outerShdw>
              </a:effectLst>
            </a:endParaRPr>
          </a:p>
        </p:txBody>
      </p:sp>
      <p:sp>
        <p:nvSpPr>
          <p:cNvPr id="3" name="Content Placeholder 2"/>
          <p:cNvSpPr>
            <a:spLocks noGrp="1"/>
          </p:cNvSpPr>
          <p:nvPr>
            <p:ph idx="1"/>
          </p:nvPr>
        </p:nvSpPr>
        <p:spPr>
          <a:xfrm>
            <a:off x="0" y="1196752"/>
            <a:ext cx="8748464" cy="1368152"/>
          </a:xfrm>
        </p:spPr>
        <p:txBody>
          <a:bodyPr>
            <a:normAutofit fontScale="77500" lnSpcReduction="20000"/>
          </a:bodyPr>
          <a:lstStyle/>
          <a:p>
            <a:pPr marL="36576" indent="0">
              <a:buNone/>
            </a:pPr>
            <a:r>
              <a:rPr lang="el-GR" dirty="0"/>
              <a:t>Η βία, έχοντας πολύπλευρη μορφή απασχολεί κυρίως όταν ασκείται σωματικά, όχι όσο λεκτικά, χαράζοντας με ανεξίτηλο χρώμα την ταπείνωση, τον ευτελισμό, την απογοήτευση και την παραίτηση στη ψυχή, στη συμπεριφορά, στο νου.</a:t>
            </a:r>
          </a:p>
          <a:p>
            <a:endParaRPr lang="el-GR" dirty="0"/>
          </a:p>
        </p:txBody>
      </p:sp>
      <p:sp>
        <p:nvSpPr>
          <p:cNvPr id="4" name="TextBox 3"/>
          <p:cNvSpPr txBox="1"/>
          <p:nvPr/>
        </p:nvSpPr>
        <p:spPr>
          <a:xfrm>
            <a:off x="107504" y="2852936"/>
            <a:ext cx="4392488" cy="378565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l-GR" sz="2000" dirty="0" smtClean="0">
                <a:solidFill>
                  <a:schemeClr val="tx1"/>
                </a:solidFill>
              </a:rPr>
              <a:t>1)Σχολικός εκφοβισμός </a:t>
            </a:r>
          </a:p>
          <a:p>
            <a:endParaRPr lang="el-GR" sz="2000" dirty="0">
              <a:solidFill>
                <a:schemeClr val="tx1"/>
              </a:solidFill>
            </a:endParaRPr>
          </a:p>
          <a:p>
            <a:endParaRPr lang="el-GR" sz="2000" dirty="0" smtClean="0">
              <a:solidFill>
                <a:schemeClr val="tx1"/>
              </a:solidFill>
            </a:endParaRPr>
          </a:p>
          <a:p>
            <a:endParaRPr lang="el-GR" sz="2000" dirty="0">
              <a:solidFill>
                <a:schemeClr val="tx1"/>
              </a:solidFill>
            </a:endParaRPr>
          </a:p>
          <a:p>
            <a:r>
              <a:rPr lang="el-GR" sz="2000" dirty="0" smtClean="0">
                <a:solidFill>
                  <a:schemeClr val="tx1"/>
                </a:solidFill>
              </a:rPr>
              <a:t>2)Ηλεκτρονικός εκφοβισμός</a:t>
            </a:r>
          </a:p>
          <a:p>
            <a:endParaRPr lang="el-GR" sz="2000" dirty="0">
              <a:solidFill>
                <a:schemeClr val="tx1"/>
              </a:solidFill>
            </a:endParaRPr>
          </a:p>
          <a:p>
            <a:endParaRPr lang="el-GR" sz="2000" dirty="0" smtClean="0">
              <a:solidFill>
                <a:schemeClr val="tx1"/>
              </a:solidFill>
            </a:endParaRPr>
          </a:p>
          <a:p>
            <a:endParaRPr lang="el-GR" sz="2000" dirty="0">
              <a:solidFill>
                <a:schemeClr val="tx1"/>
              </a:solidFill>
            </a:endParaRPr>
          </a:p>
          <a:p>
            <a:r>
              <a:rPr lang="el-GR" sz="2000" dirty="0" smtClean="0">
                <a:solidFill>
                  <a:schemeClr val="tx1"/>
                </a:solidFill>
              </a:rPr>
              <a:t>3)Σεξουαλικός ή ομοφυλοφιλικός εκφοβισμός </a:t>
            </a:r>
          </a:p>
          <a:p>
            <a:endParaRPr lang="el-GR" sz="2000" dirty="0">
              <a:solidFill>
                <a:schemeClr val="tx1"/>
              </a:solidFill>
            </a:endParaRPr>
          </a:p>
          <a:p>
            <a:r>
              <a:rPr lang="el-GR" sz="2000" dirty="0" smtClean="0">
                <a:solidFill>
                  <a:schemeClr val="tx1"/>
                </a:solidFill>
              </a:rPr>
              <a:t> </a:t>
            </a:r>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042950" y="2547036"/>
            <a:ext cx="3081119" cy="230425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48064" y="4920834"/>
            <a:ext cx="2571750" cy="178117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804248" y="3140968"/>
            <a:ext cx="2143125" cy="2143125"/>
          </a:xfrm>
          <a:prstGeom prst="rect">
            <a:avLst/>
          </a:prstGeom>
        </p:spPr>
      </p:pic>
    </p:spTree>
    <p:extLst>
      <p:ext uri="{BB962C8B-B14F-4D97-AF65-F5344CB8AC3E}">
        <p14:creationId xmlns:p14="http://schemas.microsoft.com/office/powerpoint/2010/main" xmlns="" val="272436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467600" cy="1143000"/>
          </a:xfrm>
        </p:spPr>
        <p:txBody>
          <a:bodyPr>
            <a:noAutofit/>
          </a:bodyPr>
          <a:lstStyle/>
          <a:p>
            <a:r>
              <a:rPr lang="el-GR" sz="3600" dirty="0" smtClean="0">
                <a:latin typeface="Times New Roman" pitchFamily="18" charset="0"/>
                <a:cs typeface="Times New Roman" pitchFamily="18" charset="0"/>
              </a:rPr>
              <a:t>Ποιοί είναι οι λόγοι που ωθούν τους θύτες σε τέτοιου είδους συμπεριφορά;</a:t>
            </a:r>
            <a:endParaRPr lang="el-GR" sz="3600" dirty="0">
              <a:latin typeface="Times New Roman" pitchFamily="18" charset="0"/>
              <a:cs typeface="Times New Roman" pitchFamily="18" charset="0"/>
            </a:endParaRPr>
          </a:p>
        </p:txBody>
      </p:sp>
      <p:sp>
        <p:nvSpPr>
          <p:cNvPr id="3" name="Content Placeholder 2"/>
          <p:cNvSpPr>
            <a:spLocks noGrp="1"/>
          </p:cNvSpPr>
          <p:nvPr>
            <p:ph idx="1"/>
          </p:nvPr>
        </p:nvSpPr>
        <p:spPr>
          <a:xfrm>
            <a:off x="26043" y="1916832"/>
            <a:ext cx="4834880" cy="4709120"/>
          </a:xfrm>
        </p:spPr>
        <p:txBody>
          <a:bodyPr>
            <a:normAutofit/>
          </a:bodyPr>
          <a:lstStyle/>
          <a:p>
            <a:pPr marL="962406" lvl="1" indent="-514350">
              <a:buFont typeface="+mj-lt"/>
              <a:buAutoNum type="arabicPeriod"/>
            </a:pPr>
            <a:r>
              <a:rPr lang="el-GR" sz="2000" dirty="0" smtClean="0"/>
              <a:t>Η απώλεια ενός γονιού </a:t>
            </a:r>
          </a:p>
          <a:p>
            <a:pPr marL="962406" lvl="1" indent="-514350">
              <a:buFont typeface="+mj-lt"/>
              <a:buAutoNum type="arabicPeriod"/>
            </a:pPr>
            <a:endParaRPr lang="el-GR" sz="2000" dirty="0" smtClean="0"/>
          </a:p>
          <a:p>
            <a:pPr marL="962406" lvl="1" indent="-514350">
              <a:buFont typeface="+mj-lt"/>
              <a:buAutoNum type="arabicPeriod"/>
            </a:pPr>
            <a:r>
              <a:rPr lang="el-GR" sz="2000" dirty="0" smtClean="0"/>
              <a:t>Οικονομικές δυσκολίες </a:t>
            </a:r>
          </a:p>
          <a:p>
            <a:pPr marL="962406" lvl="1" indent="-514350">
              <a:buAutoNum type="arabicPeriod"/>
            </a:pPr>
            <a:endParaRPr lang="el-GR" sz="2000" dirty="0" smtClean="0"/>
          </a:p>
          <a:p>
            <a:pPr marL="962406" lvl="1" indent="-514350">
              <a:buAutoNum type="arabicPeriod"/>
            </a:pPr>
            <a:r>
              <a:rPr lang="el-GR" sz="2000" dirty="0" smtClean="0"/>
              <a:t>Οι αρρώστιες στην οικογένια </a:t>
            </a:r>
          </a:p>
          <a:p>
            <a:pPr marL="962406" lvl="1" indent="-514350">
              <a:buAutoNum type="arabicPeriod"/>
            </a:pPr>
            <a:endParaRPr lang="el-GR" sz="2000" dirty="0" smtClean="0"/>
          </a:p>
          <a:p>
            <a:pPr marL="962406" lvl="1" indent="-514350">
              <a:buAutoNum type="arabicPeriod"/>
            </a:pPr>
            <a:r>
              <a:rPr lang="el-GR" sz="2000" dirty="0" smtClean="0"/>
              <a:t>Η έλλειψη πειθαρχίας </a:t>
            </a:r>
          </a:p>
          <a:p>
            <a:pPr marL="962406" lvl="1" indent="-514350">
              <a:buAutoNum type="arabicPeriod"/>
            </a:pPr>
            <a:endParaRPr lang="el-GR" sz="2000" dirty="0" smtClean="0"/>
          </a:p>
          <a:p>
            <a:pPr marL="962406" lvl="1" indent="-514350">
              <a:buAutoNum type="arabicPeriod"/>
            </a:pPr>
            <a:r>
              <a:rPr lang="el-GR" sz="2000" dirty="0" smtClean="0"/>
              <a:t>Η έντονη αυτοπεποίθηση</a:t>
            </a:r>
          </a:p>
          <a:p>
            <a:pPr marL="448056" lvl="1" indent="0">
              <a:buNone/>
            </a:pPr>
            <a:r>
              <a:rPr lang="el-GR" sz="2000" dirty="0" smtClean="0"/>
              <a:t/>
            </a:r>
            <a:br>
              <a:rPr lang="el-GR" sz="2000" dirty="0" smtClean="0"/>
            </a:br>
            <a:endParaRPr lang="el-GR"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716016" y="1412776"/>
            <a:ext cx="4364867" cy="245775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4424" y="4115976"/>
            <a:ext cx="1724025" cy="265747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092280" y="4077071"/>
            <a:ext cx="1743075" cy="2619375"/>
          </a:xfrm>
          <a:prstGeom prst="rect">
            <a:avLst/>
          </a:prstGeom>
        </p:spPr>
      </p:pic>
    </p:spTree>
    <p:extLst>
      <p:ext uri="{BB962C8B-B14F-4D97-AF65-F5344CB8AC3E}">
        <p14:creationId xmlns:p14="http://schemas.microsoft.com/office/powerpoint/2010/main" xmlns="" val="2490305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467600" cy="1143000"/>
          </a:xfrm>
        </p:spPr>
        <p:txBody>
          <a:bodyPr/>
          <a:lstStyle/>
          <a:p>
            <a:pPr algn="ctr"/>
            <a:r>
              <a:rPr lang="el-GR" dirty="0" smtClean="0">
                <a:latin typeface="Times New Roman" pitchFamily="18" charset="0"/>
                <a:cs typeface="Times New Roman" pitchFamily="18" charset="0"/>
              </a:rPr>
              <a:t>Επιπτώσεις</a:t>
            </a:r>
            <a:r>
              <a:rPr lang="en-US"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
        <p:nvSpPr>
          <p:cNvPr id="3" name="Content Placeholder 2"/>
          <p:cNvSpPr>
            <a:spLocks noGrp="1"/>
          </p:cNvSpPr>
          <p:nvPr>
            <p:ph idx="1"/>
          </p:nvPr>
        </p:nvSpPr>
        <p:spPr>
          <a:xfrm>
            <a:off x="467544" y="1340768"/>
            <a:ext cx="7355160" cy="1756792"/>
          </a:xfrm>
        </p:spPr>
        <p:txBody>
          <a:bodyPr>
            <a:normAutofit lnSpcReduction="10000"/>
          </a:bodyPr>
          <a:lstStyle/>
          <a:p>
            <a:pPr algn="ctr"/>
            <a:r>
              <a:rPr lang="el-GR" sz="2400" dirty="0"/>
              <a:t>Οι περισσότεροι μαθητές αποσιωπούν και διστάζουν να αποκαλύψουν αυτό που τους συμβαίνει, είτε από φόβο ή ντροπή, μα στιγματίζονται ποικιλοτρόπως και μια ζωή, υποφέρουν παλεύοντας μια διχασμένη ψυχή.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3284984"/>
            <a:ext cx="2448272" cy="241577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059832" y="3253114"/>
            <a:ext cx="5017120" cy="3131654"/>
          </a:xfrm>
          <a:prstGeom prst="rect">
            <a:avLst/>
          </a:prstGeom>
        </p:spPr>
      </p:pic>
    </p:spTree>
    <p:extLst>
      <p:ext uri="{BB962C8B-B14F-4D97-AF65-F5344CB8AC3E}">
        <p14:creationId xmlns:p14="http://schemas.microsoft.com/office/powerpoint/2010/main" xmlns="" val="213854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Times New Roman" pitchFamily="18" charset="0"/>
                <a:cs typeface="Times New Roman" pitchFamily="18" charset="0"/>
              </a:rPr>
              <a:t>Τρόποι αντιμετώπισης</a:t>
            </a:r>
            <a:endParaRPr lang="el-GR"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5122912" cy="4709120"/>
          </a:xfrm>
        </p:spPr>
        <p:txBody>
          <a:bodyPr>
            <a:normAutofit lnSpcReduction="10000"/>
          </a:bodyPr>
          <a:lstStyle/>
          <a:p>
            <a:r>
              <a:rPr lang="el-GR" dirty="0" smtClean="0"/>
              <a:t>Η υποστήριξη</a:t>
            </a:r>
          </a:p>
          <a:p>
            <a:r>
              <a:rPr lang="el-GR" dirty="0" smtClean="0"/>
              <a:t>Η ενθάρρυνση </a:t>
            </a:r>
            <a:endParaRPr lang="el-GR" dirty="0"/>
          </a:p>
          <a:p>
            <a:r>
              <a:rPr lang="el-GR" dirty="0" smtClean="0"/>
              <a:t>Η οριοθέτηση συμπεριφορών</a:t>
            </a:r>
          </a:p>
          <a:p>
            <a:r>
              <a:rPr lang="el-GR" dirty="0" smtClean="0"/>
              <a:t>Η συνεργασία με το σχολείο</a:t>
            </a:r>
          </a:p>
          <a:p>
            <a:r>
              <a:rPr lang="el-GR" dirty="0" smtClean="0"/>
              <a:t>Η αναφορά στο υπουργείο παιδείας</a:t>
            </a:r>
          </a:p>
          <a:p>
            <a:r>
              <a:rPr lang="el-GR" dirty="0" smtClean="0"/>
              <a:t>Η βοήθεια ενός ψυχολόγου</a:t>
            </a:r>
          </a:p>
          <a:p>
            <a:endParaRPr lang="el-GR"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55976" y="1340768"/>
            <a:ext cx="4644516" cy="3096344"/>
          </a:xfrm>
          <a:prstGeom prst="rect">
            <a:avLst/>
          </a:prstGeom>
        </p:spPr>
      </p:pic>
    </p:spTree>
    <p:extLst>
      <p:ext uri="{BB962C8B-B14F-4D97-AF65-F5344CB8AC3E}">
        <p14:creationId xmlns:p14="http://schemas.microsoft.com/office/powerpoint/2010/main" xmlns="" val="2324721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788024" y="4556760"/>
            <a:ext cx="4032448" cy="2301240"/>
          </a:xfrm>
        </p:spPr>
        <p:txBody>
          <a:bodyPr>
            <a:normAutofit/>
          </a:bodyPr>
          <a:lstStyle/>
          <a:p>
            <a:r>
              <a:rPr lang="el-GR" sz="1800" dirty="0" smtClean="0"/>
              <a:t>ΔΗΜΗΤΡΗΣ ΝΤΟΥΝΙΑΣ</a:t>
            </a:r>
            <a:br>
              <a:rPr lang="el-GR" sz="1800" dirty="0" smtClean="0"/>
            </a:br>
            <a:r>
              <a:rPr lang="el-GR" sz="1800" dirty="0" smtClean="0"/>
              <a:t>ΟΡΕΣΤΗΣ ΠΕΤΡΙΔΗΣ</a:t>
            </a:r>
            <a:br>
              <a:rPr lang="el-GR" sz="1800" dirty="0" smtClean="0"/>
            </a:br>
            <a:r>
              <a:rPr lang="el-GR" sz="1800" dirty="0" smtClean="0"/>
              <a:t>ΝΙΚΟΛΑΣ</a:t>
            </a:r>
            <a:r>
              <a:rPr lang="en-US" sz="1800" dirty="0" smtClean="0"/>
              <a:t> </a:t>
            </a:r>
            <a:r>
              <a:rPr lang="el-GR" sz="1800" dirty="0" smtClean="0"/>
              <a:t> ΧΑΛΚΙΑΔΑΚΗΣ</a:t>
            </a:r>
            <a:br>
              <a:rPr lang="el-GR" sz="1800" dirty="0" smtClean="0"/>
            </a:br>
            <a:r>
              <a:rPr lang="el-GR" sz="1800" dirty="0" smtClean="0"/>
              <a:t>ΑΠΟΣΤΟΛΟΣ ΚΑΖΑΝΤΖΗΣ</a:t>
            </a:r>
            <a:br>
              <a:rPr lang="el-GR" sz="1800" dirty="0" smtClean="0"/>
            </a:br>
            <a:r>
              <a:rPr lang="el-GR" sz="1800" dirty="0" smtClean="0"/>
              <a:t>ΔΕΣΠΟΙΝΑ ΠΑΠΑΔΗΜΗΤΡΙΟΥ</a:t>
            </a:r>
            <a:endParaRPr lang="el-GR" sz="1800" dirty="0"/>
          </a:p>
        </p:txBody>
      </p:sp>
      <p:sp>
        <p:nvSpPr>
          <p:cNvPr id="3" name="2 - Υπότιτλος"/>
          <p:cNvSpPr>
            <a:spLocks noGrp="1"/>
          </p:cNvSpPr>
          <p:nvPr>
            <p:ph type="subTitle" idx="1"/>
          </p:nvPr>
        </p:nvSpPr>
        <p:spPr>
          <a:xfrm>
            <a:off x="-1044624" y="188640"/>
            <a:ext cx="7128792" cy="2088232"/>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l-GR"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ΔΙΑΔΙΚΤΥΑΚΟΣ ΕΚΦΟΒΙΣΜΟΣ</a:t>
            </a:r>
          </a:p>
          <a:p>
            <a:r>
              <a:rPr lang="el-GR"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PROJECT 2013-14</a:t>
            </a:r>
            <a:endParaRPr lang="el-GR" sz="32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13314" name="Picture 2" descr="https://encrypted-tbn0.gstatic.com/images?q=tbn:ANd9GcTQODGM3vboBPK0eZsMqm9MIqQbW21R1jIJMp52WxC0BEjdAjHg"/>
          <p:cNvPicPr>
            <a:picLocks noChangeAspect="1" noChangeArrowheads="1"/>
          </p:cNvPicPr>
          <p:nvPr/>
        </p:nvPicPr>
        <p:blipFill>
          <a:blip r:embed="rId2" cstate="print">
            <a:lum contrast="10000"/>
          </a:blip>
          <a:srcRect/>
          <a:stretch>
            <a:fillRect/>
          </a:stretch>
        </p:blipFill>
        <p:spPr bwMode="auto">
          <a:xfrm rot="21331881">
            <a:off x="104525" y="3238540"/>
            <a:ext cx="4464496" cy="285727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xmlns="" val="3433410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429000"/>
            <a:ext cx="7467600" cy="1143000"/>
          </a:xfrm>
        </p:spPr>
        <p:txBody>
          <a:bodyPr>
            <a:normAutofit fontScale="90000"/>
          </a:bodyPr>
          <a:lstStyle/>
          <a:p>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 O διαδικτυακός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εκφοβισμός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είναι η χρήση των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τεχνολογιών του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διαδικτύου με σκοπό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να βλάψει άλλους</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ανθρώπους,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με  εσκεμμένο,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επαναλαμβανόμενο </a:t>
            </a:r>
            <a:b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br>
            <a:r>
              <a:rPr lang="el-GR" sz="2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και εχθρικό τρόπο.  </a:t>
            </a:r>
            <a:r>
              <a:rPr lang="el-GR" dirty="0" smtClean="0"/>
              <a:t/>
            </a:r>
            <a:br>
              <a:rPr lang="el-GR" dirty="0" smtClean="0"/>
            </a:br>
            <a:endParaRPr lang="el-GR" dirty="0"/>
          </a:p>
        </p:txBody>
      </p:sp>
      <p:pic>
        <p:nvPicPr>
          <p:cNvPr id="14342" name="Picture 6" descr="https://encrypted-tbn0.gstatic.com/images?q=tbn:ANd9GcRfhjTs9vc2Wm1U3MYWrEdhtcjvk-uOh-ENQgXrRCCoMJRY-fHk"/>
          <p:cNvPicPr>
            <a:picLocks noChangeAspect="1" noChangeArrowheads="1"/>
          </p:cNvPicPr>
          <p:nvPr/>
        </p:nvPicPr>
        <p:blipFill>
          <a:blip r:embed="rId2" cstate="print"/>
          <a:srcRect/>
          <a:stretch>
            <a:fillRect/>
          </a:stretch>
        </p:blipFill>
        <p:spPr bwMode="auto">
          <a:xfrm>
            <a:off x="3347864" y="1556792"/>
            <a:ext cx="5188691" cy="403244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 name="6 - TextBox"/>
          <p:cNvSpPr txBox="1"/>
          <p:nvPr/>
        </p:nvSpPr>
        <p:spPr>
          <a:xfrm>
            <a:off x="395536" y="548680"/>
            <a:ext cx="3024336" cy="646331"/>
          </a:xfrm>
          <a:prstGeom prst="rect">
            <a:avLst/>
          </a:prstGeom>
          <a:noFill/>
        </p:spPr>
        <p:txBody>
          <a:bodyPr wrap="square" rtlCol="0">
            <a:spAutoFit/>
          </a:bodyPr>
          <a:lstStyle/>
          <a:p>
            <a:r>
              <a:rPr lang="el-GR" sz="36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ΟΡΙΣΜΟΣ</a:t>
            </a:r>
            <a:endParaRPr lang="el-GR" sz="3600" b="1" dirty="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xmlns="" val="4158321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7467600" cy="1143000"/>
          </a:xfrm>
        </p:spPr>
        <p:txBody>
          <a:bodyPr>
            <a:normAutofit/>
          </a:bodyPr>
          <a:lstStyle/>
          <a:p>
            <a:r>
              <a:rPr lang="el-GR" sz="3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rPr>
              <a:t>ΜΟΡΦΕΣ</a:t>
            </a:r>
            <a:endParaRPr lang="el-GR" sz="36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n-lt"/>
            </a:endParaRPr>
          </a:p>
        </p:txBody>
      </p:sp>
      <p:sp>
        <p:nvSpPr>
          <p:cNvPr id="4" name="3 - TextBox"/>
          <p:cNvSpPr txBox="1"/>
          <p:nvPr/>
        </p:nvSpPr>
        <p:spPr>
          <a:xfrm>
            <a:off x="323528" y="1268760"/>
            <a:ext cx="6264696" cy="2246769"/>
          </a:xfrm>
          <a:prstGeom prst="rect">
            <a:avLst/>
          </a:prstGeom>
          <a:noFill/>
        </p:spPr>
        <p:txBody>
          <a:bodyPr wrap="square" rtlCol="0">
            <a:spAutoFit/>
          </a:bodyPr>
          <a:lstStyle/>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Παρενόχληση</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Δημοσιοποίηση Φημών</a:t>
            </a:r>
            <a:r>
              <a:rPr lang="el-GR" sz="2000" b="1" dirty="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 </a:t>
            </a: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Στο Διαδίκτυο</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Αποκλεισμός Από Κάποια Κοινωνική Ομάδα</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Πλαστοπροσωπία</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Εξαπάτηση</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Διαδικτυακές Απειλές</a:t>
            </a:r>
          </a:p>
          <a:p>
            <a:pPr>
              <a:buFont typeface="Arial" pitchFamily="34" charset="0"/>
              <a:buChar char="•"/>
            </a:pPr>
            <a:r>
              <a:rPr lang="el-GR" sz="2000" b="1" dirty="0" smtClean="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rPr>
              <a:t>Sexting</a:t>
            </a:r>
            <a:endParaRPr lang="el-GR" sz="2000" b="1" dirty="0">
              <a:ln w="17780" cmpd="sng">
                <a:solidFill>
                  <a:srgbClr val="6EA0B0">
                    <a:tint val="3000"/>
                  </a:srgbClr>
                </a:solidFill>
                <a:prstDash val="solid"/>
                <a:miter lim="800000"/>
              </a:ln>
              <a:gradFill>
                <a:gsLst>
                  <a:gs pos="10000">
                    <a:srgbClr val="6EA0B0">
                      <a:tint val="63000"/>
                      <a:sat val="105000"/>
                    </a:srgbClr>
                  </a:gs>
                  <a:gs pos="90000">
                    <a:srgbClr val="6EA0B0">
                      <a:shade val="50000"/>
                      <a:satMod val="100000"/>
                    </a:srgbClr>
                  </a:gs>
                </a:gsLst>
                <a:lin ang="5400000"/>
              </a:gradFill>
              <a:effectLst>
                <a:outerShdw blurRad="55000" dist="50800" dir="5400000" algn="tl">
                  <a:srgbClr val="000000">
                    <a:alpha val="33000"/>
                  </a:srgbClr>
                </a:outerShdw>
              </a:effectLst>
            </a:endParaRPr>
          </a:p>
        </p:txBody>
      </p:sp>
      <p:pic>
        <p:nvPicPr>
          <p:cNvPr id="1028" name="Picture 4" descr="http://kiwicommons.com/wp-content/uploads/2012/02/Cyberbullying.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335029">
            <a:off x="3198964" y="2782455"/>
            <a:ext cx="5584238" cy="370026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31599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1_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4.xml><?xml version="1.0" encoding="utf-8"?>
<a:theme xmlns:a="http://schemas.openxmlformats.org/drawingml/2006/main" name="2_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5.xml><?xml version="1.0" encoding="utf-8"?>
<a:theme xmlns:a="http://schemas.openxmlformats.org/drawingml/2006/main" name="3_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6.xml><?xml version="1.0" encoding="utf-8"?>
<a:theme xmlns:a="http://schemas.openxmlformats.org/drawingml/2006/main" name="4_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7.xml><?xml version="1.0" encoding="utf-8"?>
<a:theme xmlns:a="http://schemas.openxmlformats.org/drawingml/2006/main" name="5_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76</TotalTime>
  <Words>399</Words>
  <Application>Microsoft Office PowerPoint</Application>
  <PresentationFormat>Προβολή στην οθόνη (4:3)</PresentationFormat>
  <Paragraphs>66</Paragraphs>
  <Slides>13</Slides>
  <Notes>0</Notes>
  <HiddenSlides>0</HiddenSlides>
  <MMClips>0</MMClips>
  <ScaleCrop>false</ScaleCrop>
  <HeadingPairs>
    <vt:vector size="4" baseType="variant">
      <vt:variant>
        <vt:lpstr>Θέμα</vt:lpstr>
      </vt:variant>
      <vt:variant>
        <vt:i4>7</vt:i4>
      </vt:variant>
      <vt:variant>
        <vt:lpstr>Τίτλοι διαφανειών</vt:lpstr>
      </vt:variant>
      <vt:variant>
        <vt:i4>13</vt:i4>
      </vt:variant>
    </vt:vector>
  </HeadingPairs>
  <TitlesOfParts>
    <vt:vector size="20" baseType="lpstr">
      <vt:lpstr>Technic</vt:lpstr>
      <vt:lpstr>Τεχνικό</vt:lpstr>
      <vt:lpstr>1_Τεχνικό</vt:lpstr>
      <vt:lpstr>2_Τεχνικό</vt:lpstr>
      <vt:lpstr>3_Τεχνικό</vt:lpstr>
      <vt:lpstr>4_Τεχνικό</vt:lpstr>
      <vt:lpstr>5_Τεχνικό</vt:lpstr>
      <vt:lpstr>ΣΧΟΛΙΚΟΣ ΚΑΙ ΗΛΕΚΤΡΟΝΙΚΟΣ ΕΚΦΟΒΙΣΜΟΣ</vt:lpstr>
      <vt:lpstr>ΣχολικΟΣ ΕκφοβισμΟΣ </vt:lpstr>
      <vt:lpstr>ΜορφεΣ εκφοβισμου</vt:lpstr>
      <vt:lpstr>Ποιοί είναι οι λόγοι που ωθούν τους θύτες σε τέτοιου είδους συμπεριφορά;</vt:lpstr>
      <vt:lpstr>Επιπτώσεις.</vt:lpstr>
      <vt:lpstr>Τρόποι αντιμετώπισης</vt:lpstr>
      <vt:lpstr>ΔΗΜΗΤΡΗΣ ΝΤΟΥΝΙΑΣ ΟΡΕΣΤΗΣ ΠΕΤΡΙΔΗΣ ΝΙΚΟΛΑΣ  ΧΑΛΚΙΑΔΑΚΗΣ ΑΠΟΣΤΟΛΟΣ ΚΑΖΑΝΤΖΗΣ ΔΕΣΠΟΙΝΑ ΠΑΠΑΔΗΜΗΤΡΙΟΥ</vt:lpstr>
      <vt:lpstr> O διαδικτυακός  εκφοβισμός  είναι η χρήση των  τεχνολογιών του  διαδικτύου με σκοπό  να βλάψει άλλους ανθρώπους,  με  εσκεμμένο,  επαναλαμβανόμενο  και εχθρικό τρόπο.   </vt:lpstr>
      <vt:lpstr>ΜΟΡΦΕΣ</vt:lpstr>
      <vt:lpstr>ΑΙΤΙΕΣ</vt:lpstr>
      <vt:lpstr>ΑΠΟΤΕΛΕΣΜΑΤΑ</vt:lpstr>
      <vt:lpstr>ΤΡΟΠΟΙ ΑΝΤΙΜΕΤΩΠΙΣΗΣ</vt:lpstr>
      <vt:lpstr>Ομάδα παιδιών της ερευνητικής εργασίας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Σχολικός Εκφοβισμός</dc:title>
  <dc:creator>Guest</dc:creator>
  <cp:lastModifiedBy>2o Γενικό Λύκειο</cp:lastModifiedBy>
  <cp:revision>10</cp:revision>
  <dcterms:created xsi:type="dcterms:W3CDTF">2014-01-28T11:32:44Z</dcterms:created>
  <dcterms:modified xsi:type="dcterms:W3CDTF">2014-03-04T11:08:49Z</dcterms:modified>
</cp:coreProperties>
</file>