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Average"/>
      <p:regular r:id="rId31"/>
    </p:embeddedFont>
    <p:embeddedFont>
      <p:font typeface="Oswald"/>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verage-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Oswald-bold.fntdata"/><Relationship Id="rId10" Type="http://schemas.openxmlformats.org/officeDocument/2006/relationships/slide" Target="slides/slide5.xml"/><Relationship Id="rId32" Type="http://schemas.openxmlformats.org/officeDocument/2006/relationships/font" Target="fonts/Oswald-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5f5ea83ff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5f5ea83ff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5f5ea83ff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5f5ea83ff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f5ea83ff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f5ea83ff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5f5ea83ff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5f5ea83ff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5f5ea83ff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5f5ea83ff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5f5ea83ff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5f5ea83ff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5f5ea83ff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5f5ea83ff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5f5ea83ff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5f5ea83ff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5f5ea83ffd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5f5ea83ff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5f5ea83ffd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5f5ea83ff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5f5ea83ff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5f5ea83ff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5f5ea83ffd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5f5ea83ff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5f5ea83ff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5f5ea83ff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5f5ea83ffd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5f5ea83ffd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f5ea83ffd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f5ea83ffd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5f5ea83ffd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5f5ea83ffd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f5ea83ff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f5ea83ff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f5ea83ff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5f5ea83ff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5f5ea83ff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5f5ea83ff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f5ea83ff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5f5ea83ff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5f5ea83ff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5f5ea83ff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5f5ea83ff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5f5ea83ff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5f5ea83ff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5f5ea83ff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5f5ea83ff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5f5ea83ff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450625"/>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a:t>Ιερά Μονή Παναγίας Σουμελά Πόντου</a:t>
            </a:r>
            <a:endParaRPr/>
          </a:p>
        </p:txBody>
      </p:sp>
      <p:sp>
        <p:nvSpPr>
          <p:cNvPr id="60" name="Google Shape;60;p13"/>
          <p:cNvSpPr txBox="1"/>
          <p:nvPr>
            <p:ph idx="1" type="subTitle"/>
          </p:nvPr>
        </p:nvSpPr>
        <p:spPr>
          <a:xfrm>
            <a:off x="507325" y="3174875"/>
            <a:ext cx="8259000" cy="153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l"/>
              <a:t>Μια εργασία του Ομίλου Τοπικής Ιστορίας</a:t>
            </a:r>
            <a:endParaRPr/>
          </a:p>
          <a:p>
            <a:pPr indent="0" lvl="0" marL="0" rtl="0" algn="ctr">
              <a:spcBef>
                <a:spcPts val="0"/>
              </a:spcBef>
              <a:spcAft>
                <a:spcPts val="0"/>
              </a:spcAft>
              <a:buNone/>
            </a:pPr>
            <a:r>
              <a:rPr lang="el"/>
              <a:t>“Ιστορικές Διαδρομές : Βαλκάνια, Ανατολή,Κιλκίς”</a:t>
            </a:r>
            <a:endParaRPr/>
          </a:p>
          <a:p>
            <a:pPr indent="0" lvl="0" marL="0" rtl="0" algn="ctr">
              <a:spcBef>
                <a:spcPts val="0"/>
              </a:spcBef>
              <a:spcAft>
                <a:spcPts val="0"/>
              </a:spcAft>
              <a:buNone/>
            </a:pPr>
            <a:r>
              <a:rPr lang="el"/>
              <a:t>2ο Πειραματικό ΓΕΛ Κιλκίς</a:t>
            </a:r>
            <a:endParaRPr/>
          </a:p>
          <a:p>
            <a:pPr indent="0" lvl="0" marL="0" rtl="0" algn="ctr">
              <a:spcBef>
                <a:spcPts val="0"/>
              </a:spcBef>
              <a:spcAft>
                <a:spcPts val="0"/>
              </a:spcAft>
              <a:buNone/>
            </a:pPr>
            <a:r>
              <a:rPr lang="el"/>
              <a:t>Σχολικό Έτος 2024 - 2025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2"/>
          <p:cNvSpPr txBox="1"/>
          <p:nvPr>
            <p:ph idx="1" type="body"/>
          </p:nvPr>
        </p:nvSpPr>
        <p:spPr>
          <a:xfrm>
            <a:off x="319425" y="486175"/>
            <a:ext cx="8512800" cy="408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Το μοναστήρι έπαιξε πρωτεύοντα ρόλο στην καλλιέργεια και διάδοση των ελληνικών γραμμάτων αλλά και στην περίθαλψη των Ελλήνων κατά την οθωμανική κυριαρχία. </a:t>
            </a:r>
            <a:endParaRPr sz="2200"/>
          </a:p>
          <a:p>
            <a:pPr indent="0" lvl="0" marL="0" rtl="0" algn="just">
              <a:spcBef>
                <a:spcPts val="1200"/>
              </a:spcBef>
              <a:spcAft>
                <a:spcPts val="0"/>
              </a:spcAft>
              <a:buNone/>
            </a:pPr>
            <a:r>
              <a:rPr lang="el" sz="2200"/>
              <a:t>Είχε πολλά παρεκκλήσια μέσα και έξω από τον περίβολό του με σημαντικότερο αυτό της αγίας Βαρβάρας που αποτελούσε σχεδόν ξεχωριστό μοναστήρι. </a:t>
            </a:r>
            <a:endParaRPr sz="2200"/>
          </a:p>
          <a:p>
            <a:pPr indent="0" lvl="0" marL="0" rtl="0" algn="just">
              <a:spcBef>
                <a:spcPts val="1200"/>
              </a:spcBef>
              <a:spcAft>
                <a:spcPts val="1200"/>
              </a:spcAft>
              <a:buNone/>
            </a:pPr>
            <a:r>
              <a:rPr lang="el" sz="2200"/>
              <a:t>Οι τοιχογραφίες στους τοίχους των παρεκκλησιών είναι του 16ου και 17ου αιώνα. </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152400" y="152400"/>
            <a:ext cx="3624849" cy="4838701"/>
          </a:xfrm>
          <a:prstGeom prst="rect">
            <a:avLst/>
          </a:prstGeom>
          <a:noFill/>
          <a:ln>
            <a:noFill/>
          </a:ln>
        </p:spPr>
      </p:pic>
      <p:pic>
        <p:nvPicPr>
          <p:cNvPr id="114" name="Google Shape;114;p23"/>
          <p:cNvPicPr preferRelativeResize="0"/>
          <p:nvPr/>
        </p:nvPicPr>
        <p:blipFill>
          <a:blip r:embed="rId4">
            <a:alphaModFix/>
          </a:blip>
          <a:stretch>
            <a:fillRect/>
          </a:stretch>
        </p:blipFill>
        <p:spPr>
          <a:xfrm>
            <a:off x="4571999" y="1138238"/>
            <a:ext cx="3810000" cy="2867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ph idx="1" type="body"/>
          </p:nvPr>
        </p:nvSpPr>
        <p:spPr>
          <a:xfrm>
            <a:off x="284175" y="450925"/>
            <a:ext cx="8548200" cy="4427100"/>
          </a:xfrm>
          <a:prstGeom prst="rect">
            <a:avLst/>
          </a:prstGeom>
        </p:spPr>
        <p:txBody>
          <a:bodyPr anchorCtr="0" anchor="t" bIns="91425" lIns="91425" spcFirstLastPara="1" rIns="91425" wrap="square" tIns="91425">
            <a:normAutofit lnSpcReduction="10000"/>
          </a:bodyPr>
          <a:lstStyle/>
          <a:p>
            <a:pPr indent="0" lvl="0" marL="0" rtl="0" algn="just">
              <a:spcBef>
                <a:spcPts val="0"/>
              </a:spcBef>
              <a:spcAft>
                <a:spcPts val="0"/>
              </a:spcAft>
              <a:buNone/>
            </a:pPr>
            <a:r>
              <a:rPr lang="el" sz="2200"/>
              <a:t>Πλήθος κειμηλίων υπήρχε στο μοναστήρι μέχρι το 1923. Μέσα στη βιβλιοθήκη της μονής βρήκε το 1868 ο ερευνητής Σάββας Iωαννίδης το πρώτο ελληνικό χειρόγραφο του Διγενή Ακρίτα. </a:t>
            </a:r>
            <a:endParaRPr sz="2200"/>
          </a:p>
          <a:p>
            <a:pPr indent="0" lvl="0" marL="0" rtl="0" algn="just">
              <a:spcBef>
                <a:spcPts val="1200"/>
              </a:spcBef>
              <a:spcAft>
                <a:spcPts val="0"/>
              </a:spcAft>
              <a:buNone/>
            </a:pPr>
            <a:r>
              <a:rPr lang="el" sz="2200"/>
              <a:t>Εκεί βρίσκονταν και τρεις από τις μεγάλες λαμπάδες που είχε χαρίσει στο μοναστήρι ο Σελήμ.  </a:t>
            </a:r>
            <a:endParaRPr sz="2200"/>
          </a:p>
          <a:p>
            <a:pPr indent="0" lvl="0" marL="0" rtl="0" algn="just">
              <a:spcBef>
                <a:spcPts val="1200"/>
              </a:spcBef>
              <a:spcAft>
                <a:spcPts val="0"/>
              </a:spcAft>
              <a:buNone/>
            </a:pPr>
            <a:r>
              <a:rPr lang="el" sz="2200"/>
              <a:t>Χαρακτηριστικό είναι ότι από τα 52 ελληνικά χειρόγραφα που υπάρχουν στο μουσείο της Άγκυρας τα 34 προέρχονταν από την Μονή της Παναγίας Σουμελά. </a:t>
            </a:r>
            <a:endParaRPr sz="2200"/>
          </a:p>
          <a:p>
            <a:pPr indent="0" lvl="0" marL="0" rtl="0" algn="just">
              <a:spcBef>
                <a:spcPts val="1200"/>
              </a:spcBef>
              <a:spcAft>
                <a:spcPts val="1200"/>
              </a:spcAft>
              <a:buNone/>
            </a:pPr>
            <a:r>
              <a:rPr lang="el" sz="2200"/>
              <a:t>Οι μοναχοί φεύγοντας κυνηγημένοι δεν μπόρεσαν να πάρουν τίποτα μαζί τους.  </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5"/>
          <p:cNvPicPr preferRelativeResize="0"/>
          <p:nvPr/>
        </p:nvPicPr>
        <p:blipFill>
          <a:blip r:embed="rId3">
            <a:alphaModFix/>
          </a:blip>
          <a:stretch>
            <a:fillRect/>
          </a:stretch>
        </p:blipFill>
        <p:spPr>
          <a:xfrm>
            <a:off x="305075" y="152400"/>
            <a:ext cx="3624849" cy="4838701"/>
          </a:xfrm>
          <a:prstGeom prst="rect">
            <a:avLst/>
          </a:prstGeom>
          <a:noFill/>
          <a:ln>
            <a:noFill/>
          </a:ln>
        </p:spPr>
      </p:pic>
      <p:pic>
        <p:nvPicPr>
          <p:cNvPr id="125" name="Google Shape;125;p25"/>
          <p:cNvPicPr preferRelativeResize="0"/>
          <p:nvPr/>
        </p:nvPicPr>
        <p:blipFill>
          <a:blip r:embed="rId4">
            <a:alphaModFix/>
          </a:blip>
          <a:stretch>
            <a:fillRect/>
          </a:stretch>
        </p:blipFill>
        <p:spPr>
          <a:xfrm>
            <a:off x="4822124" y="152400"/>
            <a:ext cx="3624849"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6"/>
          <p:cNvSpPr txBox="1"/>
          <p:nvPr>
            <p:ph idx="1" type="body"/>
          </p:nvPr>
        </p:nvSpPr>
        <p:spPr>
          <a:xfrm>
            <a:off x="311700" y="486175"/>
            <a:ext cx="3999900" cy="40827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el" sz="2200"/>
              <a:t>Μόνο τρία κειμήλια πρόλαβαν να κρύψουν στο μετόχι της Αγίας Βαρβάρας: την εικόνα της Παναγίας, το σταυρό του Μανουήλ Γ' με το τίμιο ξύλο αλλά χωρίς τη θήκη του και το χειρόγραφο ευαγγέλιο του οσίου Χριστοφόρου. </a:t>
            </a:r>
            <a:endParaRPr sz="2200"/>
          </a:p>
        </p:txBody>
      </p:sp>
      <p:pic>
        <p:nvPicPr>
          <p:cNvPr id="131" name="Google Shape;131;p26"/>
          <p:cNvPicPr preferRelativeResize="0"/>
          <p:nvPr/>
        </p:nvPicPr>
        <p:blipFill>
          <a:blip r:embed="rId3">
            <a:alphaModFix/>
          </a:blip>
          <a:stretch>
            <a:fillRect/>
          </a:stretch>
        </p:blipFill>
        <p:spPr>
          <a:xfrm>
            <a:off x="4464000" y="152400"/>
            <a:ext cx="3626445"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7"/>
          <p:cNvPicPr preferRelativeResize="0"/>
          <p:nvPr/>
        </p:nvPicPr>
        <p:blipFill>
          <a:blip r:embed="rId3">
            <a:alphaModFix/>
          </a:blip>
          <a:stretch>
            <a:fillRect/>
          </a:stretch>
        </p:blipFill>
        <p:spPr>
          <a:xfrm>
            <a:off x="2677200" y="152400"/>
            <a:ext cx="3626445"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idx="1" type="body"/>
          </p:nvPr>
        </p:nvSpPr>
        <p:spPr>
          <a:xfrm>
            <a:off x="307675" y="345250"/>
            <a:ext cx="8524500" cy="44625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Το 1930 σε συνάντηση του Έλληνα πρωθυπουργού Ελευθέριου Βενιζέλου με τον Τούρκο ομόλογό του Ισμέτ Ινονού, δόθηκε άδεια να μεταφερθούν τα κρυμμένα κειμήλια στην Ελλάδα. </a:t>
            </a:r>
            <a:endParaRPr sz="2200"/>
          </a:p>
          <a:p>
            <a:pPr indent="0" lvl="0" marL="0" rtl="0" algn="just">
              <a:spcBef>
                <a:spcPts val="1200"/>
              </a:spcBef>
              <a:spcAft>
                <a:spcPts val="1200"/>
              </a:spcAft>
              <a:buNone/>
            </a:pPr>
            <a:r>
              <a:rPr lang="el" sz="2200"/>
              <a:t>Ο καλόγερος Αμβρόσιος ο Σουμελιώτης, ο οποίος είχε πληροφορηθεί από μοναχό που είχε καταφύγει στη Θεσσαλονίκη πώς θα προσπελάσει την κρύπτη με τα πολύτιμα κειμήλια πήγε στον Πόντο, ξέθαψε τα τρία κειμήλια, τα έφερε στην Αθήνα και  τα παρέδωσε στον τελευταίο Μητροπολίτη Τραπεζούντας και μετέπειτα Αρχιεπίσκοπο Αθηνών. Έτσι βρέθηκαν στο Βυζαντινό Μουσείο.  </a:t>
            </a:r>
            <a:endParaRPr sz="2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9"/>
          <p:cNvPicPr preferRelativeResize="0"/>
          <p:nvPr/>
        </p:nvPicPr>
        <p:blipFill>
          <a:blip r:embed="rId3">
            <a:alphaModFix/>
          </a:blip>
          <a:stretch>
            <a:fillRect/>
          </a:stretch>
        </p:blipFill>
        <p:spPr>
          <a:xfrm>
            <a:off x="410750" y="152400"/>
            <a:ext cx="3624849" cy="4838701"/>
          </a:xfrm>
          <a:prstGeom prst="rect">
            <a:avLst/>
          </a:prstGeom>
          <a:noFill/>
          <a:ln>
            <a:noFill/>
          </a:ln>
        </p:spPr>
      </p:pic>
      <p:pic>
        <p:nvPicPr>
          <p:cNvPr id="147" name="Google Shape;147;p29"/>
          <p:cNvPicPr preferRelativeResize="0"/>
          <p:nvPr/>
        </p:nvPicPr>
        <p:blipFill>
          <a:blip r:embed="rId4">
            <a:alphaModFix/>
          </a:blip>
          <a:stretch>
            <a:fillRect/>
          </a:stretch>
        </p:blipFill>
        <p:spPr>
          <a:xfrm>
            <a:off x="4704699" y="152400"/>
            <a:ext cx="3624494"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ph idx="1" type="body"/>
          </p:nvPr>
        </p:nvSpPr>
        <p:spPr>
          <a:xfrm>
            <a:off x="260700" y="497900"/>
            <a:ext cx="8571600" cy="40710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Το 1952 τα κειμήλια μεταφέρθηκαν στη νέα μονή που χτίστηκε στις πλαγιές του όρους Βέρμιο, λίγο έξω από το χωριό Καστανιά.</a:t>
            </a:r>
            <a:endParaRPr sz="2200"/>
          </a:p>
          <a:p>
            <a:pPr indent="0" lvl="0" marL="0" rtl="0" algn="just">
              <a:spcBef>
                <a:spcPts val="1200"/>
              </a:spcBef>
              <a:spcAft>
                <a:spcPts val="0"/>
              </a:spcAft>
              <a:buNone/>
            </a:pPr>
            <a:r>
              <a:rPr lang="el" sz="2200"/>
              <a:t> Τη διαδικασία επανίδρυσης της μονής Σουμελά στην Ελλάδα αγκάλιασαν όλοι οι Πόντιοι, οι οποίοι βοήθησαν υλικά και ηθικά στην αποπεράτωση του έργου. </a:t>
            </a:r>
            <a:endParaRPr sz="2200"/>
          </a:p>
          <a:p>
            <a:pPr indent="0" lvl="0" marL="0" rtl="0" algn="just">
              <a:spcBef>
                <a:spcPts val="1200"/>
              </a:spcBef>
              <a:spcAft>
                <a:spcPts val="1200"/>
              </a:spcAft>
              <a:buNone/>
            </a:pPr>
            <a:r>
              <a:rPr lang="el" sz="2200"/>
              <a:t>Οι κάτοικοι της κοινότητας της Καστανιάς, που κατάγονται από τη Σάντα του Πόντου, παραχώρησαν δωρεάν το Σεπτέμβριο του 1952 στη διοίκηση του σωματείου 500 στρέμματα για τους σκοπούς της ανιστόρησης.</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1"/>
          <p:cNvPicPr preferRelativeResize="0"/>
          <p:nvPr/>
        </p:nvPicPr>
        <p:blipFill>
          <a:blip r:embed="rId3">
            <a:alphaModFix/>
          </a:blip>
          <a:stretch>
            <a:fillRect/>
          </a:stretch>
        </p:blipFill>
        <p:spPr>
          <a:xfrm>
            <a:off x="340300" y="211125"/>
            <a:ext cx="3624849" cy="4838701"/>
          </a:xfrm>
          <a:prstGeom prst="rect">
            <a:avLst/>
          </a:prstGeom>
          <a:noFill/>
          <a:ln>
            <a:noFill/>
          </a:ln>
        </p:spPr>
      </p:pic>
      <p:pic>
        <p:nvPicPr>
          <p:cNvPr id="158" name="Google Shape;158;p31"/>
          <p:cNvPicPr preferRelativeResize="0"/>
          <p:nvPr/>
        </p:nvPicPr>
        <p:blipFill>
          <a:blip r:embed="rId4">
            <a:alphaModFix/>
          </a:blip>
          <a:stretch>
            <a:fillRect/>
          </a:stretch>
        </p:blipFill>
        <p:spPr>
          <a:xfrm>
            <a:off x="4739924" y="152400"/>
            <a:ext cx="3624849"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idx="1" type="body"/>
          </p:nvPr>
        </p:nvSpPr>
        <p:spPr>
          <a:xfrm>
            <a:off x="284175" y="345250"/>
            <a:ext cx="8548200" cy="4223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Το μεγαλύτερο μοναστήρι του Πόντου και το πιο αγαπημένο, σύμβολο του ποντιακού ελληνισμού. </a:t>
            </a:r>
            <a:endParaRPr sz="2200"/>
          </a:p>
          <a:p>
            <a:pPr indent="0" lvl="0" marL="0" rtl="0" algn="just">
              <a:spcBef>
                <a:spcPts val="1200"/>
              </a:spcBef>
              <a:spcAft>
                <a:spcPts val="1200"/>
              </a:spcAft>
              <a:buNone/>
            </a:pPr>
            <a:r>
              <a:rPr lang="el" sz="2200"/>
              <a:t>Υπάρχουν διάφορες παραδόσεις για την ίδρυσή του. Σύμφωνα με την επικρατέστερη, το μοναστήρι χτίστηκε από τους μοναχούς Βαρνάβα και Σωφρόνιο που είχαν έρθει στην περιοχή από την Αθήνα, είτε για να αποφύγουν επιδρομές των Ούννων είτε παρακινημένοι από όραμα που είχαν. Αυτοί κατέφυγαν στο όρος Μελά (στου Μελά-σου Μελά), 10 ώρες απόσταση με ζώο στα νότια της Τραπεζούντας, στην κοιλάδα του ποταμού Πυξίτη.</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idx="1" type="body"/>
          </p:nvPr>
        </p:nvSpPr>
        <p:spPr>
          <a:xfrm>
            <a:off x="389900" y="1180200"/>
            <a:ext cx="8524500" cy="27831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el" sz="2200"/>
              <a:t>Κάθε χρόνο στις 15 Αυγούστου πόντιοι και όχι μόνο από όλο τον κόσμο συναντιούνται με  αφορμή τη γιορτή της Παναγίας για να την τιμήσουν και να διατηρήσουν στη μνήμη τους την αλησμόνητη πατρίδα τους δίνοντας ένα μήνυμα για έναν κόσμο που δεν ξεχνά την ιστορία του αλλά μάχεται για το καλό όλης της ανθρωπότητας. </a:t>
            </a:r>
            <a:endParaRPr sz="2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3"/>
          <p:cNvPicPr preferRelativeResize="0"/>
          <p:nvPr/>
        </p:nvPicPr>
        <p:blipFill>
          <a:blip r:embed="rId3">
            <a:alphaModFix/>
          </a:blip>
          <a:stretch>
            <a:fillRect/>
          </a:stretch>
        </p:blipFill>
        <p:spPr>
          <a:xfrm>
            <a:off x="446000" y="152400"/>
            <a:ext cx="3624849" cy="4838701"/>
          </a:xfrm>
          <a:prstGeom prst="rect">
            <a:avLst/>
          </a:prstGeom>
          <a:noFill/>
          <a:ln>
            <a:noFill/>
          </a:ln>
        </p:spPr>
      </p:pic>
      <p:pic>
        <p:nvPicPr>
          <p:cNvPr id="169" name="Google Shape;169;p33"/>
          <p:cNvPicPr preferRelativeResize="0"/>
          <p:nvPr/>
        </p:nvPicPr>
        <p:blipFill>
          <a:blip r:embed="rId4">
            <a:alphaModFix/>
          </a:blip>
          <a:stretch>
            <a:fillRect/>
          </a:stretch>
        </p:blipFill>
        <p:spPr>
          <a:xfrm>
            <a:off x="4571999" y="152400"/>
            <a:ext cx="3624849"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4"/>
          <p:cNvPicPr preferRelativeResize="0"/>
          <p:nvPr/>
        </p:nvPicPr>
        <p:blipFill>
          <a:blip r:embed="rId3">
            <a:alphaModFix/>
          </a:blip>
          <a:stretch>
            <a:fillRect/>
          </a:stretch>
        </p:blipFill>
        <p:spPr>
          <a:xfrm>
            <a:off x="504700" y="152400"/>
            <a:ext cx="3624849" cy="4838701"/>
          </a:xfrm>
          <a:prstGeom prst="rect">
            <a:avLst/>
          </a:prstGeom>
          <a:noFill/>
          <a:ln>
            <a:noFill/>
          </a:ln>
        </p:spPr>
      </p:pic>
      <p:pic>
        <p:nvPicPr>
          <p:cNvPr id="175" name="Google Shape;175;p34"/>
          <p:cNvPicPr preferRelativeResize="0"/>
          <p:nvPr/>
        </p:nvPicPr>
        <p:blipFill>
          <a:blip r:embed="rId4">
            <a:alphaModFix/>
          </a:blip>
          <a:stretch>
            <a:fillRect/>
          </a:stretch>
        </p:blipFill>
        <p:spPr>
          <a:xfrm>
            <a:off x="4716449" y="199375"/>
            <a:ext cx="3624849"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2759575" y="58450"/>
            <a:ext cx="3624849"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6"/>
          <p:cNvPicPr preferRelativeResize="0"/>
          <p:nvPr/>
        </p:nvPicPr>
        <p:blipFill>
          <a:blip r:embed="rId3">
            <a:alphaModFix/>
          </a:blip>
          <a:stretch>
            <a:fillRect/>
          </a:stretch>
        </p:blipFill>
        <p:spPr>
          <a:xfrm>
            <a:off x="2759575" y="81950"/>
            <a:ext cx="3624849"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7"/>
          <p:cNvSpPr txBox="1"/>
          <p:nvPr>
            <p:ph idx="1" type="body"/>
          </p:nvPr>
        </p:nvSpPr>
        <p:spPr>
          <a:xfrm>
            <a:off x="311700" y="1152475"/>
            <a:ext cx="8520600" cy="1142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l" sz="2200"/>
              <a:t>Ευχαριστούμε τον ισλαμολόγο κ.Τζίτζιρα Άγγελο για την παραχώρηση των φωτογραφιών</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387275" y="152400"/>
            <a:ext cx="3624849" cy="4838701"/>
          </a:xfrm>
          <a:prstGeom prst="rect">
            <a:avLst/>
          </a:prstGeom>
          <a:noFill/>
          <a:ln>
            <a:noFill/>
          </a:ln>
        </p:spPr>
      </p:pic>
      <p:pic>
        <p:nvPicPr>
          <p:cNvPr id="71" name="Google Shape;71;p15"/>
          <p:cNvPicPr preferRelativeResize="0"/>
          <p:nvPr/>
        </p:nvPicPr>
        <p:blipFill>
          <a:blip r:embed="rId4">
            <a:alphaModFix/>
          </a:blip>
          <a:stretch>
            <a:fillRect/>
          </a:stretch>
        </p:blipFill>
        <p:spPr>
          <a:xfrm>
            <a:off x="4739924" y="152400"/>
            <a:ext cx="3624849"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idx="1" type="body"/>
          </p:nvPr>
        </p:nvSpPr>
        <p:spPr>
          <a:xfrm>
            <a:off x="284175" y="368725"/>
            <a:ext cx="8548200" cy="32646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Μαζί τους είχαν εικόνα της Παναγίας (Αθηνιώτισσα) που λέγεται ότι είναι μία από τις τρεις που ζωγράφισε ο ευαγγελιστής Λουκάς.</a:t>
            </a:r>
            <a:endParaRPr sz="2200"/>
          </a:p>
          <a:p>
            <a:pPr indent="0" lvl="0" marL="0" rtl="0" algn="just">
              <a:spcBef>
                <a:spcPts val="1200"/>
              </a:spcBef>
              <a:spcAft>
                <a:spcPts val="0"/>
              </a:spcAft>
              <a:buNone/>
            </a:pPr>
            <a:r>
              <a:rPr lang="el" sz="2200"/>
              <a:t> Είναι τύπου Οδηγητρίας και πλέον δεν έχει κανένα ίχνος μορφής ή ενδύματος αλλά μόνο τα διαγράμματα της Θεοτόκου και του μικρού Ιησού. </a:t>
            </a:r>
            <a:endParaRPr sz="2200"/>
          </a:p>
          <a:p>
            <a:pPr indent="0" lvl="0" marL="0" rtl="0" algn="just">
              <a:spcBef>
                <a:spcPts val="1200"/>
              </a:spcBef>
              <a:spcAft>
                <a:spcPts val="1200"/>
              </a:spcAft>
              <a:buNone/>
            </a:pPr>
            <a:r>
              <a:rPr lang="el" sz="2200"/>
              <a:t>Στολίζεται με μαργαριτάρια και άλλους πολύτιμους λίθους. </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2454013" y="58450"/>
            <a:ext cx="423598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1" type="body"/>
          </p:nvPr>
        </p:nvSpPr>
        <p:spPr>
          <a:xfrm>
            <a:off x="260700" y="345250"/>
            <a:ext cx="8571600" cy="4462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l" sz="2200"/>
              <a:t>Αρχικά οι δύο μοναχοί κατέφυγαν σε σπηλιά και αργότερα με μεγαλοπρέπεια χτίστηκε η μονή το 386, όταν ηγεμόνας της Τραπεζούντας ήταν ο Αυγουστάλιος Κορτίκιος. Αυτός εγκαινίασε το ναό της μονής (του Αρχιστράτηγου Μιχαήλ) με τον επίσκοπο Τραπεζούντας και προσαγορεύτηκε πρώτος κτίτοράς της. </a:t>
            </a:r>
            <a:endParaRPr sz="2200"/>
          </a:p>
          <a:p>
            <a:pPr indent="0" lvl="0" marL="0" rtl="0" algn="just">
              <a:spcBef>
                <a:spcPts val="1200"/>
              </a:spcBef>
              <a:spcAft>
                <a:spcPts val="0"/>
              </a:spcAft>
              <a:buNone/>
            </a:pPr>
            <a:r>
              <a:rPr lang="el" sz="2200"/>
              <a:t>Στα χρόνια που ακολούθησαν έγινες πολλές προσθήκες και επεκτάσεις και πολλοί βυζαντινοί αυτοκράτορες και οθωμανοί σουλτάνοι ευεργέτησαν τη μονή. Ο Αλέξιος Γ' Κομνηνός της δώρισε πολλές γειτονικές περιοχές με σιγίλια και ο σουλτάνος Σελήμ επικύρωσε με χρυσόβουλο (χατισερίφιο) τα επί Κομνηνών προνόμιά της. </a:t>
            </a:r>
            <a:endParaRPr sz="2200"/>
          </a:p>
          <a:p>
            <a:pPr indent="0" lvl="0" marL="0" rtl="0" algn="just">
              <a:spcBef>
                <a:spcPts val="1200"/>
              </a:spcBef>
              <a:spcAft>
                <a:spcPts val="1200"/>
              </a:spcAft>
              <a:buNone/>
            </a:pPr>
            <a:r>
              <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152400" y="152400"/>
            <a:ext cx="3810000" cy="2867025"/>
          </a:xfrm>
          <a:prstGeom prst="rect">
            <a:avLst/>
          </a:prstGeom>
          <a:noFill/>
          <a:ln>
            <a:noFill/>
          </a:ln>
        </p:spPr>
      </p:pic>
      <p:pic>
        <p:nvPicPr>
          <p:cNvPr id="92" name="Google Shape;92;p19"/>
          <p:cNvPicPr preferRelativeResize="0"/>
          <p:nvPr/>
        </p:nvPicPr>
        <p:blipFill>
          <a:blip r:embed="rId4">
            <a:alphaModFix/>
          </a:blip>
          <a:stretch>
            <a:fillRect/>
          </a:stretch>
        </p:blipFill>
        <p:spPr>
          <a:xfrm>
            <a:off x="4150025" y="1091850"/>
            <a:ext cx="4876800" cy="36565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ph idx="1" type="body"/>
          </p:nvPr>
        </p:nvSpPr>
        <p:spPr>
          <a:xfrm>
            <a:off x="284175" y="415700"/>
            <a:ext cx="8548200" cy="41532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sz="2200"/>
              <a:t>Πολλές παραδόσεις και θρύλοι σχετίζονται με το μοναστήρι αυτό και πλήθος θαυμάτων μαρτυρούνται. </a:t>
            </a:r>
            <a:endParaRPr sz="2200"/>
          </a:p>
          <a:p>
            <a:pPr indent="0" lvl="0" marL="0" rtl="0" algn="just">
              <a:spcBef>
                <a:spcPts val="1200"/>
              </a:spcBef>
              <a:spcAft>
                <a:spcPts val="0"/>
              </a:spcAft>
              <a:buNone/>
            </a:pPr>
            <a:r>
              <a:rPr lang="el" sz="2200"/>
              <a:t>Με θαυμαστό τρόπο θεωρείται ότι λύθηκε και το ζήτημα της ύδρευσης του μοναστηριού καθώς το νερό αναβλύζει από τον γρανιτένιο βράχο.</a:t>
            </a:r>
            <a:endParaRPr sz="2200"/>
          </a:p>
          <a:p>
            <a:pPr indent="0" lvl="0" marL="0" rtl="0" algn="just">
              <a:spcBef>
                <a:spcPts val="1200"/>
              </a:spcBef>
              <a:spcAft>
                <a:spcPts val="1200"/>
              </a:spcAft>
              <a:buNone/>
            </a:pPr>
            <a:r>
              <a:rPr lang="el" sz="2200"/>
              <a:t> Του αποδίδονται ιδιότητες ιαματικές και πολλοί μουσουλμάνοι το επισκέπτονταν και το επισκέπτονται ακόμη για το λόγο αυτό. </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1"/>
          <p:cNvPicPr preferRelativeResize="0"/>
          <p:nvPr/>
        </p:nvPicPr>
        <p:blipFill>
          <a:blip r:embed="rId3">
            <a:alphaModFix/>
          </a:blip>
          <a:stretch>
            <a:fillRect/>
          </a:stretch>
        </p:blipFill>
        <p:spPr>
          <a:xfrm>
            <a:off x="152400" y="152400"/>
            <a:ext cx="3624849" cy="4838701"/>
          </a:xfrm>
          <a:prstGeom prst="rect">
            <a:avLst/>
          </a:prstGeom>
          <a:noFill/>
          <a:ln>
            <a:noFill/>
          </a:ln>
        </p:spPr>
      </p:pic>
      <p:pic>
        <p:nvPicPr>
          <p:cNvPr id="103" name="Google Shape;103;p21"/>
          <p:cNvPicPr preferRelativeResize="0"/>
          <p:nvPr/>
        </p:nvPicPr>
        <p:blipFill>
          <a:blip r:embed="rId4">
            <a:alphaModFix/>
          </a:blip>
          <a:stretch>
            <a:fillRect/>
          </a:stretch>
        </p:blipFill>
        <p:spPr>
          <a:xfrm>
            <a:off x="4082049" y="674063"/>
            <a:ext cx="5061950" cy="37953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