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0"/>
  </p:notesMasterIdLst>
  <p:sldIdLst>
    <p:sldId id="256" r:id="rId2"/>
    <p:sldId id="257" r:id="rId3"/>
    <p:sldId id="258" r:id="rId4"/>
    <p:sldId id="261" r:id="rId5"/>
    <p:sldId id="263" r:id="rId6"/>
    <p:sldId id="262" r:id="rId7"/>
    <p:sldId id="264" r:id="rId8"/>
    <p:sldId id="265"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9" autoAdjust="0"/>
    <p:restoredTop sz="94643" autoAdjust="0"/>
  </p:normalViewPr>
  <p:slideViewPr>
    <p:cSldViewPr>
      <p:cViewPr>
        <p:scale>
          <a:sx n="130" d="100"/>
          <a:sy n="130" d="100"/>
        </p:scale>
        <p:origin x="-258" y="110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DADE1D-1981-4955-B8C6-9ED822F78011}" type="datetimeFigureOut">
              <a:rPr lang="el-GR" smtClean="0"/>
              <a:pPr/>
              <a:t>16/2/2015</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303B2-A621-4B85-B73A-06F683A61DBA}"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BAC72F7D-5327-4C5A-B856-D371CBB2C4FC}" type="datetime1">
              <a:rPr lang="el-GR" smtClean="0"/>
              <a:pPr/>
              <a:t>16/2/2015</a:t>
            </a:fld>
            <a:endParaRPr lang="el-GR" dirty="0"/>
          </a:p>
        </p:txBody>
      </p:sp>
      <p:sp>
        <p:nvSpPr>
          <p:cNvPr id="20" name="19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10" name="9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72BEF81-BC4D-4A69-8277-494D035F65BC}" type="datetime1">
              <a:rPr lang="el-GR" smtClean="0"/>
              <a:pPr/>
              <a:t>16/2/2015</a:t>
            </a:fld>
            <a:endParaRPr lang="el-GR" dirty="0"/>
          </a:p>
        </p:txBody>
      </p:sp>
      <p:sp>
        <p:nvSpPr>
          <p:cNvPr id="5" name="4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6" name="5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A2FA698-5862-4D73-AA1B-603A00533BB5}" type="datetime1">
              <a:rPr lang="el-GR" smtClean="0"/>
              <a:pPr/>
              <a:t>16/2/2015</a:t>
            </a:fld>
            <a:endParaRPr lang="el-GR" dirty="0"/>
          </a:p>
        </p:txBody>
      </p:sp>
      <p:sp>
        <p:nvSpPr>
          <p:cNvPr id="5" name="4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6" name="5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6CB4F81-4E3A-400B-8522-0B01C1389F12}" type="datetime1">
              <a:rPr lang="el-GR" smtClean="0"/>
              <a:pPr/>
              <a:t>16/2/2015</a:t>
            </a:fld>
            <a:endParaRPr lang="el-GR" dirty="0"/>
          </a:p>
        </p:txBody>
      </p:sp>
      <p:sp>
        <p:nvSpPr>
          <p:cNvPr id="5" name="4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6" name="5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451AAC59-C570-4E6E-AA67-DD78EF5AC837}" type="datetime1">
              <a:rPr lang="el-GR" smtClean="0"/>
              <a:pPr/>
              <a:t>16/2/2015</a:t>
            </a:fld>
            <a:endParaRPr lang="el-GR" dirty="0"/>
          </a:p>
        </p:txBody>
      </p:sp>
      <p:sp>
        <p:nvSpPr>
          <p:cNvPr id="5" name="4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6" name="5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121A33B3-2D45-4511-A74C-F8D98CA00A9D}" type="datetime1">
              <a:rPr lang="el-GR" smtClean="0"/>
              <a:pPr/>
              <a:t>16/2/2015</a:t>
            </a:fld>
            <a:endParaRPr lang="el-GR" dirty="0"/>
          </a:p>
        </p:txBody>
      </p:sp>
      <p:sp>
        <p:nvSpPr>
          <p:cNvPr id="6" name="5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7" name="6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F0D70100-EF0D-4841-AD86-2EF53DDCD0C7}" type="datetime1">
              <a:rPr lang="el-GR" smtClean="0"/>
              <a:pPr/>
              <a:t>16/2/2015</a:t>
            </a:fld>
            <a:endParaRPr lang="el-GR" dirty="0"/>
          </a:p>
        </p:txBody>
      </p:sp>
      <p:sp>
        <p:nvSpPr>
          <p:cNvPr id="8" name="7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9" name="8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75A4F302-C6C8-4F2A-B186-45FC04564799}" type="datetime1">
              <a:rPr lang="el-GR" smtClean="0"/>
              <a:pPr/>
              <a:t>16/2/2015</a:t>
            </a:fld>
            <a:endParaRPr lang="el-GR" dirty="0"/>
          </a:p>
        </p:txBody>
      </p:sp>
      <p:sp>
        <p:nvSpPr>
          <p:cNvPr id="4" name="3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5" name="4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33EA75B1-F007-476D-93B3-63A0C475C313}" type="datetime1">
              <a:rPr lang="el-GR" smtClean="0"/>
              <a:pPr/>
              <a:t>16/2/2015</a:t>
            </a:fld>
            <a:endParaRPr lang="el-GR" dirty="0"/>
          </a:p>
        </p:txBody>
      </p:sp>
      <p:sp>
        <p:nvSpPr>
          <p:cNvPr id="3" name="2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4" name="3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8E9AB830-BB0E-4900-A501-876D423ED09A}" type="datetime1">
              <a:rPr lang="el-GR" smtClean="0"/>
              <a:pPr/>
              <a:t>16/2/2015</a:t>
            </a:fld>
            <a:endParaRPr lang="el-GR" dirty="0"/>
          </a:p>
        </p:txBody>
      </p:sp>
      <p:sp>
        <p:nvSpPr>
          <p:cNvPr id="6" name="5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7" name="6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98B91671-4807-4245-A300-2506F02D55A0}" type="datetime1">
              <a:rPr lang="el-GR" smtClean="0"/>
              <a:pPr/>
              <a:t>16/2/2015</a:t>
            </a:fld>
            <a:endParaRPr lang="el-GR" dirty="0"/>
          </a:p>
        </p:txBody>
      </p:sp>
      <p:sp>
        <p:nvSpPr>
          <p:cNvPr id="6" name="5 - Θέση υποσέλιδου"/>
          <p:cNvSpPr>
            <a:spLocks noGrp="1"/>
          </p:cNvSpPr>
          <p:nvPr>
            <p:ph type="ftr" sz="quarter" idx="11"/>
          </p:nvPr>
        </p:nvSpPr>
        <p:spPr/>
        <p:txBody>
          <a:bodyPr/>
          <a:lstStyle>
            <a:extLst/>
          </a:lstStyle>
          <a:p>
            <a:r>
              <a:rPr lang="el-GR" smtClean="0"/>
              <a:t>2ο ΓΕΛ Κέρκυρας Ερευνητική Εργασία Β Τάξης 2014-2015</a:t>
            </a:r>
            <a:endParaRPr lang="el-GR" dirty="0"/>
          </a:p>
        </p:txBody>
      </p:sp>
      <p:sp>
        <p:nvSpPr>
          <p:cNvPr id="7" name="6 - Θέση αριθμού διαφάνειας"/>
          <p:cNvSpPr>
            <a:spLocks noGrp="1"/>
          </p:cNvSpPr>
          <p:nvPr>
            <p:ph type="sldNum" sz="quarter" idx="12"/>
          </p:nvPr>
        </p:nvSpPr>
        <p:spPr/>
        <p:txBody>
          <a:bodyPr/>
          <a:lstStyle>
            <a:extLst/>
          </a:lstStyle>
          <a:p>
            <a:fld id="{5010B90C-6CA5-4E7D-AAB5-A934DDFA533D}" type="slidenum">
              <a:rPr lang="el-GR" smtClean="0"/>
              <a:pPr/>
              <a:t>‹#›</a:t>
            </a:fld>
            <a:endParaRPr lang="el-GR" dirty="0"/>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DDAF1FA-60C1-4A56-B741-01CB41A29213}" type="datetime1">
              <a:rPr lang="el-GR" smtClean="0"/>
              <a:pPr/>
              <a:t>16/2/2015</a:t>
            </a:fld>
            <a:endParaRPr lang="el-GR" dirty="0"/>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l-GR" smtClean="0"/>
              <a:t>2ο ΓΕΛ Κέρκυρας Ερευνητική Εργασία Β Τάξης 2014-2015</a:t>
            </a:r>
            <a:endParaRPr lang="el-GR" dirty="0"/>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010B90C-6CA5-4E7D-AAB5-A934DDFA533D}" type="slidenum">
              <a:rPr lang="el-GR" smtClean="0"/>
              <a:pPr/>
              <a:t>‹#›</a:t>
            </a:fld>
            <a:endParaRPr lang="el-GR" dirty="0"/>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fade thruBlk="1"/>
  </p:transition>
  <p:timing>
    <p:tnLst>
      <p:par>
        <p:cTn id="1" dur="indefinite" restart="never" nodeType="tmRoot"/>
      </p:par>
    </p:tnLst>
  </p:timing>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548680"/>
            <a:ext cx="7772400" cy="2475706"/>
          </a:xfrm>
        </p:spPr>
        <p:txBody>
          <a:bodyPr>
            <a:noAutofit/>
          </a:bodyPr>
          <a:lstStyle/>
          <a:p>
            <a:pPr algn="ctr"/>
            <a:r>
              <a:rPr lang="el-GR" sz="2000" b="1" dirty="0"/>
              <a:t>2</a:t>
            </a:r>
            <a:r>
              <a:rPr lang="el-GR" sz="2000" b="1" baseline="30000" dirty="0"/>
              <a:t>ο</a:t>
            </a:r>
            <a:r>
              <a:rPr lang="el-GR" sz="2000" b="1" dirty="0"/>
              <a:t> Γενικό Λύκειο Κέρκυρας</a:t>
            </a:r>
            <a:r>
              <a:rPr lang="el-GR" sz="1400" dirty="0"/>
              <a:t/>
            </a:r>
            <a:br>
              <a:rPr lang="el-GR" sz="1400" dirty="0"/>
            </a:br>
            <a:r>
              <a:rPr lang="el-GR" sz="1400" dirty="0"/>
              <a:t>Σχ. έτ.: 2014-2015 ΕΡΕΥΝΗΤΙΚΗ ΕΡΓΑΣΙΑ </a:t>
            </a:r>
            <a:r>
              <a:rPr lang="el-GR" sz="1400" dirty="0" smtClean="0"/>
              <a:t>Β΄ </a:t>
            </a:r>
            <a:r>
              <a:rPr lang="el-GR" sz="1400" dirty="0"/>
              <a:t>Λυκείου </a:t>
            </a:r>
            <a:r>
              <a:rPr lang="el-GR" sz="1400" b="1" dirty="0"/>
              <a:t>με θέμα:</a:t>
            </a:r>
            <a:r>
              <a:rPr lang="el-GR" sz="1400" dirty="0"/>
              <a:t/>
            </a:r>
            <a:br>
              <a:rPr lang="el-GR" sz="1400" dirty="0"/>
            </a:br>
            <a:r>
              <a:rPr lang="el-GR" sz="1400" dirty="0" smtClean="0"/>
              <a:t/>
            </a:r>
            <a:br>
              <a:rPr lang="el-GR" sz="1400" dirty="0" smtClean="0"/>
            </a:br>
            <a:r>
              <a:rPr lang="el-GR" sz="1400" u="sng" dirty="0" smtClean="0"/>
              <a:t>Η Μουσική στην σύγχρονη εποχή. </a:t>
            </a:r>
            <a:r>
              <a:rPr lang="el-GR" sz="1400" dirty="0" smtClean="0"/>
              <a:t/>
            </a:r>
            <a:br>
              <a:rPr lang="el-GR" sz="1400" dirty="0" smtClean="0"/>
            </a:br>
            <a:r>
              <a:rPr lang="el-GR" sz="1400" dirty="0" smtClean="0"/>
              <a:t/>
            </a:r>
            <a:br>
              <a:rPr lang="el-GR" sz="1400" dirty="0" smtClean="0"/>
            </a:br>
            <a:r>
              <a:rPr lang="el-GR" sz="1400" b="1" dirty="0" smtClean="0"/>
              <a:t>Επιστημονικό </a:t>
            </a:r>
            <a:r>
              <a:rPr lang="el-GR" sz="1400" b="1" dirty="0"/>
              <a:t>Πεδίο: </a:t>
            </a:r>
            <a:r>
              <a:rPr lang="el-GR" sz="1400" dirty="0"/>
              <a:t>«Τέχνη και Πολιτισμός»</a:t>
            </a:r>
            <a:br>
              <a:rPr lang="el-GR" sz="1400" dirty="0"/>
            </a:br>
            <a:r>
              <a:rPr lang="el-GR" sz="1400" dirty="0"/>
              <a:t> </a:t>
            </a:r>
            <a:br>
              <a:rPr lang="el-GR" sz="1400" dirty="0"/>
            </a:br>
            <a:r>
              <a:rPr lang="el-GR" sz="1400" dirty="0"/>
              <a:t/>
            </a:r>
            <a:br>
              <a:rPr lang="el-GR" sz="1400" dirty="0"/>
            </a:br>
            <a:endParaRPr lang="el-GR" sz="1400" dirty="0"/>
          </a:p>
        </p:txBody>
      </p:sp>
      <p:sp>
        <p:nvSpPr>
          <p:cNvPr id="3" name="2 - Υπότιτλος"/>
          <p:cNvSpPr>
            <a:spLocks noGrp="1"/>
          </p:cNvSpPr>
          <p:nvPr>
            <p:ph type="subTitle" idx="1"/>
          </p:nvPr>
        </p:nvSpPr>
        <p:spPr>
          <a:xfrm>
            <a:off x="971600" y="2492896"/>
            <a:ext cx="7560840" cy="2232248"/>
          </a:xfrm>
        </p:spPr>
        <p:txBody>
          <a:bodyPr>
            <a:normAutofit fontScale="77500" lnSpcReduction="20000"/>
          </a:bodyPr>
          <a:lstStyle/>
          <a:p>
            <a:pPr algn="ctr"/>
            <a:r>
              <a:rPr lang="el-GR" sz="1400" dirty="0" smtClean="0">
                <a:solidFill>
                  <a:schemeClr val="tx1"/>
                </a:solidFill>
                <a:latin typeface="Arial" pitchFamily="34" charset="0"/>
                <a:cs typeface="Arial" pitchFamily="34" charset="0"/>
              </a:rPr>
              <a:t>ΣΤΟΙΧΕΙΑ ΥΠΕΥΘΥΝΟΥ ΕΚΠΑΙΔΕΥΤΙΚΟΥ</a:t>
            </a:r>
            <a:br>
              <a:rPr lang="el-GR" sz="1400" dirty="0" smtClean="0">
                <a:solidFill>
                  <a:schemeClr val="tx1"/>
                </a:solidFill>
                <a:latin typeface="Arial" pitchFamily="34" charset="0"/>
                <a:cs typeface="Arial" pitchFamily="34" charset="0"/>
              </a:rPr>
            </a:br>
            <a:r>
              <a:rPr lang="el-GR" sz="1400" dirty="0" smtClean="0">
                <a:solidFill>
                  <a:schemeClr val="tx1"/>
                </a:solidFill>
                <a:latin typeface="Arial" pitchFamily="34" charset="0"/>
                <a:cs typeface="Arial" pitchFamily="34" charset="0"/>
              </a:rPr>
              <a:t>Πετσάλης Κων/νος κλ. ΠΕ16</a:t>
            </a:r>
            <a:br>
              <a:rPr lang="el-GR" sz="1400" dirty="0" smtClean="0">
                <a:solidFill>
                  <a:schemeClr val="tx1"/>
                </a:solidFill>
                <a:latin typeface="Arial" pitchFamily="34" charset="0"/>
                <a:cs typeface="Arial" pitchFamily="34" charset="0"/>
              </a:rPr>
            </a:br>
            <a:endParaRPr lang="el-GR" sz="1400" dirty="0" smtClean="0">
              <a:solidFill>
                <a:schemeClr val="tx1"/>
              </a:solidFill>
              <a:latin typeface="Arial" pitchFamily="34" charset="0"/>
              <a:cs typeface="Arial" pitchFamily="34" charset="0"/>
            </a:endParaRPr>
          </a:p>
          <a:p>
            <a:pPr algn="ctr"/>
            <a:r>
              <a:rPr lang="el-GR" sz="1400" i="1" dirty="0" smtClean="0">
                <a:solidFill>
                  <a:schemeClr val="tx1"/>
                </a:solidFill>
                <a:latin typeface="Arial" pitchFamily="34" charset="0"/>
                <a:cs typeface="Arial" pitchFamily="34" charset="0"/>
              </a:rPr>
              <a:t>ΣΤΟΙΧΕΙΑ ΜΑΘΗΤΩΝ ΕΡΕΥΝΗΤΙΚΗΣ ΟΜΑΔΑΣ</a:t>
            </a:r>
          </a:p>
          <a:p>
            <a:pPr algn="ctr"/>
            <a:r>
              <a:rPr lang="el-GR" sz="1400" dirty="0" smtClean="0">
                <a:solidFill>
                  <a:schemeClr val="tx1"/>
                </a:solidFill>
                <a:latin typeface="Arial" pitchFamily="34" charset="0"/>
                <a:cs typeface="Arial" pitchFamily="34" charset="0"/>
              </a:rPr>
              <a:t/>
            </a:r>
            <a:br>
              <a:rPr lang="el-GR" sz="1400" dirty="0" smtClean="0">
                <a:solidFill>
                  <a:schemeClr val="tx1"/>
                </a:solidFill>
                <a:latin typeface="Arial" pitchFamily="34" charset="0"/>
                <a:cs typeface="Arial" pitchFamily="34" charset="0"/>
              </a:rPr>
            </a:br>
            <a:r>
              <a:rPr lang="el-GR" sz="1600" dirty="0" smtClean="0"/>
              <a:t>ΓΕΛΑΤΣΟΡΑΣ ΚΩΝΣΤΑΝΤΙΝΟΣ - ΓΙΟΧΑΛΑΣ ΓΕΡΑΣΙΜΟΣ ΘΩΜΑΣ - ΔΑΦΝΗΣ ΣΠΥΡΙΔΩΝ ΖΕΡΒΟΣ ΑΣΤΕΡΙΟΣ - ΚΑΒΒΑΔΙΑΣ ΧΑΡΙΛΑΟΣ ΓΕΩΡΓΙΟΣ - ΚΑΠΟΔΙΣΤΡΙΑΣ ΔΗΜΗΤΡΙΟΣ ΚΟΝΤΟΥ ΑΙΚΑΤΕΡΙΝΗ ΤΑΤΙΑΝΗ - ΚΟΤΙΛΙΔΑΣ ΛΑΜΠΡΟΣ  - ΚΡΕΜΟΝΑΣ ΕΜΜΑΝΟΥΗΛ ΜΑΖΗΣ ΔΗΜΗΤΡΙΟΣ - ΠΑΝΔΗΣ ΙΩΑΝΝΗΣ - ΠΑΝΤΕΛΙΟΣ ΠΕΤΡΟΣ  - </a:t>
            </a:r>
          </a:p>
          <a:p>
            <a:pPr algn="ctr"/>
            <a:r>
              <a:rPr lang="el-GR" sz="1600" dirty="0" smtClean="0"/>
              <a:t>ΠΑΠΠΑΣ ΔΗΜΗΤΡΙΟΣ  ΣΤΑΥΡΟΣ - ΡΑΡΑΚΟΣ ΑΝΔΡΕΑΣ ΣΠΥΡΙΔΩΝ – </a:t>
            </a:r>
          </a:p>
          <a:p>
            <a:pPr algn="ctr"/>
            <a:r>
              <a:rPr lang="el-GR" sz="1600" dirty="0" smtClean="0"/>
              <a:t>ΣΤΑΜΕΛΟΥ ΕΙΡΗΝΗ - ΤΖΑΦΕΣΤΑΣ ΛΕΩΝΙΔΑΣ ΑΛΕΞΑΝΔΡΟΣ – </a:t>
            </a:r>
          </a:p>
          <a:p>
            <a:pPr algn="ctr"/>
            <a:r>
              <a:rPr lang="el-GR" sz="1600" dirty="0" smtClean="0"/>
              <a:t>ΤΣΑΓΚΑΡΑΚΗΣ ΣΠΥΡΙΔΩΝ - ΧΟΝΔΡΟΓΙΑΝΝΗ ΑΙΜΙΛΙΑ </a:t>
            </a:r>
            <a:endParaRPr lang="el-GR" sz="1600" dirty="0">
              <a:solidFill>
                <a:schemeClr val="tx1"/>
              </a:solidFill>
              <a:latin typeface="Arial" pitchFamily="34" charset="0"/>
              <a:cs typeface="Arial" pitchFamily="34" charset="0"/>
            </a:endParaRPr>
          </a:p>
        </p:txBody>
      </p:sp>
      <p:sp>
        <p:nvSpPr>
          <p:cNvPr id="6" name="5 - Θέση υποσέλιδου"/>
          <p:cNvSpPr>
            <a:spLocks noGrp="1"/>
          </p:cNvSpPr>
          <p:nvPr>
            <p:ph type="ftr" sz="quarter" idx="11"/>
          </p:nvPr>
        </p:nvSpPr>
        <p:spPr>
          <a:xfrm>
            <a:off x="6300192" y="6381328"/>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4" name="3 - Θέση αριθμού διαφάνειας"/>
          <p:cNvSpPr>
            <a:spLocks noGrp="1"/>
          </p:cNvSpPr>
          <p:nvPr>
            <p:ph type="sldNum" sz="quarter" idx="12"/>
          </p:nvPr>
        </p:nvSpPr>
        <p:spPr/>
        <p:txBody>
          <a:bodyPr/>
          <a:lstStyle/>
          <a:p>
            <a:fld id="{5010B90C-6CA5-4E7D-AAB5-A934DDFA533D}" type="slidenum">
              <a:rPr lang="el-GR" sz="1400" smtClean="0"/>
              <a:pPr/>
              <a:t>1</a:t>
            </a:fld>
            <a:endParaRPr lang="el-GR" sz="1400" dirty="0"/>
          </a:p>
        </p:txBody>
      </p:sp>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1331640" y="1700808"/>
            <a:ext cx="7437512" cy="2520280"/>
          </a:xfrm>
        </p:spPr>
        <p:txBody>
          <a:bodyPr>
            <a:normAutofit/>
          </a:bodyPr>
          <a:lstStyle/>
          <a:p>
            <a:pPr>
              <a:buNone/>
            </a:pPr>
            <a:r>
              <a:rPr lang="el-GR" sz="1400" dirty="0" smtClean="0"/>
              <a:t>Σκοπός φετινής μας έρευνας είναι: </a:t>
            </a:r>
          </a:p>
          <a:p>
            <a:r>
              <a:rPr lang="el-GR" sz="1400" dirty="0" smtClean="0"/>
              <a:t>Να γνωρίσουμε την εξέλιξη της μουσικής, του πολιτισμού και γενικότερα των τεχνών στην σύγχρονη εποχή.    </a:t>
            </a:r>
          </a:p>
          <a:p>
            <a:r>
              <a:rPr lang="el-GR" sz="1400" dirty="0" smtClean="0"/>
              <a:t>Να γνωρίσουμε τη μουσική δημιουργία  στην σύγχρονη εποχή, τα είδη, τους ανθρώπους της τέχνης και την σύνδεση της μουσικής με τις άλλες τέχνες. </a:t>
            </a:r>
          </a:p>
          <a:p>
            <a:r>
              <a:rPr lang="el-GR" sz="1400" dirty="0" smtClean="0"/>
              <a:t>Να ερευνήσουμε τις συνθήκες κοινωνικές, πολιτισμικές, εθνικές και  πολιτικές μέσα στις οποίες δημιουργήθηκε  και αναπτύχθηκε η σύγχρονη μουσική.   </a:t>
            </a:r>
          </a:p>
        </p:txBody>
      </p:sp>
      <p:sp>
        <p:nvSpPr>
          <p:cNvPr id="6" name="5 - Θέση υποσέλιδου"/>
          <p:cNvSpPr>
            <a:spLocks noGrp="1"/>
          </p:cNvSpPr>
          <p:nvPr>
            <p:ph type="ftr" sz="quarter" idx="11"/>
          </p:nvPr>
        </p:nvSpPr>
        <p:spPr>
          <a:xfrm>
            <a:off x="6300192" y="6381328"/>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4" name="3 - Θέση αριθμού διαφάνειας"/>
          <p:cNvSpPr>
            <a:spLocks noGrp="1"/>
          </p:cNvSpPr>
          <p:nvPr>
            <p:ph type="sldNum" sz="quarter" idx="12"/>
          </p:nvPr>
        </p:nvSpPr>
        <p:spPr/>
        <p:txBody>
          <a:bodyPr/>
          <a:lstStyle/>
          <a:p>
            <a:fld id="{5010B90C-6CA5-4E7D-AAB5-A934DDFA533D}" type="slidenum">
              <a:rPr lang="el-GR" sz="1600" smtClean="0"/>
              <a:pPr/>
              <a:t>2</a:t>
            </a:fld>
            <a:endParaRPr lang="el-GR" sz="1600" dirty="0"/>
          </a:p>
        </p:txBody>
      </p:sp>
      <p:pic>
        <p:nvPicPr>
          <p:cNvPr id="5" name="4 - Εικόνα" descr="120.jpg"/>
          <p:cNvPicPr>
            <a:picLocks noChangeAspect="1"/>
          </p:cNvPicPr>
          <p:nvPr/>
        </p:nvPicPr>
        <p:blipFill>
          <a:blip r:embed="rId3" cstate="print"/>
          <a:stretch>
            <a:fillRect/>
          </a:stretch>
        </p:blipFill>
        <p:spPr>
          <a:xfrm rot="1217732">
            <a:off x="4508530" y="3900268"/>
            <a:ext cx="1407696" cy="1961976"/>
          </a:xfrm>
          <a:prstGeom prst="rect">
            <a:avLst/>
          </a:prstGeom>
        </p:spPr>
      </p:pic>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Θέση υποσέλιδου"/>
          <p:cNvSpPr>
            <a:spLocks noGrp="1"/>
          </p:cNvSpPr>
          <p:nvPr>
            <p:ph type="ftr" sz="quarter" idx="11"/>
          </p:nvPr>
        </p:nvSpPr>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8" name="7 - Θέση αριθμού διαφάνειας"/>
          <p:cNvSpPr>
            <a:spLocks noGrp="1"/>
          </p:cNvSpPr>
          <p:nvPr>
            <p:ph type="sldNum" sz="quarter" idx="12"/>
          </p:nvPr>
        </p:nvSpPr>
        <p:spPr/>
        <p:txBody>
          <a:bodyPr/>
          <a:lstStyle/>
          <a:p>
            <a:fld id="{5010B90C-6CA5-4E7D-AAB5-A934DDFA533D}" type="slidenum">
              <a:rPr lang="el-GR" smtClean="0"/>
              <a:pPr/>
              <a:t>3</a:t>
            </a:fld>
            <a:endParaRPr lang="el-GR" dirty="0"/>
          </a:p>
        </p:txBody>
      </p:sp>
      <p:sp>
        <p:nvSpPr>
          <p:cNvPr id="5" name="4 - Θέση περιεχομένου"/>
          <p:cNvSpPr>
            <a:spLocks noGrp="1"/>
          </p:cNvSpPr>
          <p:nvPr>
            <p:ph sz="quarter" idx="4294967295"/>
          </p:nvPr>
        </p:nvSpPr>
        <p:spPr>
          <a:xfrm>
            <a:off x="1691680" y="1556792"/>
            <a:ext cx="6624736" cy="3024336"/>
          </a:xfrm>
        </p:spPr>
        <p:txBody>
          <a:bodyPr>
            <a:noAutofit/>
          </a:bodyPr>
          <a:lstStyle/>
          <a:p>
            <a:r>
              <a:rPr lang="el-GR" sz="1600" dirty="0" smtClean="0"/>
              <a:t>Κατά την διάρκεια του Α΄ τετραμήνου και μετά από έρευνα στο διαδίκτυο και σε σχετικά βιβλία, συγκεντρώσαμε έντυπο και σε ηλεκτρονική μορφή υλικό και μετά από την επεξεργασία του στις ομάδες εργασίας ενοποιούμε τα αρχεία και  επεξεργαζόμαστε το κείμενο για την τελική του μορφή στην ολομέλεια της τάξης.</a:t>
            </a:r>
          </a:p>
          <a:p>
            <a:pPr>
              <a:buNone/>
            </a:pPr>
            <a:endParaRPr lang="el-GR" sz="1600" dirty="0" smtClean="0"/>
          </a:p>
          <a:p>
            <a:r>
              <a:rPr lang="el-GR" sz="1600" dirty="0" smtClean="0"/>
              <a:t> Επίσης έχουμε συγκεντρώσαμε υλικό, φωτογραφίες και μουσική για την δημιουργία του τεχνήματος μας που είναι μια αφίσα και ένα </a:t>
            </a:r>
            <a:r>
              <a:rPr lang="en-US" sz="1600" dirty="0" smtClean="0"/>
              <a:t>video</a:t>
            </a:r>
            <a:r>
              <a:rPr lang="el-GR" sz="1600" dirty="0" smtClean="0"/>
              <a:t> για την παρουσίαση, χωρίς να έχουμε ολοκληρώσει την κατασκευή του. </a:t>
            </a:r>
          </a:p>
        </p:txBody>
      </p:sp>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03648" y="1268760"/>
            <a:ext cx="7344816" cy="4185761"/>
          </a:xfrm>
          <a:prstGeom prst="rect">
            <a:avLst/>
          </a:prstGeom>
        </p:spPr>
        <p:txBody>
          <a:bodyPr wrap="square">
            <a:spAutoFit/>
          </a:bodyPr>
          <a:lstStyle/>
          <a:p>
            <a:endParaRPr lang="el-GR" sz="1400" dirty="0" smtClean="0"/>
          </a:p>
          <a:p>
            <a:r>
              <a:rPr lang="el-GR" sz="1400" dirty="0" smtClean="0"/>
              <a:t>Κατά την διάρκεια των συζητήσεων και σύμφωνα με το υλικό που έχουμε συγκεντρώσει και μετά από συνεννόηση με τον υπεύθυνο καθηγητή μας προέκυψαν και νέα  ερευνητικά ερωτήματα που πιστεύουμε ότι αξίζει να διερευνηθούν όπως:</a:t>
            </a:r>
          </a:p>
          <a:p>
            <a:endParaRPr lang="el-GR" sz="1400" dirty="0" smtClean="0"/>
          </a:p>
          <a:p>
            <a:pPr marL="354013" lvl="0" indent="-354013">
              <a:buFont typeface="Wingdings" pitchFamily="2" charset="2"/>
              <a:buChar char="ü"/>
            </a:pPr>
            <a:r>
              <a:rPr lang="el-GR" sz="1400" dirty="0" smtClean="0"/>
              <a:t>Πως η σύγχρονη μουσική δημιουργία συνέβαλε στην διαμόρφωση του χαρακτήρα και της κουλτούρας ανθρώπων στο </a:t>
            </a:r>
            <a:r>
              <a:rPr lang="el-GR" sz="1400" dirty="0" err="1" smtClean="0"/>
              <a:t>παγκοσμιοποιημένο</a:t>
            </a:r>
            <a:r>
              <a:rPr lang="el-GR" sz="1400" dirty="0" smtClean="0"/>
              <a:t> περιβάλλον; </a:t>
            </a:r>
          </a:p>
          <a:p>
            <a:pPr marL="342900" lvl="0" indent="-342900">
              <a:buFont typeface="Wingdings" pitchFamily="2" charset="2"/>
              <a:buChar char="ü"/>
            </a:pPr>
            <a:r>
              <a:rPr lang="el-GR" sz="1400" dirty="0" smtClean="0"/>
              <a:t>Η μουσική αλλά και οι άλλες τέχνες έχουν εξελικτική πορεία στην σύγχρονη εποχή; </a:t>
            </a:r>
          </a:p>
          <a:p>
            <a:pPr marL="342900" lvl="0" indent="-342900">
              <a:buFont typeface="Wingdings" pitchFamily="2" charset="2"/>
              <a:buChar char="ü"/>
            </a:pPr>
            <a:r>
              <a:rPr lang="el-GR" sz="1400" dirty="0" smtClean="0"/>
              <a:t>Ποια τα προβλήματα στη σύγχρονη μουσική δημιουργία; </a:t>
            </a:r>
          </a:p>
          <a:p>
            <a:pPr marL="342900" lvl="0" indent="-342900">
              <a:buFont typeface="Wingdings" pitchFamily="2" charset="2"/>
              <a:buChar char="ü"/>
            </a:pPr>
            <a:r>
              <a:rPr lang="el-GR" sz="1400" dirty="0" smtClean="0"/>
              <a:t>Ποιες προοπτικές και προβληματισμοί για την μουσική και τις τέχνες αναπτύσσονται με την είσοδο στην τρίτη </a:t>
            </a:r>
            <a:r>
              <a:rPr lang="el-GR" sz="1400" dirty="0" smtClean="0"/>
              <a:t>χιλιετία;</a:t>
            </a:r>
            <a:endParaRPr lang="el-GR" sz="1400" dirty="0" smtClean="0"/>
          </a:p>
          <a:p>
            <a:r>
              <a:rPr lang="el-GR" sz="1400" dirty="0" smtClean="0"/>
              <a:t> </a:t>
            </a:r>
          </a:p>
          <a:p>
            <a:r>
              <a:rPr lang="el-GR" sz="1400" dirty="0" smtClean="0"/>
              <a:t>Έτσι λόγω των νέων ερωτημάτων που προέκυψαν  αλλά και των λίγων μαθημάτων που έχουν γίνει εξ αιτίας διαφόρων λόγων,  ζητήσαμε να εγκριθεί η συνέχιση της ερευνητικής μας εργασία και στο 2</a:t>
            </a:r>
            <a:r>
              <a:rPr lang="el-GR" sz="1400" baseline="30000" dirty="0" smtClean="0"/>
              <a:t>ο</a:t>
            </a:r>
            <a:r>
              <a:rPr lang="el-GR" sz="1400" dirty="0" smtClean="0"/>
              <a:t> τετράμηνο.</a:t>
            </a:r>
          </a:p>
          <a:p>
            <a:endParaRPr lang="el-GR" sz="1400" dirty="0" smtClean="0"/>
          </a:p>
          <a:p>
            <a:r>
              <a:rPr lang="el-GR" sz="1400" dirty="0" smtClean="0"/>
              <a:t>Στις παρακάτω σελίδες σας παρουσιάζουμε ενδεικτικά και σε τίτλους υλικό από την μέχρι σήμερα εργασία μας. </a:t>
            </a:r>
          </a:p>
          <a:p>
            <a:r>
              <a:rPr lang="el-GR" sz="1400" i="1" dirty="0" smtClean="0"/>
              <a:t> </a:t>
            </a:r>
            <a:endParaRPr lang="el-GR" sz="1400" dirty="0" smtClean="0"/>
          </a:p>
        </p:txBody>
      </p:sp>
      <p:sp>
        <p:nvSpPr>
          <p:cNvPr id="5" name="4 - Θέση υποσέλιδου"/>
          <p:cNvSpPr>
            <a:spLocks noGrp="1"/>
          </p:cNvSpPr>
          <p:nvPr>
            <p:ph type="ftr" sz="quarter" idx="11"/>
          </p:nvPr>
        </p:nvSpPr>
        <p:spPr>
          <a:xfrm>
            <a:off x="6372200" y="6237312"/>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3" name="2 - Θέση αριθμού διαφάνειας"/>
          <p:cNvSpPr>
            <a:spLocks noGrp="1"/>
          </p:cNvSpPr>
          <p:nvPr>
            <p:ph type="sldNum" sz="quarter" idx="12"/>
          </p:nvPr>
        </p:nvSpPr>
        <p:spPr/>
        <p:txBody>
          <a:bodyPr/>
          <a:lstStyle/>
          <a:p>
            <a:fld id="{5010B90C-6CA5-4E7D-AAB5-A934DDFA533D}" type="slidenum">
              <a:rPr lang="el-GR" smtClean="0"/>
              <a:pPr/>
              <a:t>4</a:t>
            </a:fld>
            <a:endParaRPr lang="el-GR" dirty="0"/>
          </a:p>
        </p:txBody>
      </p:sp>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691680" y="1052736"/>
            <a:ext cx="4834880" cy="850106"/>
          </a:xfrm>
        </p:spPr>
        <p:txBody>
          <a:bodyPr>
            <a:normAutofit fontScale="90000"/>
          </a:bodyPr>
          <a:lstStyle/>
          <a:p>
            <a:r>
              <a:rPr lang="el-GR" sz="2000" b="0" dirty="0" smtClean="0"/>
              <a:t/>
            </a:r>
            <a:br>
              <a:rPr lang="el-GR" sz="2000" b="0" dirty="0" smtClean="0"/>
            </a:br>
            <a:r>
              <a:rPr lang="el-GR" sz="2000" b="0" dirty="0" smtClean="0"/>
              <a:t/>
            </a:r>
            <a:br>
              <a:rPr lang="el-GR" sz="2000" b="0" dirty="0" smtClean="0"/>
            </a:br>
            <a:r>
              <a:rPr lang="el-GR" sz="2200" b="0" dirty="0" smtClean="0"/>
              <a:t>η </a:t>
            </a:r>
            <a:r>
              <a:rPr lang="el-GR" sz="2200" dirty="0" smtClean="0">
                <a:latin typeface="GFS Gazis" pitchFamily="50" charset="-95"/>
              </a:rPr>
              <a:t>μουσική</a:t>
            </a:r>
            <a:r>
              <a:rPr lang="el-GR" sz="2200" dirty="0" smtClean="0"/>
              <a:t> του 20ου </a:t>
            </a:r>
            <a:r>
              <a:rPr lang="el-GR" sz="2200" dirty="0" smtClean="0"/>
              <a:t>  </a:t>
            </a:r>
            <a:r>
              <a:rPr lang="el-GR" sz="2200" dirty="0" smtClean="0">
                <a:latin typeface="BatangChe" pitchFamily="49" charset="-127"/>
                <a:ea typeface="BatangChe" pitchFamily="49" charset="-127"/>
              </a:rPr>
              <a:t>αι ώ να </a:t>
            </a:r>
            <a:br>
              <a:rPr lang="el-GR" sz="2200" dirty="0" smtClean="0">
                <a:latin typeface="BatangChe" pitchFamily="49" charset="-127"/>
                <a:ea typeface="BatangChe" pitchFamily="49" charset="-127"/>
              </a:rPr>
            </a:br>
            <a:r>
              <a:rPr lang="el-GR" sz="2200" dirty="0" smtClean="0"/>
              <a:t>και </a:t>
            </a:r>
            <a:r>
              <a:rPr lang="el-GR" sz="2200" dirty="0" smtClean="0"/>
              <a:t>η</a:t>
            </a:r>
            <a:r>
              <a:rPr lang="el-GR" sz="2200" b="1" dirty="0" smtClean="0"/>
              <a:t> </a:t>
            </a:r>
            <a:r>
              <a:rPr lang="el-GR" sz="2200" b="1" dirty="0" smtClean="0">
                <a:latin typeface="Segoe Print" pitchFamily="2" charset="0"/>
              </a:rPr>
              <a:t>εξέλιξη</a:t>
            </a:r>
            <a:r>
              <a:rPr lang="el-GR" sz="2200" b="1" dirty="0" smtClean="0"/>
              <a:t>  της                  </a:t>
            </a:r>
            <a:r>
              <a:rPr lang="el-GR" sz="1600" dirty="0" smtClean="0"/>
              <a:t/>
            </a:r>
            <a:br>
              <a:rPr lang="el-GR" sz="1600" dirty="0" smtClean="0"/>
            </a:br>
            <a:r>
              <a:rPr lang="el-GR" sz="1800" dirty="0" smtClean="0"/>
              <a:t/>
            </a:r>
            <a:br>
              <a:rPr lang="el-GR" sz="1800" dirty="0" smtClean="0"/>
            </a:br>
            <a:endParaRPr lang="el-GR" dirty="0"/>
          </a:p>
        </p:txBody>
      </p:sp>
      <p:sp>
        <p:nvSpPr>
          <p:cNvPr id="2" name="1 - Θέση περιεχομένου"/>
          <p:cNvSpPr>
            <a:spLocks noGrp="1"/>
          </p:cNvSpPr>
          <p:nvPr>
            <p:ph idx="1"/>
          </p:nvPr>
        </p:nvSpPr>
        <p:spPr>
          <a:xfrm>
            <a:off x="1259632" y="2852936"/>
            <a:ext cx="7498080" cy="2485256"/>
          </a:xfrm>
        </p:spPr>
        <p:txBody>
          <a:bodyPr>
            <a:normAutofit/>
          </a:bodyPr>
          <a:lstStyle/>
          <a:p>
            <a:r>
              <a:rPr lang="el-GR" sz="1500" dirty="0" smtClean="0"/>
              <a:t>Οι μεγάλες αλλαγές που συνέβησαν στον 20</a:t>
            </a:r>
            <a:r>
              <a:rPr lang="el-GR" sz="1500" baseline="30000" dirty="0" smtClean="0"/>
              <a:t>ο</a:t>
            </a:r>
            <a:r>
              <a:rPr lang="el-GR" sz="1500" dirty="0" smtClean="0"/>
              <a:t> αιώνα και κυρίως οι μεγάλες ανακαλύψεις σε πολλούς τομείς της καθημερινής ζωής και οι θετικές αλλαγές που επέφεραν, έδωσαν στους συνθέτες τη δυνατότητα να αφομοιώνουν και να επεξεργάζονται οποιαδήποτε στοιχεία, γρηγορότερα και καλύτερα.</a:t>
            </a:r>
          </a:p>
          <a:p>
            <a:r>
              <a:rPr lang="el-GR" sz="1500" dirty="0" smtClean="0"/>
              <a:t>Ο 20</a:t>
            </a:r>
            <a:r>
              <a:rPr lang="el-GR" sz="1500" baseline="30000" dirty="0" smtClean="0"/>
              <a:t>ος</a:t>
            </a:r>
            <a:r>
              <a:rPr lang="el-GR" sz="1500" dirty="0" smtClean="0"/>
              <a:t> αιώνας ακριβώς λόγω των πολλαπλών ερεθισμάτων έδωσε έμφαση στο συνθέτη σαν άτομο και στη μουσική του σαν προσωπικό στυλ…….</a:t>
            </a:r>
          </a:p>
        </p:txBody>
      </p:sp>
      <p:sp>
        <p:nvSpPr>
          <p:cNvPr id="3" name="2 - Θέση υποσέλιδου"/>
          <p:cNvSpPr>
            <a:spLocks noGrp="1"/>
          </p:cNvSpPr>
          <p:nvPr>
            <p:ph type="ftr" sz="quarter" idx="11"/>
          </p:nvPr>
        </p:nvSpPr>
        <p:spPr>
          <a:xfrm>
            <a:off x="6444208" y="6165304"/>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4" name="3 - Θέση αριθμού διαφάνειας"/>
          <p:cNvSpPr>
            <a:spLocks noGrp="1"/>
          </p:cNvSpPr>
          <p:nvPr>
            <p:ph type="sldNum" sz="quarter" idx="12"/>
          </p:nvPr>
        </p:nvSpPr>
        <p:spPr/>
        <p:txBody>
          <a:bodyPr/>
          <a:lstStyle/>
          <a:p>
            <a:fld id="{5010B90C-6CA5-4E7D-AAB5-A934DDFA533D}" type="slidenum">
              <a:rPr lang="el-GR" smtClean="0"/>
              <a:pPr/>
              <a:t>5</a:t>
            </a:fld>
            <a:endParaRPr lang="el-GR" dirty="0"/>
          </a:p>
        </p:txBody>
      </p:sp>
      <p:pic>
        <p:nvPicPr>
          <p:cNvPr id="6" name="5 - Εικόνα" descr="88.jpg"/>
          <p:cNvPicPr>
            <a:picLocks noChangeAspect="1"/>
          </p:cNvPicPr>
          <p:nvPr/>
        </p:nvPicPr>
        <p:blipFill>
          <a:blip r:embed="rId3" cstate="print"/>
          <a:stretch>
            <a:fillRect/>
          </a:stretch>
        </p:blipFill>
        <p:spPr>
          <a:xfrm>
            <a:off x="6372200" y="476672"/>
            <a:ext cx="1761660" cy="2348880"/>
          </a:xfrm>
          <a:prstGeom prst="rect">
            <a:avLst/>
          </a:prstGeom>
        </p:spPr>
      </p:pic>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435608" y="274638"/>
            <a:ext cx="6592776" cy="1143000"/>
          </a:xfrm>
        </p:spPr>
        <p:txBody>
          <a:bodyPr>
            <a:normAutofit/>
          </a:bodyPr>
          <a:lstStyle/>
          <a:p>
            <a:r>
              <a:rPr lang="el-GR" sz="1600" dirty="0" smtClean="0">
                <a:latin typeface="Segoe Print" pitchFamily="2" charset="0"/>
              </a:rPr>
              <a:t>ΤΙΤΛΟΙ ΤΩΝ ΚΕΦΑΛΑΙΩΝ ΤΗΣ ΕΡΓΑΣΙΑΣ</a:t>
            </a:r>
            <a:endParaRPr lang="el-GR" sz="1600" dirty="0">
              <a:latin typeface="Segoe Print" pitchFamily="2" charset="0"/>
            </a:endParaRPr>
          </a:p>
        </p:txBody>
      </p:sp>
      <p:sp>
        <p:nvSpPr>
          <p:cNvPr id="2" name="1 - Θέση περιεχομένου"/>
          <p:cNvSpPr>
            <a:spLocks noGrp="1"/>
          </p:cNvSpPr>
          <p:nvPr>
            <p:ph idx="1"/>
          </p:nvPr>
        </p:nvSpPr>
        <p:spPr>
          <a:xfrm>
            <a:off x="1435608" y="1447800"/>
            <a:ext cx="7498080" cy="4285456"/>
          </a:xfrm>
        </p:spPr>
        <p:txBody>
          <a:bodyPr>
            <a:noAutofit/>
          </a:bodyPr>
          <a:lstStyle/>
          <a:p>
            <a:r>
              <a:rPr lang="el-GR" sz="1600" dirty="0" smtClean="0"/>
              <a:t>ο 20</a:t>
            </a:r>
            <a:r>
              <a:rPr lang="el-GR" sz="1600" baseline="30000" dirty="0" smtClean="0"/>
              <a:t>ος</a:t>
            </a:r>
            <a:r>
              <a:rPr lang="el-GR" sz="1600" dirty="0" smtClean="0"/>
              <a:t> αιώνας είναι ο αιώνας της «νέας μουσικής». </a:t>
            </a:r>
          </a:p>
          <a:p>
            <a:r>
              <a:rPr lang="el-GR" sz="1600" dirty="0" smtClean="0"/>
              <a:t>Ο συγκεκριμένος  όρος χρησιμοποιήθηκε στο παρελθόν </a:t>
            </a:r>
          </a:p>
          <a:p>
            <a:pPr>
              <a:buNone/>
            </a:pPr>
            <a:r>
              <a:rPr lang="el-GR" sz="1600" dirty="0" smtClean="0"/>
              <a:t>έχοντας ως στόχο να περιγράψει σημαντικές αλλαγές ….</a:t>
            </a:r>
          </a:p>
          <a:p>
            <a:endParaRPr lang="el-GR" sz="1600" dirty="0" smtClean="0"/>
          </a:p>
          <a:p>
            <a:r>
              <a:rPr lang="el-GR" sz="1600" dirty="0" smtClean="0"/>
              <a:t>ειδή μουσικής του 20</a:t>
            </a:r>
            <a:r>
              <a:rPr lang="el-GR" sz="1600" baseline="30000" dirty="0" smtClean="0"/>
              <a:t>ου</a:t>
            </a:r>
            <a:r>
              <a:rPr lang="el-GR" sz="1600" dirty="0" smtClean="0"/>
              <a:t> αιώνα. Καταγράφονται  100 ειδή μουσική που αναπτύχτηκαν  τον 20</a:t>
            </a:r>
            <a:r>
              <a:rPr lang="el-GR" sz="1600" baseline="30000" dirty="0" smtClean="0"/>
              <a:t>ο</a:t>
            </a:r>
            <a:r>
              <a:rPr lang="el-GR" sz="1600" dirty="0" smtClean="0"/>
              <a:t> αι, μουσικοί, συγκροτήματα, τραγούδια</a:t>
            </a:r>
          </a:p>
          <a:p>
            <a:endParaRPr lang="el-GR" sz="1600" dirty="0" smtClean="0"/>
          </a:p>
          <a:p>
            <a:r>
              <a:rPr lang="el-GR" sz="1600" dirty="0" smtClean="0"/>
              <a:t>Οι ρίζες της rock χάνονται …..</a:t>
            </a:r>
          </a:p>
          <a:p>
            <a:r>
              <a:rPr lang="el-GR" sz="1600" dirty="0" smtClean="0"/>
              <a:t>τα σημαντικότερα γεγονότα  (πολιτικά κοινωνικά μουσικά )</a:t>
            </a:r>
          </a:p>
          <a:p>
            <a:pPr>
              <a:buNone/>
            </a:pPr>
            <a:r>
              <a:rPr lang="el-GR" sz="1600" dirty="0" smtClean="0"/>
              <a:t> της δεκαετίας του  1960</a:t>
            </a:r>
          </a:p>
          <a:p>
            <a:endParaRPr lang="el-GR" sz="1600" dirty="0"/>
          </a:p>
        </p:txBody>
      </p:sp>
      <p:sp>
        <p:nvSpPr>
          <p:cNvPr id="3" name="2 - Θέση υποσέλιδου"/>
          <p:cNvSpPr>
            <a:spLocks noGrp="1"/>
          </p:cNvSpPr>
          <p:nvPr>
            <p:ph type="ftr" sz="quarter" idx="11"/>
          </p:nvPr>
        </p:nvSpPr>
        <p:spPr>
          <a:xfrm>
            <a:off x="6300192" y="6381328"/>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4" name="3 - Θέση αριθμού διαφάνειας"/>
          <p:cNvSpPr>
            <a:spLocks noGrp="1"/>
          </p:cNvSpPr>
          <p:nvPr>
            <p:ph type="sldNum" sz="quarter" idx="12"/>
          </p:nvPr>
        </p:nvSpPr>
        <p:spPr/>
        <p:txBody>
          <a:bodyPr/>
          <a:lstStyle/>
          <a:p>
            <a:fld id="{5010B90C-6CA5-4E7D-AAB5-A934DDFA533D}" type="slidenum">
              <a:rPr lang="el-GR" smtClean="0"/>
              <a:pPr/>
              <a:t>6</a:t>
            </a:fld>
            <a:endParaRPr lang="el-GR" dirty="0"/>
          </a:p>
        </p:txBody>
      </p:sp>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normAutofit/>
          </a:bodyPr>
          <a:lstStyle/>
          <a:p>
            <a:r>
              <a:rPr lang="el-GR" sz="2400" b="1" u="sng" dirty="0" smtClean="0">
                <a:latin typeface="Segoe Print" pitchFamily="2" charset="0"/>
              </a:rPr>
              <a:t>Αναφορά στην τζαζ  ……..</a:t>
            </a:r>
            <a:br>
              <a:rPr lang="el-GR" sz="2400" b="1" u="sng" dirty="0" smtClean="0">
                <a:latin typeface="Segoe Print" pitchFamily="2" charset="0"/>
              </a:rPr>
            </a:br>
            <a:endParaRPr lang="el-GR" sz="2400" dirty="0"/>
          </a:p>
        </p:txBody>
      </p:sp>
      <p:sp>
        <p:nvSpPr>
          <p:cNvPr id="2" name="1 - Θέση περιεχομένου"/>
          <p:cNvSpPr>
            <a:spLocks noGrp="1"/>
          </p:cNvSpPr>
          <p:nvPr>
            <p:ph idx="1"/>
          </p:nvPr>
        </p:nvSpPr>
        <p:spPr>
          <a:xfrm>
            <a:off x="1403648" y="1556792"/>
            <a:ext cx="7139136" cy="4323936"/>
          </a:xfrm>
        </p:spPr>
        <p:txBody>
          <a:bodyPr>
            <a:normAutofit/>
          </a:bodyPr>
          <a:lstStyle/>
          <a:p>
            <a:r>
              <a:rPr lang="el-GR" sz="1600" dirty="0" smtClean="0">
                <a:latin typeface="Segoe Print" pitchFamily="2" charset="0"/>
              </a:rPr>
              <a:t>Η μουσική τζαζ αποτελεί μια από τις πιο σοβαρές και πολύπλοκες μορφές έκφρασης των ανθρώπινων συναισθημάτων και καλύπτει μια περίοδο που δεν είναι ιδιαίτερα εκτενής χρονικά, αλλά έχει επηρεάσει και εξακολουθεί να επηρεάζει σε μεγάλο βαθμό την ιστορία της μουσικής</a:t>
            </a:r>
            <a:endParaRPr lang="el-GR" sz="1600" b="1" u="sng" dirty="0" smtClean="0">
              <a:latin typeface="Segoe Print" pitchFamily="2" charset="0"/>
            </a:endParaRPr>
          </a:p>
          <a:p>
            <a:r>
              <a:rPr lang="el-GR" sz="1600" b="1" dirty="0" smtClean="0">
                <a:latin typeface="Segoe Print" pitchFamily="2" charset="0"/>
              </a:rPr>
              <a:t>ΤΙ ΕΙΝΑΙ Η JAZZ; ….Η τζαζ είναι ένα μουσικό είδος που αποτέλεσε εξέλιξη της λαϊκής αμερικανικής μουσικής κατά τον 19</a:t>
            </a:r>
            <a:r>
              <a:rPr lang="el-GR" sz="1600" b="1" baseline="30000" dirty="0" smtClean="0">
                <a:latin typeface="Segoe Print" pitchFamily="2" charset="0"/>
              </a:rPr>
              <a:t>ο</a:t>
            </a:r>
            <a:r>
              <a:rPr lang="el-GR" sz="1600" b="1" dirty="0" smtClean="0">
                <a:latin typeface="Segoe Print" pitchFamily="2" charset="0"/>
              </a:rPr>
              <a:t> αιώνα, με αφρικανικές </a:t>
            </a:r>
            <a:r>
              <a:rPr lang="el-GR" sz="1600" b="1" dirty="0" smtClean="0">
                <a:latin typeface="Segoe Print" pitchFamily="2" charset="0"/>
              </a:rPr>
              <a:t>καταβολές.</a:t>
            </a:r>
            <a:endParaRPr lang="el-GR" sz="1600" b="1" dirty="0" smtClean="0">
              <a:latin typeface="Segoe Print" pitchFamily="2" charset="0"/>
            </a:endParaRPr>
          </a:p>
          <a:p>
            <a:endParaRPr lang="el-GR" dirty="0"/>
          </a:p>
        </p:txBody>
      </p:sp>
      <p:sp>
        <p:nvSpPr>
          <p:cNvPr id="3" name="2 - Θέση υποσέλιδου"/>
          <p:cNvSpPr>
            <a:spLocks noGrp="1"/>
          </p:cNvSpPr>
          <p:nvPr>
            <p:ph type="ftr" sz="quarter" idx="11"/>
          </p:nvPr>
        </p:nvSpPr>
        <p:spPr>
          <a:xfrm>
            <a:off x="6228184" y="6309320"/>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4" name="3 - Θέση αριθμού διαφάνειας"/>
          <p:cNvSpPr>
            <a:spLocks noGrp="1"/>
          </p:cNvSpPr>
          <p:nvPr>
            <p:ph type="sldNum" sz="quarter" idx="12"/>
          </p:nvPr>
        </p:nvSpPr>
        <p:spPr/>
        <p:txBody>
          <a:bodyPr/>
          <a:lstStyle/>
          <a:p>
            <a:fld id="{5010B90C-6CA5-4E7D-AAB5-A934DDFA533D}" type="slidenum">
              <a:rPr lang="el-GR" smtClean="0"/>
              <a:pPr/>
              <a:t>7</a:t>
            </a:fld>
            <a:endParaRPr lang="el-GR" dirty="0"/>
          </a:p>
        </p:txBody>
      </p:sp>
      <p:pic>
        <p:nvPicPr>
          <p:cNvPr id="6" name="5 - Εικόνα" descr="115.jpg"/>
          <p:cNvPicPr>
            <a:picLocks noChangeAspect="1"/>
          </p:cNvPicPr>
          <p:nvPr/>
        </p:nvPicPr>
        <p:blipFill>
          <a:blip r:embed="rId3" cstate="print"/>
          <a:stretch>
            <a:fillRect/>
          </a:stretch>
        </p:blipFill>
        <p:spPr>
          <a:xfrm>
            <a:off x="2051720" y="4005064"/>
            <a:ext cx="1057437" cy="1584176"/>
          </a:xfrm>
          <a:prstGeom prst="rect">
            <a:avLst/>
          </a:prstGeom>
          <a:ln>
            <a:noFill/>
          </a:ln>
          <a:effectLst>
            <a:softEdge rad="112500"/>
          </a:effectLst>
        </p:spPr>
      </p:pic>
    </p:spTree>
  </p:cSld>
  <p:clrMapOvr>
    <a:masterClrMapping/>
  </p:clrMapOvr>
  <p:transition spd="med">
    <p:fade thruBlk="1"/>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Τίτλος"/>
          <p:cNvSpPr>
            <a:spLocks noGrp="1"/>
          </p:cNvSpPr>
          <p:nvPr>
            <p:ph type="title"/>
          </p:nvPr>
        </p:nvSpPr>
        <p:spPr>
          <a:xfrm>
            <a:off x="539552" y="5085184"/>
            <a:ext cx="4104456" cy="1143000"/>
          </a:xfrm>
        </p:spPr>
        <p:style>
          <a:lnRef idx="2">
            <a:schemeClr val="accent2"/>
          </a:lnRef>
          <a:fillRef idx="1">
            <a:schemeClr val="lt1"/>
          </a:fillRef>
          <a:effectRef idx="0">
            <a:schemeClr val="accent2"/>
          </a:effectRef>
          <a:fontRef idx="minor">
            <a:schemeClr val="dk1"/>
          </a:fontRef>
        </p:style>
        <p:txBody>
          <a:bodyPr>
            <a:normAutofit/>
          </a:bodyPr>
          <a:lstStyle/>
          <a:p>
            <a:r>
              <a:rPr lang="el-GR" sz="1400" dirty="0" smtClean="0">
                <a:latin typeface="Palatino Linotype" pitchFamily="18" charset="0"/>
              </a:rPr>
              <a:t>Δημιουργία τεχνήματος που είναι μια αφίσα και ένα </a:t>
            </a:r>
            <a:r>
              <a:rPr lang="en-US" sz="1400" dirty="0" smtClean="0">
                <a:latin typeface="Palatino Linotype" pitchFamily="18" charset="0"/>
              </a:rPr>
              <a:t>video</a:t>
            </a:r>
            <a:r>
              <a:rPr lang="el-GR" sz="1400" dirty="0" smtClean="0">
                <a:latin typeface="Palatino Linotype" pitchFamily="18" charset="0"/>
              </a:rPr>
              <a:t> </a:t>
            </a:r>
            <a:br>
              <a:rPr lang="el-GR" sz="1400" dirty="0" smtClean="0">
                <a:latin typeface="Palatino Linotype" pitchFamily="18" charset="0"/>
              </a:rPr>
            </a:br>
            <a:r>
              <a:rPr lang="el-GR" sz="1400" dirty="0" smtClean="0">
                <a:latin typeface="Palatino Linotype" pitchFamily="18" charset="0"/>
              </a:rPr>
              <a:t>με την συνολική παρουσίαση της εργασίας.</a:t>
            </a:r>
            <a:br>
              <a:rPr lang="el-GR" sz="1400" dirty="0" smtClean="0">
                <a:latin typeface="Palatino Linotype" pitchFamily="18" charset="0"/>
              </a:rPr>
            </a:br>
            <a:endParaRPr lang="el-GR" sz="1400" dirty="0"/>
          </a:p>
        </p:txBody>
      </p:sp>
      <p:sp>
        <p:nvSpPr>
          <p:cNvPr id="3" name="2 - Θέση κειμένου"/>
          <p:cNvSpPr>
            <a:spLocks noGrp="1"/>
          </p:cNvSpPr>
          <p:nvPr>
            <p:ph type="body" idx="1"/>
          </p:nvPr>
        </p:nvSpPr>
        <p:spPr>
          <a:xfrm>
            <a:off x="323528" y="476672"/>
            <a:ext cx="4023360" cy="1080120"/>
          </a:xfrm>
        </p:spPr>
        <p:style>
          <a:lnRef idx="1">
            <a:schemeClr val="dk1"/>
          </a:lnRef>
          <a:fillRef idx="2">
            <a:schemeClr val="dk1"/>
          </a:fillRef>
          <a:effectRef idx="1">
            <a:schemeClr val="dk1"/>
          </a:effectRef>
          <a:fontRef idx="minor">
            <a:schemeClr val="dk1"/>
          </a:fontRef>
        </p:style>
        <p:txBody>
          <a:bodyPr>
            <a:normAutofit/>
          </a:bodyPr>
          <a:lstStyle/>
          <a:p>
            <a:pPr lvl="0"/>
            <a:r>
              <a:rPr lang="el-GR" sz="1500" dirty="0" smtClean="0">
                <a:latin typeface="Arial" pitchFamily="34" charset="0"/>
                <a:cs typeface="Arial" pitchFamily="34" charset="0"/>
              </a:rPr>
              <a:t>Ποιες προοπτικές και προβληματισμοί για την μουσική και τις τέχνες αναπτύσσονται με την είσοδο στην τρίτη χιλιετία.</a:t>
            </a:r>
          </a:p>
          <a:p>
            <a:endParaRPr lang="el-GR" dirty="0"/>
          </a:p>
        </p:txBody>
      </p:sp>
      <p:sp>
        <p:nvSpPr>
          <p:cNvPr id="5" name="4 - Θέση περιεχομένου"/>
          <p:cNvSpPr>
            <a:spLocks noGrp="1"/>
          </p:cNvSpPr>
          <p:nvPr>
            <p:ph sz="quarter" idx="2"/>
          </p:nvPr>
        </p:nvSpPr>
        <p:spPr>
          <a:xfrm>
            <a:off x="323528" y="1628800"/>
            <a:ext cx="4023360" cy="4114800"/>
          </a:xfrm>
        </p:spPr>
        <p:txBody>
          <a:bodyPr>
            <a:normAutofit/>
          </a:bodyPr>
          <a:lstStyle/>
          <a:p>
            <a:endParaRPr lang="el-GR" b="1" dirty="0" smtClean="0"/>
          </a:p>
          <a:p>
            <a:r>
              <a:rPr lang="el-GR" sz="1400" dirty="0" smtClean="0"/>
              <a:t>Η συγκίνηση που προσφέρει πλέον η μουσική είναι κατά κανόνα επιδερμική, παροδική και </a:t>
            </a:r>
            <a:r>
              <a:rPr lang="el-GR" sz="1400" dirty="0" err="1" smtClean="0"/>
              <a:t>light</a:t>
            </a:r>
            <a:r>
              <a:rPr lang="el-GR" sz="1400" dirty="0" smtClean="0"/>
              <a:t>. Φταίνε οι καλλιτέχνες ή οι ακροατές, ή και οι δύο, και ποιοι είναι οι λόγοι αυτής της αποδυνάμωσης του... βασικού μουσικού ενστίκτου μας;</a:t>
            </a:r>
          </a:p>
          <a:p>
            <a:r>
              <a:rPr lang="el-GR" sz="1200" dirty="0" smtClean="0">
                <a:latin typeface="Segoe Print" pitchFamily="2" charset="0"/>
              </a:rPr>
              <a:t>η κρίση στην τέχνη, είναι η κρίση συνείδησης της κοινωνίας μας…..</a:t>
            </a:r>
          </a:p>
          <a:p>
            <a:endParaRPr lang="el-GR" dirty="0" smtClean="0"/>
          </a:p>
          <a:p>
            <a:pPr>
              <a:buNone/>
            </a:pPr>
            <a:endParaRPr lang="el-GR" dirty="0"/>
          </a:p>
        </p:txBody>
      </p:sp>
      <p:sp>
        <p:nvSpPr>
          <p:cNvPr id="6" name="5 - Θέση περιεχομένου"/>
          <p:cNvSpPr>
            <a:spLocks noGrp="1"/>
          </p:cNvSpPr>
          <p:nvPr>
            <p:ph sz="quarter" idx="4"/>
          </p:nvPr>
        </p:nvSpPr>
        <p:spPr/>
        <p:style>
          <a:lnRef idx="0">
            <a:schemeClr val="accent1"/>
          </a:lnRef>
          <a:fillRef idx="3">
            <a:schemeClr val="accent1"/>
          </a:fillRef>
          <a:effectRef idx="3">
            <a:schemeClr val="accent1"/>
          </a:effectRef>
          <a:fontRef idx="minor">
            <a:schemeClr val="lt1"/>
          </a:fontRef>
        </p:style>
        <p:txBody>
          <a:bodyPr>
            <a:normAutofit/>
          </a:bodyPr>
          <a:lstStyle/>
          <a:p>
            <a:endParaRPr lang="el-GR" sz="1200" dirty="0" smtClean="0"/>
          </a:p>
          <a:p>
            <a:endParaRPr lang="el-GR" sz="1200" dirty="0" smtClean="0"/>
          </a:p>
          <a:p>
            <a:endParaRPr lang="el-GR" sz="1200" dirty="0" smtClean="0"/>
          </a:p>
          <a:p>
            <a:pPr>
              <a:buFont typeface="Wingdings" pitchFamily="2" charset="2"/>
              <a:buChar char="Ø"/>
            </a:pPr>
            <a:r>
              <a:rPr lang="el-GR" sz="1400" dirty="0" smtClean="0">
                <a:latin typeface="Palatino Linotype" pitchFamily="18" charset="0"/>
              </a:rPr>
              <a:t>Ερωτηματολόγιο </a:t>
            </a:r>
          </a:p>
          <a:p>
            <a:pPr>
              <a:buFont typeface="Wingdings" pitchFamily="2" charset="2"/>
              <a:buChar char="Ø"/>
            </a:pPr>
            <a:r>
              <a:rPr lang="el-GR" sz="1400" dirty="0" smtClean="0">
                <a:latin typeface="Palatino Linotype" pitchFamily="18" charset="0"/>
              </a:rPr>
              <a:t>Συμπεράσματα </a:t>
            </a:r>
          </a:p>
          <a:p>
            <a:pPr>
              <a:buFont typeface="Wingdings" pitchFamily="2" charset="2"/>
              <a:buChar char="Ø"/>
            </a:pPr>
            <a:r>
              <a:rPr lang="el-GR" sz="1400" dirty="0" smtClean="0">
                <a:latin typeface="Palatino Linotype" pitchFamily="18" charset="0"/>
              </a:rPr>
              <a:t>Επίλογος </a:t>
            </a:r>
            <a:r>
              <a:rPr lang="el-GR" sz="1400" dirty="0" smtClean="0">
                <a:latin typeface="Palatino Linotype" pitchFamily="18" charset="0"/>
              </a:rPr>
              <a:t>- Βιβλιογραφία</a:t>
            </a:r>
            <a:endParaRPr lang="el-GR" sz="1400" dirty="0" smtClean="0">
              <a:latin typeface="Palatino Linotype" pitchFamily="18" charset="0"/>
            </a:endParaRPr>
          </a:p>
          <a:p>
            <a:pPr>
              <a:buFont typeface="Wingdings" pitchFamily="2" charset="2"/>
              <a:buChar char="q"/>
            </a:pPr>
            <a:endParaRPr lang="en-US" sz="1200" dirty="0" smtClean="0">
              <a:latin typeface="Palatino Linotype" pitchFamily="18" charset="0"/>
            </a:endParaRPr>
          </a:p>
          <a:p>
            <a:pPr>
              <a:buFont typeface="Wingdings" pitchFamily="2" charset="2"/>
              <a:buChar char="q"/>
            </a:pPr>
            <a:endParaRPr lang="el-GR" sz="1200" dirty="0" smtClean="0">
              <a:latin typeface="Palatino Linotype" pitchFamily="18" charset="0"/>
            </a:endParaRPr>
          </a:p>
          <a:p>
            <a:endParaRPr lang="el-GR" sz="1200" dirty="0" smtClean="0"/>
          </a:p>
          <a:p>
            <a:endParaRPr lang="el-GR" sz="1200" dirty="0" smtClean="0"/>
          </a:p>
          <a:p>
            <a:endParaRPr lang="el-GR" sz="1200" dirty="0" smtClean="0"/>
          </a:p>
          <a:p>
            <a:endParaRPr lang="el-GR" sz="1200" dirty="0" smtClean="0"/>
          </a:p>
          <a:p>
            <a:endParaRPr lang="el-GR" sz="1200" dirty="0" smtClean="0"/>
          </a:p>
        </p:txBody>
      </p:sp>
      <p:sp>
        <p:nvSpPr>
          <p:cNvPr id="7" name="6 - Θέση υποσέλιδου"/>
          <p:cNvSpPr>
            <a:spLocks noGrp="1"/>
          </p:cNvSpPr>
          <p:nvPr>
            <p:ph type="ftr" sz="quarter" idx="11"/>
          </p:nvPr>
        </p:nvSpPr>
        <p:spPr>
          <a:xfrm>
            <a:off x="6300192" y="6309320"/>
            <a:ext cx="2350681" cy="365125"/>
          </a:xfrm>
        </p:spPr>
        <p:txBody>
          <a:bodyPr/>
          <a:lstStyle/>
          <a:p>
            <a:r>
              <a:rPr lang="el-GR" dirty="0" smtClean="0">
                <a:solidFill>
                  <a:schemeClr val="tx1"/>
                </a:solidFill>
              </a:rPr>
              <a:t>2ο ΓΕΛ Κέρκυρας Ερευνητική Εργασία Β Τάξης 2014-2015</a:t>
            </a:r>
            <a:endParaRPr lang="el-GR" dirty="0">
              <a:solidFill>
                <a:schemeClr val="tx1"/>
              </a:solidFill>
            </a:endParaRPr>
          </a:p>
        </p:txBody>
      </p:sp>
      <p:sp>
        <p:nvSpPr>
          <p:cNvPr id="8" name="7 - Θέση αριθμού διαφάνειας"/>
          <p:cNvSpPr>
            <a:spLocks noGrp="1"/>
          </p:cNvSpPr>
          <p:nvPr>
            <p:ph type="sldNum" sz="quarter" idx="12"/>
          </p:nvPr>
        </p:nvSpPr>
        <p:spPr/>
        <p:txBody>
          <a:bodyPr/>
          <a:lstStyle/>
          <a:p>
            <a:fld id="{5010B90C-6CA5-4E7D-AAB5-A934DDFA533D}" type="slidenum">
              <a:rPr lang="el-GR" smtClean="0"/>
              <a:pPr/>
              <a:t>8</a:t>
            </a:fld>
            <a:endParaRPr lang="el-GR" dirty="0"/>
          </a:p>
        </p:txBody>
      </p:sp>
      <p:cxnSp>
        <p:nvCxnSpPr>
          <p:cNvPr id="11" name="10 - Ευθύγραμμο βέλος σύνδεσης"/>
          <p:cNvCxnSpPr/>
          <p:nvPr/>
        </p:nvCxnSpPr>
        <p:spPr>
          <a:xfrm flipH="1">
            <a:off x="971600" y="1196752"/>
            <a:ext cx="2088232"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thruBlk="1"/>
    <p:sndAc>
      <p:stSnd>
        <p:snd r:embed="rId2" name="camera.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622</Words>
  <Application>Microsoft Office PowerPoint</Application>
  <PresentationFormat>Προβολή στην οθόνη (4:3)</PresentationFormat>
  <Paragraphs>74</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Ηλιοστάσιο</vt:lpstr>
      <vt:lpstr>2ο Γενικό Λύκειο Κέρκυρας Σχ. έτ.: 2014-2015 ΕΡΕΥΝΗΤΙΚΗ ΕΡΓΑΣΙΑ Β΄ Λυκείου με θέμα:  Η Μουσική στην σύγχρονη εποχή.   Επιστημονικό Πεδίο: «Τέχνη και Πολιτισμός»    </vt:lpstr>
      <vt:lpstr>Διαφάνεια 2</vt:lpstr>
      <vt:lpstr>Διαφάνεια 3</vt:lpstr>
      <vt:lpstr>Διαφάνεια 4</vt:lpstr>
      <vt:lpstr>  η μουσική του 20ου   αι ώ να  και η εξέλιξη  της                    </vt:lpstr>
      <vt:lpstr>ΤΙΤΛΟΙ ΤΩΝ ΚΕΦΑΛΑΙΩΝ ΤΗΣ ΕΡΓΑΣΙΑΣ</vt:lpstr>
      <vt:lpstr>Αναφορά στην τζαζ  …….. </vt:lpstr>
      <vt:lpstr>Δημιουργία τεχνήματος που είναι μια αφίσα και ένα video  με την συνολική παρουσίαση της εργασίας.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2ο Γενικό Λύκειο Κέρκυρας Σχ. έτ.: 2014-2015 ΕΡΕΥΝΗΤΙΚΗ ΕΡΓΑΣΙΑ Α΄ Λυκείου με θέμα: Η Μουσική στα Επτάνησα. Παιδεία,  Τέχνη , Πολιτισμός. Σχέση με το παρελθόν – προοπτική, προτάσεις για το μέλλον. Επιστημονικό Πεδίο: «Τέχνη και Πολιτισμός»</dc:title>
  <dc:creator>kostas</dc:creator>
  <cp:lastModifiedBy>kostas</cp:lastModifiedBy>
  <cp:revision>27</cp:revision>
  <dcterms:created xsi:type="dcterms:W3CDTF">2015-02-11T08:50:08Z</dcterms:created>
  <dcterms:modified xsi:type="dcterms:W3CDTF">2015-02-16T07:57:39Z</dcterms:modified>
</cp:coreProperties>
</file>