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cd75a1c42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cd75a1c4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cd75a1c42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cd75a1c4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cd75a1c42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cd75a1c4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cd75a1c4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cd75a1c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cd75a1c42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cd75a1c4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cd75a1c4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cd75a1c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cd75a1c4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cd75a1c4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cd75a1c42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cd75a1c4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24"/>
        <p:cNvGrpSpPr/>
        <p:nvPr/>
      </p:nvGrpSpPr>
      <p:grpSpPr>
        <a:xfrm>
          <a:off x="0" y="0"/>
          <a:ext cx="0" cy="0"/>
          <a:chOff x="0" y="0"/>
          <a:chExt cx="0" cy="0"/>
        </a:xfrm>
      </p:grpSpPr>
      <p:sp>
        <p:nvSpPr>
          <p:cNvPr id="25" name="Google Shape;25;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6" name="Google Shape;26;p2"/>
          <p:cNvSpPr/>
          <p:nvPr/>
        </p:nvSpPr>
        <p:spPr>
          <a:xfrm rot="10800000" flipH="1">
            <a:off x="5410200" y="3897010"/>
            <a:ext cx="3733801" cy="192024"/>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7" name="Google Shape;27;p2"/>
          <p:cNvSpPr/>
          <p:nvPr/>
        </p:nvSpPr>
        <p:spPr>
          <a:xfrm rot="10800000" flipH="1">
            <a:off x="5410200" y="4115167"/>
            <a:ext cx="3733801"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8" name="Google Shape;28;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9" name="Google Shape;29;p2"/>
          <p:cNvSpPr/>
          <p:nvPr/>
        </p:nvSpPr>
        <p:spPr>
          <a:xfrm rot="10800000" flipH="1">
            <a:off x="5410200" y="4199572"/>
            <a:ext cx="1965960"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a:off x="1" y="3649662"/>
            <a:ext cx="9144000" cy="244170"/>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6" name="Google Shape;36;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no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a:endParaRPr/>
          </a:p>
        </p:txBody>
      </p:sp>
      <p:sp>
        <p:nvSpPr>
          <p:cNvPr id="38" name="Google Shape;38;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chemeClr val="lt1"/>
                </a:solidFill>
                <a:latin typeface="Georgia"/>
                <a:ea typeface="Georgia"/>
                <a:cs typeface="Georgia"/>
                <a:sym typeface="Georgia"/>
              </a:defRPr>
            </a:lvl1pPr>
            <a:lvl2pPr marL="0" lvl="1" indent="0" algn="r">
              <a:spcBef>
                <a:spcPts val="0"/>
              </a:spcBef>
              <a:buNone/>
              <a:defRPr sz="1800" b="0" i="0" u="none" strike="noStrike" cap="none">
                <a:solidFill>
                  <a:schemeClr val="lt1"/>
                </a:solidFill>
                <a:latin typeface="Georgia"/>
                <a:ea typeface="Georgia"/>
                <a:cs typeface="Georgia"/>
                <a:sym typeface="Georgia"/>
              </a:defRPr>
            </a:lvl2pPr>
            <a:lvl3pPr marL="0" lvl="2" indent="0" algn="r">
              <a:spcBef>
                <a:spcPts val="0"/>
              </a:spcBef>
              <a:buNone/>
              <a:defRPr sz="1800" b="0" i="0" u="none" strike="noStrike" cap="none">
                <a:solidFill>
                  <a:schemeClr val="lt1"/>
                </a:solidFill>
                <a:latin typeface="Georgia"/>
                <a:ea typeface="Georgia"/>
                <a:cs typeface="Georgia"/>
                <a:sym typeface="Georgia"/>
              </a:defRPr>
            </a:lvl3pPr>
            <a:lvl4pPr marL="0" lvl="3" indent="0" algn="r">
              <a:spcBef>
                <a:spcPts val="0"/>
              </a:spcBef>
              <a:buNone/>
              <a:defRPr sz="1800" b="0" i="0" u="none" strike="noStrike" cap="none">
                <a:solidFill>
                  <a:schemeClr val="lt1"/>
                </a:solidFill>
                <a:latin typeface="Georgia"/>
                <a:ea typeface="Georgia"/>
                <a:cs typeface="Georgia"/>
                <a:sym typeface="Georgia"/>
              </a:defRPr>
            </a:lvl4pPr>
            <a:lvl5pPr marL="0" lvl="4" indent="0" algn="r">
              <a:spcBef>
                <a:spcPts val="0"/>
              </a:spcBef>
              <a:buNone/>
              <a:defRPr sz="1800" b="0" i="0" u="none" strike="noStrike" cap="none">
                <a:solidFill>
                  <a:schemeClr val="lt1"/>
                </a:solidFill>
                <a:latin typeface="Georgia"/>
                <a:ea typeface="Georgia"/>
                <a:cs typeface="Georgia"/>
                <a:sym typeface="Georgia"/>
              </a:defRPr>
            </a:lvl5pPr>
            <a:lvl6pPr marL="0" lvl="5" indent="0" algn="r">
              <a:spcBef>
                <a:spcPts val="0"/>
              </a:spcBef>
              <a:buNone/>
              <a:defRPr sz="1800" b="0" i="0" u="none" strike="noStrike" cap="none">
                <a:solidFill>
                  <a:schemeClr val="lt1"/>
                </a:solidFill>
                <a:latin typeface="Georgia"/>
                <a:ea typeface="Georgia"/>
                <a:cs typeface="Georgia"/>
                <a:sym typeface="Georgia"/>
              </a:defRPr>
            </a:lvl6pPr>
            <a:lvl7pPr marL="0" lvl="6" indent="0" algn="r">
              <a:spcBef>
                <a:spcPts val="0"/>
              </a:spcBef>
              <a:buNone/>
              <a:defRPr sz="1800" b="0" i="0" u="none" strike="noStrike" cap="none">
                <a:solidFill>
                  <a:schemeClr val="lt1"/>
                </a:solidFill>
                <a:latin typeface="Georgia"/>
                <a:ea typeface="Georgia"/>
                <a:cs typeface="Georgia"/>
                <a:sym typeface="Georgia"/>
              </a:defRPr>
            </a:lvl7pPr>
            <a:lvl8pPr marL="0" lvl="7" indent="0" algn="r">
              <a:spcBef>
                <a:spcPts val="0"/>
              </a:spcBef>
              <a:buNone/>
              <a:defRPr sz="1800" b="0" i="0" u="none" strike="noStrike" cap="none">
                <a:solidFill>
                  <a:schemeClr val="lt1"/>
                </a:solidFill>
                <a:latin typeface="Georgia"/>
                <a:ea typeface="Georgia"/>
                <a:cs typeface="Georgia"/>
                <a:sym typeface="Georgia"/>
              </a:defRPr>
            </a:lvl8pPr>
            <a:lvl9pPr marL="0" lvl="8" indent="0" algn="r">
              <a:spcBef>
                <a:spcPts val="0"/>
              </a:spcBef>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5" name="Google Shape;95;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1" name="Google Shape;101;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4" name="Google Shape;44;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Trebuchet MS"/>
              <a:buNone/>
              <a:defRPr sz="43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SzPts val="2100"/>
              <a:buNone/>
              <a:defRPr sz="2100" b="0">
                <a:solidFill>
                  <a:schemeClr val="dk2"/>
                </a:solidFill>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0" name="Google Shape;50;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6" name="Google Shape;56;p5"/>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7" name="Google Shape;57;p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Trebuchet MS"/>
              <a:buNone/>
              <a:defRPr sz="4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
          <p:cNvSpPr txBox="1">
            <a:spLocks noGrp="1"/>
          </p:cNvSpPr>
          <p:nvPr>
            <p:ph type="body" idx="1"/>
          </p:nvPr>
        </p:nvSpPr>
        <p:spPr>
          <a:xfrm>
            <a:off x="381000" y="2244970"/>
            <a:ext cx="4041648"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3" name="Google Shape;63;p6"/>
          <p:cNvSpPr txBox="1">
            <a:spLocks noGrp="1"/>
          </p:cNvSpPr>
          <p:nvPr>
            <p:ph type="body" idx="2"/>
          </p:nvPr>
        </p:nvSpPr>
        <p:spPr>
          <a:xfrm>
            <a:off x="4721225" y="2244970"/>
            <a:ext cx="4041775"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4" name="Google Shape;64;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5" name="Google Shape;65;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6" name="Google Shape;66;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
        <p:nvSpPr>
          <p:cNvPr id="68" name="Google Shape;68;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74"/>
        <p:cNvGrpSpPr/>
        <p:nvPr/>
      </p:nvGrpSpPr>
      <p:grpSpPr>
        <a:xfrm>
          <a:off x="0" y="0"/>
          <a:ext cx="0" cy="0"/>
          <a:chOff x="0" y="0"/>
          <a:chExt cx="0" cy="0"/>
        </a:xfrm>
      </p:grpSpPr>
      <p:sp>
        <p:nvSpPr>
          <p:cNvPr id="75" name="Google Shape;75;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Trebuchet MS"/>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SzPts val="1400"/>
              <a:buNone/>
              <a:defRPr sz="1400"/>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1" name="Google Shape;81;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noAutofit/>
          </a:bodyPr>
          <a:lstStyle>
            <a:lvl1pPr marL="457200" lvl="0" indent="-431800" algn="l">
              <a:spcBef>
                <a:spcPts val="300"/>
              </a:spcBef>
              <a:spcAft>
                <a:spcPts val="0"/>
              </a:spcAft>
              <a:buSzPts val="3200"/>
              <a:buChar char="•"/>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2" name="Google Shape;82;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noAutofit/>
          </a:bodyPr>
          <a:lstStyle>
            <a:lvl1pPr lvl="0" algn="ctr">
              <a:spcBef>
                <a:spcPts val="0"/>
              </a:spcBef>
              <a:spcAft>
                <a:spcPts val="0"/>
              </a:spcAft>
              <a:buClr>
                <a:schemeClr val="dk2"/>
              </a:buClr>
              <a:buSzPts val="2000"/>
              <a:buFont typeface="Trebuchet M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noAutofit/>
          </a:bodyPr>
          <a:lstStyle>
            <a:lvl1pPr marR="0" lvl="0" algn="l" rtl="0">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8" name="Google Shape;88;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noAutofit/>
          </a:bodyPr>
          <a:lstStyle>
            <a:lvl1pPr marL="457200" lvl="0" indent="-228600" algn="l">
              <a:lnSpc>
                <a:spcPct val="100000"/>
              </a:lnSpc>
              <a:spcBef>
                <a:spcPts val="0"/>
              </a:spcBef>
              <a:spcAft>
                <a:spcPts val="0"/>
              </a:spcAft>
              <a:buSzPts val="1300"/>
              <a:buFont typeface="Georgia"/>
              <a:buNone/>
              <a:defRPr sz="1300"/>
            </a:lvl1pPr>
            <a:lvl2pPr marL="914400" lvl="1" indent="-228600" algn="l">
              <a:spcBef>
                <a:spcPts val="300"/>
              </a:spcBef>
              <a:spcAft>
                <a:spcPts val="0"/>
              </a:spcAft>
              <a:buSzPts val="1200"/>
              <a:buFont typeface="Georgia"/>
              <a:buNone/>
              <a:defRPr sz="1200"/>
            </a:lvl2pPr>
            <a:lvl3pPr marL="1371600" lvl="2" indent="-228600" algn="l">
              <a:spcBef>
                <a:spcPts val="300"/>
              </a:spcBef>
              <a:spcAft>
                <a:spcPts val="0"/>
              </a:spcAft>
              <a:buSzPts val="1000"/>
              <a:buFont typeface="Georgia"/>
              <a:buNone/>
              <a:defRPr sz="1000"/>
            </a:lvl3pPr>
            <a:lvl4pPr marL="1828800" lvl="3" indent="-228600" algn="l">
              <a:spcBef>
                <a:spcPts val="300"/>
              </a:spcBef>
              <a:spcAft>
                <a:spcPts val="0"/>
              </a:spcAft>
              <a:buSzPts val="900"/>
              <a:buFont typeface="Georgia"/>
              <a:buNone/>
              <a:defRPr sz="900"/>
            </a:lvl4pPr>
            <a:lvl5pPr marL="2286000" lvl="4" indent="-228600" algn="l">
              <a:spcBef>
                <a:spcPts val="300"/>
              </a:spcBef>
              <a:spcAft>
                <a:spcPts val="0"/>
              </a:spcAft>
              <a:buSzPts val="900"/>
              <a:buFont typeface="Georgia"/>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9" name="Google Shape;89;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366818"/>
            <a:ext cx="9144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 name="Google Shape;7;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 name="Google Shape;8;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9" name="Google Shape;9;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0" name="Google Shape;10;p1"/>
          <p:cNvSpPr/>
          <p:nvPr/>
        </p:nvSpPr>
        <p:spPr>
          <a:xfrm rot="10800000" flipH="1">
            <a:off x="5410200" y="440112"/>
            <a:ext cx="37338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a:off x="9084966" y="-2001"/>
            <a:ext cx="5762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a:off x="9044481" y="-2001"/>
            <a:ext cx="27432"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8873475" y="380"/>
            <a:ext cx="9144"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1" name="Google Shape;21;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2" name="Google Shape;22;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3" name="Google Shape;23;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ctrTitle"/>
          </p:nvPr>
        </p:nvSpPr>
        <p:spPr>
          <a:xfrm>
            <a:off x="432581" y="2176804"/>
            <a:ext cx="8458200" cy="14700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400"/>
              <a:buFont typeface="Trebuchet MS"/>
              <a:buNone/>
            </a:pPr>
            <a:r>
              <a:rPr lang="el-GR" dirty="0"/>
              <a:t>Τα δικαιώματα των παιδιών</a:t>
            </a:r>
            <a:endParaRPr dirty="0"/>
          </a:p>
        </p:txBody>
      </p:sp>
      <p:sp>
        <p:nvSpPr>
          <p:cNvPr id="109" name="Google Shape;109;p13"/>
          <p:cNvSpPr txBox="1">
            <a:spLocks noGrp="1"/>
          </p:cNvSpPr>
          <p:nvPr>
            <p:ph type="subTitle" idx="1"/>
          </p:nvPr>
        </p:nvSpPr>
        <p:spPr>
          <a:xfrm>
            <a:off x="2018714" y="4265697"/>
            <a:ext cx="4953000" cy="1752600"/>
          </a:xfrm>
          <a:prstGeom prst="rect">
            <a:avLst/>
          </a:prstGeom>
          <a:noFill/>
          <a:ln>
            <a:noFill/>
          </a:ln>
        </p:spPr>
        <p:txBody>
          <a:bodyPr spcFirstLastPara="1" wrap="square" lIns="91425" tIns="45700" rIns="91425" bIns="45700" anchor="t" anchorCtr="0">
            <a:noAutofit/>
          </a:bodyPr>
          <a:lstStyle/>
          <a:p>
            <a:pPr marL="64008" lvl="0" indent="0" algn="ctr" rtl="0">
              <a:spcBef>
                <a:spcPts val="0"/>
              </a:spcBef>
              <a:spcAft>
                <a:spcPts val="0"/>
              </a:spcAft>
              <a:buSzPts val="2400"/>
              <a:buNone/>
            </a:pPr>
            <a:r>
              <a:rPr lang="el-GR" dirty="0"/>
              <a:t>Σύμφωνα με την διεθνή σύμβαση των Ηνωμένων Εθνών</a:t>
            </a:r>
            <a:endParaRPr dirty="0"/>
          </a:p>
        </p:txBody>
      </p:sp>
      <p:pic>
        <p:nvPicPr>
          <p:cNvPr id="4" name="Google Shape;122;p15" descr="Flag_of_UNICEF.jpg"/>
          <p:cNvPicPr preferRelativeResize="0"/>
          <p:nvPr/>
        </p:nvPicPr>
        <p:blipFill rotWithShape="1">
          <a:blip r:embed="rId3">
            <a:alphaModFix/>
          </a:blip>
          <a:srcRect/>
          <a:stretch/>
        </p:blipFill>
        <p:spPr>
          <a:xfrm>
            <a:off x="2419643" y="815927"/>
            <a:ext cx="4234375" cy="17021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body" idx="4294967295"/>
          </p:nvPr>
        </p:nvSpPr>
        <p:spPr>
          <a:xfrm>
            <a:off x="457200" y="733150"/>
            <a:ext cx="8229600" cy="58413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a:p>
            <a:pPr marL="0" lvl="0" indent="0" algn="l" rtl="0">
              <a:spcBef>
                <a:spcPts val="300"/>
              </a:spcBef>
              <a:spcAft>
                <a:spcPts val="0"/>
              </a:spcAft>
              <a:buNone/>
            </a:pPr>
            <a:endParaRPr/>
          </a:p>
          <a:p>
            <a:pPr marL="0" lvl="0" indent="0" algn="l" rtl="0">
              <a:spcBef>
                <a:spcPts val="300"/>
              </a:spcBef>
              <a:spcAft>
                <a:spcPts val="0"/>
              </a:spcAft>
              <a:buNone/>
            </a:pPr>
            <a:r>
              <a:rPr lang="el-GR"/>
              <a:t>Ένα από τα βασικότερα δικαιώματα είναι η ιατρική περίθαλψη. Η Οικουμενική Διακήρυξη έχει αναγνωρίσει και κατοχυρώσει νομικά το δικαίωμα στην υγεία μέσω του άρθρου 25. Τα παιδιά είναι η πιο ευαίσθητη κατηγορία ανθρώπων, για αυτόν ακριβώς τον λόγο θα έπρεπε να τους προσφέρεται το αναφαίρετο δικαίωμα στην υγεία και να τους εξασφαλίζεται ιατρική μέριμνα.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569475" y="663750"/>
            <a:ext cx="3878176" cy="2840451"/>
          </a:xfrm>
          <a:prstGeom prst="rect">
            <a:avLst/>
          </a:prstGeom>
          <a:noFill/>
          <a:ln>
            <a:noFill/>
          </a:ln>
        </p:spPr>
      </p:pic>
      <p:sp>
        <p:nvSpPr>
          <p:cNvPr id="170" name="Google Shape;170;p23"/>
          <p:cNvSpPr txBox="1"/>
          <p:nvPr/>
        </p:nvSpPr>
        <p:spPr>
          <a:xfrm>
            <a:off x="338400" y="3639550"/>
            <a:ext cx="8467200" cy="3000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l-GR" sz="2800">
                <a:solidFill>
                  <a:schemeClr val="dk1"/>
                </a:solidFill>
                <a:latin typeface="Georgia"/>
                <a:ea typeface="Georgia"/>
                <a:cs typeface="Georgia"/>
                <a:sym typeface="Georgia"/>
              </a:rPr>
              <a:t>Πρέπει να τονιστεί ότι όταν αναφερόμαστε στην υγεία δεν εννοούμε μόνο την παρουσία κάποιας ασθένειας αλλά και την ανάγκη προστασίας των ανηλίκων ως  ένδειξη σεβασμού στα θεμελιώδη δικαιώματά τους ως άνθρωποι.</a:t>
            </a:r>
            <a:endParaRPr sz="28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body" idx="4294967295"/>
          </p:nvPr>
        </p:nvSpPr>
        <p:spPr>
          <a:xfrm>
            <a:off x="457200" y="920599"/>
            <a:ext cx="8229600" cy="4325100"/>
          </a:xfrm>
          <a:prstGeom prst="rect">
            <a:avLst/>
          </a:prstGeom>
        </p:spPr>
        <p:txBody>
          <a:bodyPr spcFirstLastPara="1" wrap="square" lIns="91425" tIns="45700" rIns="91425" bIns="45700" anchor="t" anchorCtr="0">
            <a:noAutofit/>
          </a:bodyPr>
          <a:lstStyle/>
          <a:p>
            <a:pPr marL="0" lvl="0" indent="0" algn="just" rtl="0">
              <a:spcBef>
                <a:spcPts val="1200"/>
              </a:spcBef>
              <a:spcAft>
                <a:spcPts val="0"/>
              </a:spcAft>
              <a:buClr>
                <a:schemeClr val="dk1"/>
              </a:buClr>
              <a:buSzPts val="1100"/>
              <a:buFont typeface="Arial"/>
              <a:buNone/>
            </a:pPr>
            <a:r>
              <a:rPr lang="el-GR" dirty="0"/>
              <a:t> Επιπρόσθετη αρχή του δικαιώματος αυτού είναι ότι μοναδικός σκοπός των κρατικών φορέων πρέπει να είναι αποκλειστικά το συμφέρον του </a:t>
            </a:r>
            <a:r>
              <a:rPr lang="el-GR" dirty="0" smtClean="0"/>
              <a:t>παιδιού, </a:t>
            </a:r>
            <a:r>
              <a:rPr lang="el-GR" dirty="0"/>
              <a:t>καθώς επίσης να αποβλέπουν στην συμμετοχή των παιδιών στα θέματα υγείας. Η Ελλάδα αποτελεί μια από τις αρκετές χώρες οι οποίες έχουν υπογράψει την σύμβαση σχετικά με τα δικαιώματα των παιδιών. Στις 11 Μαΐου του 1993 επικυρώθηκε η σύμβαση από το Ελληνικό κράτος και η υπογραφή έλαβε χώρα στις 26 Ιανουαρίου του 1990.</a:t>
            </a:r>
            <a:endParaRPr dirty="0"/>
          </a:p>
          <a:p>
            <a:pPr marL="0" lvl="0" indent="0" algn="l" rtl="0">
              <a:spcBef>
                <a:spcPts val="3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body" idx="4294967295"/>
          </p:nvPr>
        </p:nvSpPr>
        <p:spPr>
          <a:xfrm>
            <a:off x="457200" y="1549075"/>
            <a:ext cx="8229600" cy="5025300"/>
          </a:xfrm>
          <a:prstGeom prst="rect">
            <a:avLst/>
          </a:prstGeom>
        </p:spPr>
        <p:txBody>
          <a:bodyPr spcFirstLastPara="1" wrap="square" lIns="91425" tIns="45700" rIns="91425" bIns="45700" anchor="t" anchorCtr="0">
            <a:noAutofit/>
          </a:bodyPr>
          <a:lstStyle/>
          <a:p>
            <a:pPr marL="0" lvl="0" indent="0" algn="just" rtl="0">
              <a:spcBef>
                <a:spcPts val="1200"/>
              </a:spcBef>
              <a:spcAft>
                <a:spcPts val="0"/>
              </a:spcAft>
              <a:buClr>
                <a:schemeClr val="dk1"/>
              </a:buClr>
              <a:buSzPts val="1100"/>
              <a:buFont typeface="Arial"/>
              <a:buNone/>
            </a:pPr>
            <a:r>
              <a:rPr lang="el-GR" dirty="0"/>
              <a:t> Αβίαστα </a:t>
            </a:r>
            <a:r>
              <a:rPr lang="el-GR" dirty="0" smtClean="0"/>
              <a:t>λοιπόν, </a:t>
            </a:r>
            <a:r>
              <a:rPr lang="el-GR" dirty="0"/>
              <a:t>συνάγεται το συμπέρασμα ότι η υπογραφή της σύμβασης με θέμα τα δικαιώματα των ανηλίκων έχει συμβάλει φανερά στην ουσιαστική τροπή των συνθηκών κάτω από τις οποίες επιβιώνουν τα παιδιά και έχει δημιουργήσει ανεξίτηλα σημάδια στην ιστορία των δικαιωμάτων των μικρών απογόνων.</a:t>
            </a:r>
            <a:endParaRPr dirty="0"/>
          </a:p>
          <a:p>
            <a:pPr marL="0" lvl="0" indent="0" algn="l" rtl="0">
              <a:spcBef>
                <a:spcPts val="3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6"/>
          <p:cNvPicPr preferRelativeResize="0"/>
          <p:nvPr/>
        </p:nvPicPr>
        <p:blipFill>
          <a:blip r:embed="rId3">
            <a:alphaModFix/>
          </a:blip>
          <a:stretch>
            <a:fillRect/>
          </a:stretch>
        </p:blipFill>
        <p:spPr>
          <a:xfrm>
            <a:off x="152400" y="812125"/>
            <a:ext cx="8737597" cy="5893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7" descr="images.png"/>
          <p:cNvPicPr preferRelativeResize="0">
            <a:picLocks noGrp="1"/>
          </p:cNvPicPr>
          <p:nvPr>
            <p:ph type="body" idx="1"/>
          </p:nvPr>
        </p:nvPicPr>
        <p:blipFill rotWithShape="1">
          <a:blip r:embed="rId3">
            <a:alphaModFix/>
          </a:blip>
          <a:srcRect/>
          <a:stretch/>
        </p:blipFill>
        <p:spPr>
          <a:xfrm>
            <a:off x="457200" y="2249424"/>
            <a:ext cx="4038600" cy="4526100"/>
          </a:xfrm>
          <a:prstGeom prst="rect">
            <a:avLst/>
          </a:prstGeom>
          <a:noFill/>
          <a:ln>
            <a:noFill/>
          </a:ln>
        </p:spPr>
      </p:pic>
      <p:sp>
        <p:nvSpPr>
          <p:cNvPr id="191" name="Google Shape;191;p27"/>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2" name="Google Shape;192;p27"/>
          <p:cNvSpPr txBox="1">
            <a:spLocks noGrp="1"/>
          </p:cNvSpPr>
          <p:nvPr>
            <p:ph type="body" idx="2"/>
          </p:nvPr>
        </p:nvSpPr>
        <p:spPr>
          <a:xfrm>
            <a:off x="4648200" y="2249424"/>
            <a:ext cx="4038600" cy="45261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a:p>
            <a:pPr marL="0" lvl="0" indent="0" algn="l" rtl="0">
              <a:spcBef>
                <a:spcPts val="300"/>
              </a:spcBef>
              <a:spcAft>
                <a:spcPts val="0"/>
              </a:spcAft>
              <a:buNone/>
            </a:pPr>
            <a:endParaRPr/>
          </a:p>
          <a:p>
            <a:pPr marL="0" lvl="0" indent="0" algn="l" rtl="0">
              <a:spcBef>
                <a:spcPts val="300"/>
              </a:spcBef>
              <a:spcAft>
                <a:spcPts val="0"/>
              </a:spcAft>
              <a:buNone/>
            </a:pPr>
            <a:endParaRPr/>
          </a:p>
          <a:p>
            <a:pPr marL="0" lvl="0" indent="0" algn="l" rtl="0">
              <a:spcBef>
                <a:spcPts val="300"/>
              </a:spcBef>
              <a:spcAft>
                <a:spcPts val="0"/>
              </a:spcAft>
              <a:buNone/>
            </a:pPr>
            <a:r>
              <a:rPr lang="el-GR"/>
              <a:t>Κέκος Αλέξανδρος (Α3)</a:t>
            </a:r>
            <a:endParaRPr/>
          </a:p>
          <a:p>
            <a:pPr marL="0" lvl="0" indent="0" algn="l" rtl="0">
              <a:spcBef>
                <a:spcPts val="300"/>
              </a:spcBef>
              <a:spcAft>
                <a:spcPts val="0"/>
              </a:spcAft>
              <a:buNone/>
            </a:pPr>
            <a:r>
              <a:rPr lang="el-GR"/>
              <a:t>Παναγιωτίδου Μανθούλα (Α2)</a:t>
            </a:r>
            <a:endParaRPr/>
          </a:p>
          <a:p>
            <a:pPr marL="0" lvl="0" indent="0" algn="l" rtl="0">
              <a:spcBef>
                <a:spcPts val="300"/>
              </a:spcBef>
              <a:spcAft>
                <a:spcPts val="0"/>
              </a:spcAft>
              <a:buNone/>
            </a:pPr>
            <a:r>
              <a:rPr lang="el-GR"/>
              <a:t>Πίτσουλη Ιωάννα (Α2)</a:t>
            </a:r>
            <a:endParaRPr/>
          </a:p>
          <a:p>
            <a:pPr marL="0" lvl="0" indent="0" algn="l" rtl="0">
              <a:spcBef>
                <a:spcPts val="300"/>
              </a:spcBef>
              <a:spcAft>
                <a:spcPts val="0"/>
              </a:spcAft>
              <a:buNone/>
            </a:pPr>
            <a:r>
              <a:rPr lang="el-GR"/>
              <a:t>Χατζηβασιλείου Ραφαηλία (Α2)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body" idx="1"/>
          </p:nvPr>
        </p:nvSpPr>
        <p:spPr>
          <a:xfrm>
            <a:off x="457200" y="908720"/>
            <a:ext cx="8229600" cy="5665816"/>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2800"/>
              <a:buChar char="•"/>
            </a:pPr>
            <a:r>
              <a:rPr lang="el-GR"/>
              <a:t>Πριν από τριάντα χρόνια, οι παγκόσμιοι ηγέτες δεσμεύτηκαν ιστορικά για τα παιδιά του κόσμου υιοθετώντας τη Σύμβαση των Ηνωμένων Εθνών για τα Δικαιώματα του Παιδιού - μια διεθνή συμφωνία για την παιδική ηλικία</a:t>
            </a:r>
            <a:endParaRPr/>
          </a:p>
          <a:p>
            <a:pPr marL="365760" lvl="0" indent="-78232" algn="l" rtl="0">
              <a:spcBef>
                <a:spcPts val="300"/>
              </a:spcBef>
              <a:spcAft>
                <a:spcPts val="0"/>
              </a:spcAft>
              <a:buSzPts val="2800"/>
              <a:buNone/>
            </a:pPr>
            <a:endParaRPr/>
          </a:p>
          <a:p>
            <a:pPr marL="365760" lvl="0" indent="-256032" algn="r" rtl="0">
              <a:spcBef>
                <a:spcPts val="300"/>
              </a:spcBef>
              <a:spcAft>
                <a:spcPts val="0"/>
              </a:spcAft>
              <a:buSzPts val="2800"/>
              <a:buNone/>
            </a:pPr>
            <a:r>
              <a:rPr lang="el-GR"/>
              <a:t>             </a:t>
            </a:r>
            <a:endParaRPr/>
          </a:p>
          <a:p>
            <a:pPr marL="365760" lvl="0" indent="-256032" algn="r" rtl="0">
              <a:spcBef>
                <a:spcPts val="300"/>
              </a:spcBef>
              <a:spcAft>
                <a:spcPts val="0"/>
              </a:spcAft>
              <a:buSzPts val="2800"/>
              <a:buNone/>
            </a:pPr>
            <a:r>
              <a:rPr lang="el-GR"/>
              <a:t> Έχει γίνει η πιο ευρέως επικυρωμένη                                      συνθήκη για τα ανθρώπινα δικαιώματα στην       ιστορία και έχει βοηθήσει να μεταμορφώσει τις ζωές των παιδιών σε όλο τον κόσμο.</a:t>
            </a:r>
            <a:endParaRPr/>
          </a:p>
        </p:txBody>
      </p:sp>
      <p:pic>
        <p:nvPicPr>
          <p:cNvPr id="115" name="Google Shape;115;p14" descr="rights.png"/>
          <p:cNvPicPr preferRelativeResize="0"/>
          <p:nvPr/>
        </p:nvPicPr>
        <p:blipFill rotWithShape="1">
          <a:blip r:embed="rId3">
            <a:alphaModFix/>
          </a:blip>
          <a:srcRect/>
          <a:stretch/>
        </p:blipFill>
        <p:spPr>
          <a:xfrm>
            <a:off x="0" y="3212976"/>
            <a:ext cx="2078581" cy="2016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539552" y="692696"/>
            <a:ext cx="8229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rebuchet MS"/>
              <a:buNone/>
            </a:pPr>
            <a:r>
              <a:rPr lang="el-GR" sz="3600"/>
              <a:t>Τα τελευταία 30 χρόνια, οι ζωές των παιδιών έχουν αλλάξει</a:t>
            </a:r>
            <a:endParaRPr sz="3600"/>
          </a:p>
        </p:txBody>
      </p:sp>
      <p:sp>
        <p:nvSpPr>
          <p:cNvPr id="121" name="Google Shape;121;p15"/>
          <p:cNvSpPr txBox="1">
            <a:spLocks noGrp="1"/>
          </p:cNvSpPr>
          <p:nvPr>
            <p:ph type="body" idx="1"/>
          </p:nvPr>
        </p:nvSpPr>
        <p:spPr>
          <a:xfrm>
            <a:off x="467544" y="1916832"/>
            <a:ext cx="8229600" cy="4325112"/>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2800"/>
              <a:buChar char="•"/>
            </a:pPr>
            <a:r>
              <a:rPr lang="el-GR"/>
              <a:t>Περισσότερο από 50% μείωση των θανάτων παιδιών κάτω των 5 ετών από το 1990</a:t>
            </a:r>
            <a:endParaRPr/>
          </a:p>
          <a:p>
            <a:pPr marL="365760" lvl="0" indent="-78232" algn="l" rtl="0">
              <a:spcBef>
                <a:spcPts val="300"/>
              </a:spcBef>
              <a:spcAft>
                <a:spcPts val="0"/>
              </a:spcAft>
              <a:buSzPts val="2800"/>
              <a:buNone/>
            </a:pPr>
            <a:endParaRPr/>
          </a:p>
          <a:p>
            <a:pPr marL="365760" lvl="0" indent="-256032" algn="l" rtl="0">
              <a:spcBef>
                <a:spcPts val="300"/>
              </a:spcBef>
              <a:spcAft>
                <a:spcPts val="0"/>
              </a:spcAft>
              <a:buSzPts val="2800"/>
              <a:buChar char="•"/>
            </a:pPr>
            <a:r>
              <a:rPr lang="el-GR"/>
              <a:t>Έφτασε σχεδόν στο μισό το ποσοστό των υποσιτισμένων παιδιών από το 1990</a:t>
            </a:r>
            <a:endParaRPr/>
          </a:p>
          <a:p>
            <a:pPr marL="365760" lvl="0" indent="-78232" algn="l" rtl="0">
              <a:spcBef>
                <a:spcPts val="300"/>
              </a:spcBef>
              <a:spcAft>
                <a:spcPts val="0"/>
              </a:spcAft>
              <a:buSzPts val="2800"/>
              <a:buNone/>
            </a:pPr>
            <a:endParaRPr/>
          </a:p>
          <a:p>
            <a:pPr marL="365760" lvl="0" indent="-256032" algn="l" rtl="0">
              <a:spcBef>
                <a:spcPts val="300"/>
              </a:spcBef>
              <a:spcAft>
                <a:spcPts val="0"/>
              </a:spcAft>
              <a:buSzPts val="2800"/>
              <a:buChar char="•"/>
            </a:pPr>
            <a:r>
              <a:rPr lang="el-GR"/>
              <a:t>2,6 δισεκατομμύρια περισσότεροι άνθρωποι έχουν καθαρό πόσιμο νερό σήμερα από ό, τι το 1990</a:t>
            </a:r>
            <a:endParaRPr/>
          </a:p>
        </p:txBody>
      </p:sp>
      <p:pic>
        <p:nvPicPr>
          <p:cNvPr id="122" name="Google Shape;122;p15" descr="Flag_of_UNICEF.jpg"/>
          <p:cNvPicPr preferRelativeResize="0"/>
          <p:nvPr/>
        </p:nvPicPr>
        <p:blipFill rotWithShape="1">
          <a:blip r:embed="rId3">
            <a:alphaModFix/>
          </a:blip>
          <a:srcRect/>
          <a:stretch/>
        </p:blipFill>
        <p:spPr>
          <a:xfrm>
            <a:off x="2940148" y="5661248"/>
            <a:ext cx="3756074" cy="11967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395536" y="836712"/>
            <a:ext cx="8229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rebuchet MS"/>
              <a:buNone/>
            </a:pPr>
            <a:r>
              <a:rPr lang="el-GR" sz="3600"/>
              <a:t>Αλλά ακόμα δεν μπορεί κάθε παιδί να απολαύσει μια πλήρη παιδική ηλικία</a:t>
            </a:r>
            <a:endParaRPr sz="3600"/>
          </a:p>
        </p:txBody>
      </p:sp>
      <p:sp>
        <p:nvSpPr>
          <p:cNvPr id="128" name="Google Shape;128;p16"/>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2800"/>
              <a:buChar char="•"/>
            </a:pPr>
            <a:r>
              <a:rPr lang="el-GR"/>
              <a:t>262 εκατομμύρια παιδιά και νέοι είναι εκτός σχολείου</a:t>
            </a:r>
            <a:endParaRPr/>
          </a:p>
          <a:p>
            <a:pPr marL="365760" lvl="0" indent="-78232" algn="l" rtl="0">
              <a:spcBef>
                <a:spcPts val="300"/>
              </a:spcBef>
              <a:spcAft>
                <a:spcPts val="0"/>
              </a:spcAft>
              <a:buSzPts val="2800"/>
              <a:buNone/>
            </a:pPr>
            <a:endParaRPr/>
          </a:p>
          <a:p>
            <a:pPr marL="365760" lvl="0" indent="-256032" algn="l" rtl="0">
              <a:spcBef>
                <a:spcPts val="300"/>
              </a:spcBef>
              <a:spcAft>
                <a:spcPts val="0"/>
              </a:spcAft>
              <a:buSzPts val="2800"/>
              <a:buChar char="•"/>
            </a:pPr>
            <a:r>
              <a:rPr lang="el-GR"/>
              <a:t>650 εκατομμύρια κορίτσια και γυναίκες παντρεύτηκαν πριν από τα 18α γενέθλιά τους</a:t>
            </a:r>
            <a:endParaRPr/>
          </a:p>
          <a:p>
            <a:pPr marL="365760" lvl="0" indent="-78232" algn="l" rtl="0">
              <a:spcBef>
                <a:spcPts val="300"/>
              </a:spcBef>
              <a:spcAft>
                <a:spcPts val="0"/>
              </a:spcAft>
              <a:buSzPts val="2800"/>
              <a:buNone/>
            </a:pPr>
            <a:endParaRPr/>
          </a:p>
          <a:p>
            <a:pPr marL="365760" lvl="0" indent="-256032" algn="l" rtl="0">
              <a:spcBef>
                <a:spcPts val="300"/>
              </a:spcBef>
              <a:spcAft>
                <a:spcPts val="0"/>
              </a:spcAft>
              <a:buSzPts val="2800"/>
              <a:buChar char="•"/>
            </a:pPr>
            <a:r>
              <a:rPr lang="el-GR"/>
              <a:t>1 στα 4 παιδιά θα ζήσει σε περιοχές με εξαιρετικά περιορισμένους υδάτινους πόρους έως το 2040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67544" y="908720"/>
            <a:ext cx="8229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rebuchet MS"/>
              <a:buNone/>
            </a:pPr>
            <a:r>
              <a:rPr lang="el-GR" sz="3600"/>
              <a:t>Τα βασικά δικαιώματα των παιδιών</a:t>
            </a:r>
            <a:endParaRPr sz="3600"/>
          </a:p>
        </p:txBody>
      </p:sp>
      <p:sp>
        <p:nvSpPr>
          <p:cNvPr id="134" name="Google Shape;134;p17"/>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2800"/>
              <a:buChar char="•"/>
            </a:pPr>
            <a:r>
              <a:rPr lang="el-GR"/>
              <a:t>το δικαίωμα στη ζωή</a:t>
            </a:r>
            <a:endParaRPr/>
          </a:p>
          <a:p>
            <a:pPr marL="365760" lvl="0" indent="-256032" algn="l" rtl="0">
              <a:spcBef>
                <a:spcPts val="300"/>
              </a:spcBef>
              <a:spcAft>
                <a:spcPts val="0"/>
              </a:spcAft>
              <a:buSzPts val="2800"/>
              <a:buChar char="•"/>
            </a:pPr>
            <a:r>
              <a:rPr lang="el-GR"/>
              <a:t>το δικαίωμα στην ασφάλεια του ατόμου</a:t>
            </a:r>
            <a:endParaRPr/>
          </a:p>
          <a:p>
            <a:pPr marL="365760" lvl="0" indent="-256032" algn="l" rtl="0">
              <a:spcBef>
                <a:spcPts val="300"/>
              </a:spcBef>
              <a:spcAft>
                <a:spcPts val="0"/>
              </a:spcAft>
              <a:buSzPts val="2800"/>
              <a:buChar char="•"/>
            </a:pPr>
            <a:r>
              <a:rPr lang="el-GR"/>
              <a:t>το δικαίωμα στην ελευθερία από τα βασανιστήρια</a:t>
            </a:r>
            <a:endParaRPr/>
          </a:p>
          <a:p>
            <a:pPr marL="365760" lvl="0" indent="-78232" algn="l" rtl="0">
              <a:spcBef>
                <a:spcPts val="300"/>
              </a:spcBef>
              <a:spcAft>
                <a:spcPts val="0"/>
              </a:spcAft>
              <a:buSzPts val="2800"/>
              <a:buNone/>
            </a:pPr>
            <a:endParaRPr/>
          </a:p>
        </p:txBody>
      </p:sp>
      <p:pic>
        <p:nvPicPr>
          <p:cNvPr id="135" name="Google Shape;135;p17" descr="joining-forces-graphic-300x127.png"/>
          <p:cNvPicPr preferRelativeResize="0"/>
          <p:nvPr/>
        </p:nvPicPr>
        <p:blipFill rotWithShape="1">
          <a:blip r:embed="rId3">
            <a:alphaModFix/>
          </a:blip>
          <a:srcRect/>
          <a:stretch/>
        </p:blipFill>
        <p:spPr>
          <a:xfrm>
            <a:off x="1403648" y="4293096"/>
            <a:ext cx="6058829" cy="2564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body" idx="1"/>
          </p:nvPr>
        </p:nvSpPr>
        <p:spPr>
          <a:xfrm>
            <a:off x="457200" y="1052736"/>
            <a:ext cx="8229600" cy="5521800"/>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2800"/>
              <a:buChar char="•"/>
            </a:pPr>
            <a:r>
              <a:rPr lang="el-GR"/>
              <a:t>το δικαίωμα στην ελευθερία από σκληρή, απάνθρωπη ή ταπεινωτική μεταχείριση ή τιμωρία</a:t>
            </a:r>
            <a:endParaRPr/>
          </a:p>
          <a:p>
            <a:pPr marL="365760" lvl="0" indent="-256032" algn="l" rtl="0">
              <a:spcBef>
                <a:spcPts val="300"/>
              </a:spcBef>
              <a:spcAft>
                <a:spcPts val="0"/>
              </a:spcAft>
              <a:buSzPts val="2800"/>
              <a:buChar char="•"/>
            </a:pPr>
            <a:r>
              <a:rPr lang="el-GR"/>
              <a:t>το δικαίωμα να διαχωρίζονται από τους ενήλικες όταν κατηγορούνται για έγκλημα, το δικαίωμα ταχείας εκδίκασης και το δικαίωμα να λαμβάνουν μεταχείριση κατάλληλη για την ηλικία τους</a:t>
            </a:r>
            <a:endParaRPr/>
          </a:p>
          <a:p>
            <a:pPr marL="365760" lvl="0" indent="-256032" algn="l" rtl="0">
              <a:spcBef>
                <a:spcPts val="300"/>
              </a:spcBef>
              <a:spcAft>
                <a:spcPts val="0"/>
              </a:spcAft>
              <a:buSzPts val="2800"/>
              <a:buNone/>
            </a:pPr>
            <a:endParaRPr/>
          </a:p>
        </p:txBody>
      </p:sp>
      <p:pic>
        <p:nvPicPr>
          <p:cNvPr id="141" name="Google Shape;141;p18" descr="itsyourright-logo.png"/>
          <p:cNvPicPr preferRelativeResize="0"/>
          <p:nvPr/>
        </p:nvPicPr>
        <p:blipFill rotWithShape="1">
          <a:blip r:embed="rId3">
            <a:alphaModFix/>
          </a:blip>
          <a:srcRect/>
          <a:stretch/>
        </p:blipFill>
        <p:spPr>
          <a:xfrm>
            <a:off x="2411760" y="4725144"/>
            <a:ext cx="4536504" cy="21328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7" name="Google Shape;147;p19"/>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pic>
        <p:nvPicPr>
          <p:cNvPr id="148" name="Google Shape;148;p19"/>
          <p:cNvPicPr preferRelativeResize="0"/>
          <p:nvPr/>
        </p:nvPicPr>
        <p:blipFill>
          <a:blip r:embed="rId3">
            <a:alphaModFix/>
          </a:blip>
          <a:stretch>
            <a:fillRect/>
          </a:stretch>
        </p:blipFill>
        <p:spPr>
          <a:xfrm>
            <a:off x="0" y="285424"/>
            <a:ext cx="9143997" cy="6287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l-GR"/>
              <a:t>Το δικαίωμα των παιδιών στην υγεία.</a:t>
            </a:r>
            <a:endParaRPr/>
          </a:p>
        </p:txBody>
      </p:sp>
      <p:sp>
        <p:nvSpPr>
          <p:cNvPr id="154" name="Google Shape;154;p20"/>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0" lvl="0" indent="0" algn="just" rtl="0">
              <a:spcBef>
                <a:spcPts val="1200"/>
              </a:spcBef>
              <a:spcAft>
                <a:spcPts val="0"/>
              </a:spcAft>
              <a:buClr>
                <a:schemeClr val="dk1"/>
              </a:buClr>
              <a:buSzPts val="1100"/>
              <a:buFont typeface="Arial"/>
              <a:buNone/>
            </a:pPr>
            <a:r>
              <a:rPr lang="el-GR"/>
              <a:t> 20 Νοεμβρίου. Μια ημέρα αφιερωμένη αποκλειστικά στα παιδιά, μια ημερομηνία κατά την οποία διακηρύχθηκε και υπογράφθηκε η σύμβαση σχετικά με τα δικαιώματα του παιδιού. Ένα γεγονός το οποίο συνέβαλε στην χαρακτηριστική βελτίωση των συνθηκών και των ζητημάτων με τα οποία έρχονται αντιμέτωποι οι ανήλικοι.</a:t>
            </a:r>
            <a:endParaRPr/>
          </a:p>
          <a:p>
            <a:pPr marL="0" lvl="0" indent="0" algn="l" rtl="0">
              <a:spcBef>
                <a:spcPts val="3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body" idx="4294967295"/>
          </p:nvPr>
        </p:nvSpPr>
        <p:spPr>
          <a:xfrm>
            <a:off x="457200" y="782050"/>
            <a:ext cx="8229600" cy="5792400"/>
          </a:xfrm>
          <a:prstGeom prst="rect">
            <a:avLst/>
          </a:prstGeom>
        </p:spPr>
        <p:txBody>
          <a:bodyPr spcFirstLastPara="1" wrap="square" lIns="91425" tIns="45700" rIns="91425" bIns="45700" anchor="t" anchorCtr="0">
            <a:noAutofit/>
          </a:bodyPr>
          <a:lstStyle/>
          <a:p>
            <a:pPr marL="0" lvl="0" indent="0" algn="just" rtl="0">
              <a:spcBef>
                <a:spcPts val="1200"/>
              </a:spcBef>
              <a:spcAft>
                <a:spcPts val="0"/>
              </a:spcAft>
              <a:buClr>
                <a:schemeClr val="dk1"/>
              </a:buClr>
              <a:buSzPts val="1100"/>
              <a:buFont typeface="Arial"/>
              <a:buNone/>
            </a:pPr>
            <a:r>
              <a:rPr lang="el-GR"/>
              <a:t> Τα παιδιά δεν είναι απλώς μικρογραφίες των ατόμων με λιγότερα ανθρώπινα δικαιώματα αλλά αντιθέτως,αποτελούν ολοκληρωμένες οντότητες οι οποίες οφείλουν να αντιμετωπίζονται ισάξια. Κρίθηκε αναγκαίο μάλιστα από την Γενική Συνέλευση του ΟΗΕ πως το παιδί εξαιτίας της φυσικής και πνευματικής του ανωριμότητας χρειάζεται ιδιαίτερη φροντίδα από την γέννησή του έως μια συγκεκριμένη ηλικία.</a:t>
            </a:r>
            <a:endParaRPr/>
          </a:p>
          <a:p>
            <a:pPr marL="0" lvl="0" indent="0" algn="l" rtl="0">
              <a:spcBef>
                <a:spcPts val="300"/>
              </a:spcBef>
              <a:spcAft>
                <a:spcPts val="0"/>
              </a:spcAft>
              <a:buNone/>
            </a:pPr>
            <a:endParaRPr/>
          </a:p>
        </p:txBody>
      </p:sp>
    </p:spTree>
  </p:cSld>
  <p:clrMapOvr>
    <a:masterClrMapping/>
  </p:clrMapOvr>
</p:sld>
</file>

<file path=ppt/theme/theme1.xml><?xml version="1.0" encoding="utf-8"?>
<a:theme xmlns:a="http://schemas.openxmlformats.org/drawingml/2006/main" name="Αστικό">
  <a:themeElements>
    <a:clrScheme name="Αστικό">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Προβολή στην οθόνη (4:3)</PresentationFormat>
  <Paragraphs>40</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Αστικό</vt:lpstr>
      <vt:lpstr>Τα δικαιώματα των παιδιών</vt:lpstr>
      <vt:lpstr>Διαφάνεια 2</vt:lpstr>
      <vt:lpstr>Τα τελευταία 30 χρόνια, οι ζωές των παιδιών έχουν αλλάξει</vt:lpstr>
      <vt:lpstr>Αλλά ακόμα δεν μπορεί κάθε παιδί να απολαύσει μια πλήρη παιδική ηλικία</vt:lpstr>
      <vt:lpstr>Τα βασικά δικαιώματα των παιδιών</vt:lpstr>
      <vt:lpstr>Διαφάνεια 6</vt:lpstr>
      <vt:lpstr>Διαφάνεια 7</vt:lpstr>
      <vt:lpstr>Το δικαίωμα των παιδιών στην υγεία.</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δικαιώματα των παιδιών</dc:title>
  <cp:lastModifiedBy>Μαρία</cp:lastModifiedBy>
  <cp:revision>2</cp:revision>
  <dcterms:modified xsi:type="dcterms:W3CDTF">2020-11-21T20:05:43Z</dcterms:modified>
</cp:coreProperties>
</file>