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492" r:id="rId3"/>
    <p:sldId id="499" r:id="rId4"/>
    <p:sldId id="482" r:id="rId5"/>
    <p:sldId id="369" r:id="rId6"/>
    <p:sldId id="478" r:id="rId7"/>
    <p:sldId id="490" r:id="rId8"/>
    <p:sldId id="374" r:id="rId9"/>
    <p:sldId id="496" r:id="rId10"/>
    <p:sldId id="495" r:id="rId11"/>
    <p:sldId id="493" r:id="rId12"/>
    <p:sldId id="423" r:id="rId13"/>
    <p:sldId id="505" r:id="rId14"/>
    <p:sldId id="427" r:id="rId15"/>
    <p:sldId id="485" r:id="rId16"/>
    <p:sldId id="501" r:id="rId17"/>
    <p:sldId id="503" r:id="rId18"/>
    <p:sldId id="484" r:id="rId19"/>
    <p:sldId id="489" r:id="rId20"/>
    <p:sldId id="433" r:id="rId21"/>
    <p:sldId id="429" r:id="rId22"/>
  </p:sldIdLst>
  <p:sldSz cx="9144000" cy="6858000" type="screen4x3"/>
  <p:notesSz cx="6881813" cy="100028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Προεπιλεγμένη ενότητα" id="{EF5A6599-CBB0-400C-9567-8CAF995F222F}">
          <p14:sldIdLst>
            <p14:sldId id="257"/>
            <p14:sldId id="482"/>
            <p14:sldId id="369"/>
            <p14:sldId id="478"/>
            <p14:sldId id="374"/>
            <p14:sldId id="373"/>
            <p14:sldId id="372"/>
            <p14:sldId id="423"/>
            <p14:sldId id="425"/>
            <p14:sldId id="427"/>
            <p14:sldId id="485"/>
            <p14:sldId id="484"/>
            <p14:sldId id="480"/>
            <p14:sldId id="489"/>
            <p14:sldId id="433"/>
            <p14:sldId id="429"/>
          </p14:sldIdLst>
        </p14:section>
        <p14:section name="Ενότητα χωρίς τίτλο" id="{59B3E5C9-F92B-4F32-916A-FB7E14BF60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2AE2452B-4C3F-40C0-B81E-7C17AA4DB2CB}" type="datetimeFigureOut">
              <a:rPr lang="el-GR" smtClean="0"/>
              <a:pPr/>
              <a:t>14/2/2019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AB251ED-B3E3-4109-B504-99C3802C652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49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EF90-FF4E-4A98-9DC7-486CB9BCFC10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2FD2-D3E7-4333-9085-D9F32816C107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2A26-7A82-47F7-8731-E7A33CDFE3D8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465-0E2E-4203-8540-01F912B806C5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BC04-2829-4DBF-B778-E96E0D93BC3B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177A-6F06-4B23-8BDB-851491C1CF6C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54E7-8BA3-4110-8F19-90096438939C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5021-3CDA-4D5A-8436-70178CA3C89E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CB49-3948-44F8-80A0-E0BE9E0D3F3D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BF2-CA5B-4698-819B-CD89370D48FF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39B8-FE6D-4C62-A1CA-6DE6328BC548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7A9465-0E2E-4203-8540-01F912B806C5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holidays.gr/" TargetMode="External"/><Relationship Id="rId2" Type="http://schemas.openxmlformats.org/officeDocument/2006/relationships/hyperlink" Target="mailto:info@iqholidays.g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2</a:t>
            </a:r>
            <a:r>
              <a:rPr lang="el-GR" sz="2400" baseline="30000" dirty="0" smtClean="0">
                <a:solidFill>
                  <a:schemeClr val="bg1"/>
                </a:solidFill>
              </a:rPr>
              <a:t>ο</a:t>
            </a:r>
            <a:r>
              <a:rPr lang="el-GR" sz="2400" dirty="0" smtClean="0">
                <a:solidFill>
                  <a:schemeClr val="bg1"/>
                </a:solidFill>
              </a:rPr>
              <a:t> ΛΥΚΕΙΟ ΑΛΙΜΟΥ</a:t>
            </a:r>
            <a:br>
              <a:rPr lang="el-GR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ΕΚΠΑΙΔΕΥΤΙΚΗ ΕΠΙΣΚΕΨΗ ΣΤΗΝ ΕΛΒΕΤΙΑ -</a:t>
            </a:r>
            <a:r>
              <a:rPr lang="en-US" sz="2400" dirty="0" smtClean="0">
                <a:solidFill>
                  <a:schemeClr val="bg1"/>
                </a:solidFill>
              </a:rPr>
              <a:t>CERN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l-GR" sz="3200" dirty="0" smtClean="0">
                <a:solidFill>
                  <a:schemeClr val="bg1"/>
                </a:solidFill>
                <a:latin typeface="+mj-lt"/>
              </a:rPr>
              <a:t>ΖΥΡΙΧΗ -  ΒΕΡΝΗ – ΛΩΖΑΝΗ -ΓΕΝΕΥΗ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Annecy</a:t>
            </a:r>
            <a:r>
              <a:rPr lang="el-GR" sz="3200" dirty="0" smtClean="0">
                <a:solidFill>
                  <a:schemeClr val="bg1"/>
                </a:solidFill>
                <a:latin typeface="+mj-lt"/>
              </a:rPr>
              <a:t>-ΙΝΤΕΡΛΑΚΕΝ-ΛΟΥΚΕΡΝΗ</a:t>
            </a:r>
          </a:p>
          <a:p>
            <a:pPr marL="13716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CERN</a:t>
            </a:r>
            <a:endParaRPr lang="el-GR" sz="3600" b="1" dirty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 </a:t>
            </a: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5" name="Εικόνα 4" descr="http://tfc14.com/wp-content/uploads/2014/02/cer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17646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http://www.atelier-brueckner.com/uploads/pics/1_CERN_blau_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960440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322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ΓΕΩΓΡΑΦΙΚΗ ΘΕΣΗ ΤΟΥ </a:t>
            </a:r>
            <a:r>
              <a:rPr lang="en-US" sz="2400" dirty="0" smtClean="0">
                <a:solidFill>
                  <a:schemeClr val="bg1"/>
                </a:solidFill>
              </a:rPr>
              <a:t>CERN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6" name="Θέση περιεχομένου 5" descr="http://www.thestargarden.co.uk/images/cernmap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374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4 </a:t>
            </a:r>
            <a:r>
              <a:rPr lang="el-GR" sz="2800" baseline="30000" dirty="0" smtClean="0">
                <a:solidFill>
                  <a:schemeClr val="bg1"/>
                </a:solidFill>
              </a:rPr>
              <a:t>η</a:t>
            </a:r>
            <a:r>
              <a:rPr lang="el-GR" sz="2800" dirty="0" smtClean="0">
                <a:solidFill>
                  <a:schemeClr val="bg1"/>
                </a:solidFill>
              </a:rPr>
              <a:t> ημέρα - 6 Μαρ 2019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ΞΕΝΑΓΗΣΗ: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1. ΣΤΟ ΘΕΡΕΤΡΟ </a:t>
            </a:r>
            <a:r>
              <a:rPr lang="el-GR" b="1" dirty="0" smtClean="0">
                <a:solidFill>
                  <a:schemeClr val="bg1"/>
                </a:solidFill>
              </a:rPr>
              <a:t>ΙΝΤΕΡΛΑΚΕΝ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2. ΣΤΗ </a:t>
            </a:r>
            <a:r>
              <a:rPr lang="el-GR" b="1" dirty="0" smtClean="0">
                <a:solidFill>
                  <a:schemeClr val="bg1"/>
                </a:solidFill>
              </a:rPr>
              <a:t>ΛΟΥΚΕΡΝΗ</a:t>
            </a:r>
            <a:r>
              <a:rPr lang="el-GR" dirty="0" smtClean="0">
                <a:solidFill>
                  <a:schemeClr val="bg1"/>
                </a:solidFill>
              </a:rPr>
              <a:t> ΚΑΙ ΣΕ ΣΗΜΑΝΤΙΚΑ ΑΞΙΟΘΕΑΤΑ ΌΠΩΣ, ΤΟ </a:t>
            </a:r>
            <a:r>
              <a:rPr lang="el-GR" b="1" dirty="0" smtClean="0">
                <a:solidFill>
                  <a:schemeClr val="bg1"/>
                </a:solidFill>
              </a:rPr>
              <a:t>ΣΚΑΛΙΣΤΟ ΛΙΟΝΤΑΡΙ </a:t>
            </a:r>
            <a:r>
              <a:rPr lang="el-GR" dirty="0" smtClean="0">
                <a:solidFill>
                  <a:schemeClr val="bg1"/>
                </a:solidFill>
              </a:rPr>
              <a:t>ΚΑΙ ΤΟ </a:t>
            </a:r>
            <a:r>
              <a:rPr lang="el-GR" b="1" dirty="0" smtClean="0">
                <a:solidFill>
                  <a:schemeClr val="bg1"/>
                </a:solidFill>
              </a:rPr>
              <a:t>ΛΕΙΨΑΝΟ ΠΑΓΕΤΩΝΑ ΗΛΙΚΙΑΣ 5 ΕΚ. ΕΤΩΝ.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3. </a:t>
            </a:r>
            <a:r>
              <a:rPr lang="el-GR" b="1" dirty="0" smtClean="0">
                <a:solidFill>
                  <a:schemeClr val="bg1"/>
                </a:solidFill>
              </a:rPr>
              <a:t>ΣΤΗΝ ΠΟΛΗ ΤΗΣ ΖΥΡΙΧΗΣ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ΑΝΑΧΩΡΗΣΗ ΑΠΌ ΤΟ ΑΑΕΡΟΔΡΟΜΙΟ ΤΗΣ ΖΥΡΙΧΗΣ ΣΤΙΣ 09:05 ΜΕ ΤΗΝ ΠΤΗΣΗ ΤΗΣ </a:t>
            </a:r>
            <a:r>
              <a:rPr lang="en-US" dirty="0" smtClean="0">
                <a:solidFill>
                  <a:schemeClr val="bg1"/>
                </a:solidFill>
              </a:rPr>
              <a:t>SWISS AIR (</a:t>
            </a:r>
            <a:r>
              <a:rPr lang="el-GR" dirty="0" smtClean="0">
                <a:solidFill>
                  <a:schemeClr val="bg1"/>
                </a:solidFill>
              </a:rPr>
              <a:t>ΚΩΔΙΚΟΣ ΠΤΗΣΗΣ </a:t>
            </a:r>
            <a:r>
              <a:rPr lang="en-US" dirty="0" smtClean="0">
                <a:solidFill>
                  <a:schemeClr val="bg1"/>
                </a:solidFill>
              </a:rPr>
              <a:t>LX 1843 KAI </a:t>
            </a:r>
            <a:r>
              <a:rPr lang="el-GR" dirty="0" smtClean="0">
                <a:solidFill>
                  <a:schemeClr val="bg1"/>
                </a:solidFill>
              </a:rPr>
              <a:t>ΑΦΙΞΗ ΣΤΟ ΑΕΡΟΔΡΟΜΙΟ ΕΛ. ΒΕΝΙΖΕΛΟΣ ΣΤΙΣ 00:40. ΕΠΙΣΤΡΟΦΗ ΣΤΟ ΣΧΟΛΕΙΟ ΣΤΙΣ 02:00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sz="2200" dirty="0" smtClean="0">
                <a:solidFill>
                  <a:schemeClr val="bg1"/>
                </a:solidFill>
              </a:rPr>
              <a:t>ΞΕΝΟΔΟΧΕΙΟ:</a:t>
            </a:r>
            <a:r>
              <a:rPr lang="en-US" sz="2200" dirty="0" smtClean="0">
                <a:solidFill>
                  <a:schemeClr val="bg1"/>
                </a:solidFill>
              </a:rPr>
              <a:t> Adonis </a:t>
            </a:r>
            <a:r>
              <a:rPr lang="en-US" sz="2200" dirty="0" err="1" smtClean="0">
                <a:solidFill>
                  <a:schemeClr val="bg1"/>
                </a:solidFill>
              </a:rPr>
              <a:t>Excellior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Suites Grand Geneva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1051560" indent="-914400">
              <a:buNone/>
            </a:pPr>
            <a:r>
              <a:rPr lang="el-GR" sz="2000" b="1" dirty="0">
                <a:solidFill>
                  <a:schemeClr val="bg1"/>
                </a:solidFill>
              </a:rPr>
              <a:t>Δ</a:t>
            </a:r>
            <a:r>
              <a:rPr lang="el-GR" sz="2000" b="1" dirty="0" smtClean="0">
                <a:solidFill>
                  <a:schemeClr val="bg1"/>
                </a:solidFill>
              </a:rPr>
              <a:t>ιεύθυνση </a:t>
            </a:r>
            <a:r>
              <a:rPr lang="el-GR" sz="2000" b="1" dirty="0">
                <a:solidFill>
                  <a:schemeClr val="bg1"/>
                </a:solidFill>
              </a:rPr>
              <a:t>120 </a:t>
            </a:r>
            <a:r>
              <a:rPr lang="en-US" sz="2000" b="1" dirty="0" err="1">
                <a:solidFill>
                  <a:schemeClr val="bg1"/>
                </a:solidFill>
              </a:rPr>
              <a:t>Chemin</a:t>
            </a:r>
            <a:r>
              <a:rPr lang="en-US" sz="2000" b="1" dirty="0">
                <a:solidFill>
                  <a:schemeClr val="bg1"/>
                </a:solidFill>
              </a:rPr>
              <a:t> de la </a:t>
            </a:r>
            <a:r>
              <a:rPr lang="en-US" sz="2000" b="1" dirty="0" err="1">
                <a:solidFill>
                  <a:schemeClr val="bg1"/>
                </a:solidFill>
              </a:rPr>
              <a:t>Chaux</a:t>
            </a:r>
            <a:r>
              <a:rPr lang="en-US" sz="2000" b="1" dirty="0">
                <a:solidFill>
                  <a:schemeClr val="bg1"/>
                </a:solidFill>
              </a:rPr>
              <a:t>, 74140 </a:t>
            </a:r>
            <a:r>
              <a:rPr lang="en-US" sz="2000" b="1" dirty="0" err="1">
                <a:solidFill>
                  <a:schemeClr val="bg1"/>
                </a:solidFill>
              </a:rPr>
              <a:t>Veigy-Foncenex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l-GR" sz="2000" b="1" dirty="0">
                <a:solidFill>
                  <a:schemeClr val="bg1"/>
                </a:solidFill>
              </a:rPr>
              <a:t>Γαλλία</a:t>
            </a:r>
          </a:p>
          <a:p>
            <a:pPr marL="1051560" indent="-914400">
              <a:buNone/>
            </a:pPr>
            <a:r>
              <a:rPr lang="el-GR" sz="2000" b="1" dirty="0">
                <a:solidFill>
                  <a:schemeClr val="bg1"/>
                </a:solidFill>
              </a:rPr>
              <a:t>Τηλέφωνο:+33 4 50 85 06 </a:t>
            </a:r>
            <a:r>
              <a:rPr lang="el-GR" sz="2000" b="1" dirty="0" smtClean="0">
                <a:solidFill>
                  <a:schemeClr val="bg1"/>
                </a:solidFill>
              </a:rPr>
              <a:t>70</a:t>
            </a:r>
          </a:p>
          <a:p>
            <a:pPr marL="1051560" indent="-914400" algn="just">
              <a:buNone/>
            </a:pPr>
            <a:r>
              <a:rPr lang="el-GR" sz="2000" b="1" dirty="0">
                <a:solidFill>
                  <a:schemeClr val="bg1"/>
                </a:solidFill>
              </a:rPr>
              <a:t>Το </a:t>
            </a:r>
            <a:r>
              <a:rPr lang="en-US" sz="2000" b="1" dirty="0" smtClean="0">
                <a:solidFill>
                  <a:schemeClr val="bg1"/>
                </a:solidFill>
              </a:rPr>
              <a:t>Adonis </a:t>
            </a:r>
            <a:r>
              <a:rPr lang="el-GR" sz="2000" b="1" dirty="0" err="1" smtClean="0">
                <a:solidFill>
                  <a:schemeClr val="bg1"/>
                </a:solidFill>
              </a:rPr>
              <a:t>Excellior</a:t>
            </a:r>
            <a:r>
              <a:rPr lang="el-GR" sz="2000" b="1" dirty="0" smtClean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Suites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Grand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Geneve</a:t>
            </a:r>
            <a:r>
              <a:rPr lang="el-GR" sz="2000" b="1" dirty="0">
                <a:solidFill>
                  <a:schemeClr val="bg1"/>
                </a:solidFill>
              </a:rPr>
              <a:t> βρίσκεται στην εξοχή, 9χλμ. </a:t>
            </a:r>
            <a:r>
              <a:rPr lang="el-GR" sz="2000" b="1" dirty="0" smtClean="0">
                <a:solidFill>
                  <a:schemeClr val="bg1"/>
                </a:solidFill>
              </a:rPr>
              <a:t>μακριά από </a:t>
            </a:r>
            <a:r>
              <a:rPr lang="el-GR" sz="2000" b="1" dirty="0">
                <a:solidFill>
                  <a:schemeClr val="bg1"/>
                </a:solidFill>
              </a:rPr>
              <a:t>το κέντρο της Γενεύης και 30 λεπτά με το αυτοκίνητο από το Διεθνές Αεροδρόμιο. </a:t>
            </a:r>
            <a:endParaRPr lang="el-GR" sz="2000" b="1" dirty="0" smtClean="0">
              <a:solidFill>
                <a:schemeClr val="bg1"/>
              </a:solidFill>
            </a:endParaRPr>
          </a:p>
          <a:p>
            <a:pPr marL="1051560" indent="-914400">
              <a:buNone/>
            </a:pPr>
            <a:endParaRPr lang="en-US" sz="4800" b="1" dirty="0" smtClean="0">
              <a:solidFill>
                <a:schemeClr val="bg1"/>
              </a:solidFill>
            </a:endParaRPr>
          </a:p>
          <a:p>
            <a:pPr marL="1051560" indent="-914400">
              <a:buNone/>
            </a:pPr>
            <a:endParaRPr lang="el-GR" sz="4800" b="1" dirty="0" smtClean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5" name="Εικόνα 4" descr="http://media-cdn.tripadvisor.com/media/photo-s/04/32/f1/e4/clarion-suites-gene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264695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799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ΤΟΠΙΚΟ ΝΟΜΙΣΜΑ / ΣΥΝΑΛΛΑΓΜΑ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Ισοτιμία Ευρώ - Φράγκο Ελβετίας</a:t>
            </a:r>
          </a:p>
          <a:p>
            <a:r>
              <a:rPr lang="el-GR" sz="3200" b="1" dirty="0" smtClean="0">
                <a:solidFill>
                  <a:schemeClr val="bg1"/>
                </a:solidFill>
              </a:rPr>
              <a:t>1 € = </a:t>
            </a:r>
            <a:r>
              <a:rPr lang="el-GR" sz="3200" b="1" dirty="0" err="1" smtClean="0">
                <a:solidFill>
                  <a:schemeClr val="bg1"/>
                </a:solidFill>
              </a:rPr>
              <a:t>SFr</a:t>
            </a:r>
            <a:r>
              <a:rPr lang="el-GR" sz="3200" b="1" dirty="0" smtClean="0">
                <a:solidFill>
                  <a:schemeClr val="bg1"/>
                </a:solidFill>
              </a:rPr>
              <a:t> 1,1321</a:t>
            </a:r>
            <a:r>
              <a:rPr lang="el-GR" sz="3200" dirty="0" smtClean="0">
                <a:solidFill>
                  <a:schemeClr val="bg1"/>
                </a:solidFill>
              </a:rPr>
              <a:t> , </a:t>
            </a:r>
            <a:r>
              <a:rPr lang="el-GR" sz="3200" b="1" dirty="0" smtClean="0">
                <a:solidFill>
                  <a:schemeClr val="bg1"/>
                </a:solidFill>
              </a:rPr>
              <a:t>1 </a:t>
            </a:r>
            <a:r>
              <a:rPr lang="el-GR" sz="3200" b="1" dirty="0" err="1" smtClean="0">
                <a:solidFill>
                  <a:schemeClr val="bg1"/>
                </a:solidFill>
              </a:rPr>
              <a:t>SFr</a:t>
            </a:r>
            <a:r>
              <a:rPr lang="el-GR" sz="3200" b="1" dirty="0" smtClean="0">
                <a:solidFill>
                  <a:schemeClr val="bg1"/>
                </a:solidFill>
              </a:rPr>
              <a:t> = € 0,8833</a:t>
            </a:r>
            <a:r>
              <a:rPr lang="el-GR" sz="3200" dirty="0" smtClean="0">
                <a:solidFill>
                  <a:schemeClr val="bg1"/>
                </a:solidFill>
              </a:rPr>
              <a:t> (Τελευταία ενημέρωση: 11:03 11/02/2019)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Το νόμισμα στην Ελβετία είναι το </a:t>
            </a:r>
            <a:r>
              <a:rPr lang="el-GR" sz="2400" b="1" dirty="0" err="1" smtClean="0">
                <a:solidFill>
                  <a:schemeClr val="bg1"/>
                </a:solidFill>
              </a:rPr>
              <a:t>Swiss</a:t>
            </a:r>
            <a:r>
              <a:rPr lang="el-GR" sz="2400" b="1" dirty="0" smtClean="0">
                <a:solidFill>
                  <a:schemeClr val="bg1"/>
                </a:solidFill>
              </a:rPr>
              <a:t> </a:t>
            </a:r>
            <a:r>
              <a:rPr lang="el-GR" sz="2400" b="1" dirty="0" err="1" smtClean="0">
                <a:solidFill>
                  <a:schemeClr val="bg1"/>
                </a:solidFill>
              </a:rPr>
              <a:t>Franc</a:t>
            </a:r>
            <a:r>
              <a:rPr lang="el-GR" sz="2400" b="1" dirty="0" smtClean="0">
                <a:solidFill>
                  <a:schemeClr val="bg1"/>
                </a:solidFill>
              </a:rPr>
              <a:t> (CHF)</a:t>
            </a:r>
          </a:p>
          <a:p>
            <a:pPr marL="137160" indent="0" algn="just">
              <a:buNone/>
            </a:pPr>
            <a:endParaRPr lang="el-GR" sz="32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Για παράδειγμα 10 ευρώ = </a:t>
            </a:r>
            <a:r>
              <a:rPr lang="en-US" sz="3200" b="1" dirty="0" smtClean="0">
                <a:solidFill>
                  <a:schemeClr val="bg1"/>
                </a:solidFill>
              </a:rPr>
              <a:t>11,</a:t>
            </a:r>
            <a:r>
              <a:rPr lang="el-GR" sz="3200" b="1" dirty="0" smtClean="0">
                <a:solidFill>
                  <a:schemeClr val="bg1"/>
                </a:solidFill>
              </a:rPr>
              <a:t>3 </a:t>
            </a:r>
            <a:r>
              <a:rPr lang="en-US" sz="3200" b="1" dirty="0" smtClean="0">
                <a:solidFill>
                  <a:schemeClr val="bg1"/>
                </a:solidFill>
              </a:rPr>
              <a:t>SFr </a:t>
            </a:r>
            <a:r>
              <a:rPr lang="el-GR" sz="3200" b="1" dirty="0" smtClean="0">
                <a:solidFill>
                  <a:schemeClr val="bg1"/>
                </a:solidFill>
              </a:rPr>
              <a:t>περίπου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354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ΕΠΙΚΟΙΝΩΝΙΑ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 fontScale="85000" lnSpcReduction="20000"/>
          </a:bodyPr>
          <a:lstStyle/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 </a:t>
            </a:r>
          </a:p>
          <a:p>
            <a:pPr marL="13716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1. Στο φάκελο υπάρχει έντυπο με όλα τα χρήσιμα τηλέφωνα (Ξενοδοχείο, πρακτορείου, συνοδών καθηγητών, ξεναγού, σχολείου και της διευθύντριας του σχολείου)</a:t>
            </a:r>
          </a:p>
          <a:p>
            <a:pPr marL="137160" indent="0" algn="just">
              <a:buNone/>
            </a:pPr>
            <a:endParaRPr lang="el-GR" sz="2400" b="1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2. Τηλεφωνικές κλήσεις (συμφέρει από Ελλάδα προς </a:t>
            </a:r>
            <a:r>
              <a:rPr lang="el-GR" sz="2400" b="1" dirty="0" smtClean="0">
                <a:solidFill>
                  <a:schemeClr val="bg1"/>
                </a:solidFill>
              </a:rPr>
              <a:t>Ελβετία, το Ξενοδοχείο διαθέτει </a:t>
            </a:r>
            <a:r>
              <a:rPr lang="en-US" sz="2400" b="1" dirty="0" smtClean="0">
                <a:solidFill>
                  <a:schemeClr val="bg1"/>
                </a:solidFill>
              </a:rPr>
              <a:t>Wi-Fi, </a:t>
            </a:r>
            <a:r>
              <a:rPr lang="el-GR" sz="2400" b="1" dirty="0" smtClean="0">
                <a:solidFill>
                  <a:schemeClr val="bg1"/>
                </a:solidFill>
              </a:rPr>
              <a:t>δυνατότητα χρήσης </a:t>
            </a:r>
            <a:r>
              <a:rPr lang="en-US" sz="2400" b="1" dirty="0" err="1" smtClean="0">
                <a:solidFill>
                  <a:schemeClr val="bg1"/>
                </a:solidFill>
              </a:rPr>
              <a:t>Viber</a:t>
            </a:r>
            <a:r>
              <a:rPr lang="el-GR" sz="2400" b="1" dirty="0" smtClean="0">
                <a:solidFill>
                  <a:schemeClr val="bg1"/>
                </a:solidFill>
              </a:rPr>
              <a:t> ).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3. </a:t>
            </a:r>
            <a:r>
              <a:rPr lang="el-GR" sz="2400" b="1" dirty="0" smtClean="0">
                <a:solidFill>
                  <a:schemeClr val="bg1"/>
                </a:solidFill>
              </a:rPr>
              <a:t>ΔΙΑΦΟΡΑ </a:t>
            </a:r>
            <a:r>
              <a:rPr lang="el-GR" sz="2400" b="1" dirty="0">
                <a:solidFill>
                  <a:schemeClr val="bg1"/>
                </a:solidFill>
              </a:rPr>
              <a:t>ΩΡΑΣ: </a:t>
            </a:r>
            <a:r>
              <a:rPr lang="el-GR" b="1" dirty="0">
                <a:solidFill>
                  <a:srgbClr val="FF0000"/>
                </a:solidFill>
              </a:rPr>
              <a:t>Η Ελβετία έχει ώρα Δυτικής Ευρώπης, </a:t>
            </a:r>
            <a:endParaRPr lang="el-GR" b="1" dirty="0" smtClean="0">
              <a:solidFill>
                <a:srgbClr val="FF0000"/>
              </a:solidFill>
            </a:endParaRPr>
          </a:p>
          <a:p>
            <a:pPr marL="137160" indent="0" algn="just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δηλαδή </a:t>
            </a:r>
            <a:r>
              <a:rPr lang="el-GR" b="1" dirty="0">
                <a:solidFill>
                  <a:srgbClr val="FF0000"/>
                </a:solidFill>
              </a:rPr>
              <a:t>1 ώρα πίσω από την ώρα της Ελλάδας. </a:t>
            </a:r>
          </a:p>
          <a:p>
            <a:pPr marL="137160" indent="0" algn="just">
              <a:buNone/>
            </a:pPr>
            <a:endParaRPr lang="el-GR" sz="2400" b="1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r>
              <a:rPr lang="el-GR" sz="2400" b="1" dirty="0" smtClean="0">
                <a:solidFill>
                  <a:schemeClr val="bg1"/>
                </a:solidFill>
              </a:rPr>
              <a:t>. </a:t>
            </a:r>
            <a:r>
              <a:rPr lang="el-GR" sz="2400" b="1" dirty="0">
                <a:solidFill>
                  <a:schemeClr val="bg1"/>
                </a:solidFill>
              </a:rPr>
              <a:t>ΕΠΙΚΟΙΝΩΝΙΑ ΜΕ ΤΗΝ ΕΛΛΑΔΑ: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Για να επικοινωνήσετε τηλεφωνικά από την Ελλάδα στην Ελβετία: </a:t>
            </a:r>
          </a:p>
          <a:p>
            <a:pPr marL="137160" indent="0" algn="just">
              <a:buNone/>
            </a:pPr>
            <a:r>
              <a:rPr lang="el-GR" sz="3300" b="1" dirty="0">
                <a:solidFill>
                  <a:srgbClr val="FF0000"/>
                </a:solidFill>
              </a:rPr>
              <a:t>0041 πχ. 0041   6977....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Για να επικοινωνήσετε τηλεφωνικά από την Ελβετία στην Ελλάδα: </a:t>
            </a:r>
          </a:p>
          <a:p>
            <a:pPr marL="137160" indent="0" algn="just">
              <a:buNone/>
            </a:pPr>
            <a:r>
              <a:rPr lang="el-GR" sz="3300" b="1" dirty="0">
                <a:solidFill>
                  <a:srgbClr val="FF0000"/>
                </a:solidFill>
              </a:rPr>
              <a:t>0030 πχ. 0030  210..   ή     0030  6977...</a:t>
            </a:r>
          </a:p>
          <a:p>
            <a:pPr marL="137160" indent="0" algn="just"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354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ΕΠΙΣΗΜΑΝΣΕΙΣ ΓΙΑ ΤΑ ΑΕΡΟΔΡΟΜΙΑ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 </a:t>
            </a:r>
          </a:p>
          <a:p>
            <a:pPr marL="137160" indent="0" algn="just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1. Να έχετε μαζί σας την ΤΑΥΤΟΤΗΤΑ!!!</a:t>
            </a:r>
          </a:p>
          <a:p>
            <a:pPr marL="137160" indent="0" algn="just">
              <a:buNone/>
            </a:pPr>
            <a:endParaRPr lang="el-GR" sz="36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2. </a:t>
            </a:r>
            <a:r>
              <a:rPr lang="el-GR" sz="3600" b="1" dirty="0">
                <a:solidFill>
                  <a:schemeClr val="bg1"/>
                </a:solidFill>
              </a:rPr>
              <a:t>Β</a:t>
            </a:r>
            <a:r>
              <a:rPr lang="el-GR" sz="3600" b="1" dirty="0" smtClean="0">
                <a:solidFill>
                  <a:schemeClr val="bg1"/>
                </a:solidFill>
              </a:rPr>
              <a:t>αλίτσα μέχρι 20 κιλά</a:t>
            </a:r>
          </a:p>
          <a:p>
            <a:pPr marL="137160" indent="0" algn="just">
              <a:buNone/>
            </a:pPr>
            <a:endParaRPr lang="el-GR" sz="36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3.  Χειραποσκευή μέχρι 7 κιλά </a:t>
            </a:r>
          </a:p>
          <a:p>
            <a:pPr marL="137160" indent="0" algn="just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0286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ΚΑΝΟΝΙΣΜΟΙ ΠΟΥ ΙΣΧΥΟΥΝ ΣΤΑ ΑΕΡΟΔΡΟΜΙΑ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l-GR" b="1" dirty="0" smtClean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παγορεύεται η μεταφορά στη χειραποσκευή αντικειμένων που μπορούν να προκαλέσουν τραυματισμούς ή σωματικές βλάβες όπως:</a:t>
            </a:r>
          </a:p>
          <a:p>
            <a:pPr marL="137160" indent="0" algn="just">
              <a:buNone/>
            </a:pPr>
            <a:r>
              <a:rPr lang="el-GR" b="1" dirty="0" smtClean="0">
                <a:solidFill>
                  <a:schemeClr val="bg1"/>
                </a:solidFill>
              </a:rPr>
              <a:t>Σουγιάδες, στιλέτα, μαχαίρια, τσεκούρια, βέλη, νυστέρια, ψαλίδια, βελόνες πλεξίματος, σετ μανικιούρ κ.λπ. και γενικά κάθε επαγγελματικό ή οικιακό εργαλείο.</a:t>
            </a:r>
          </a:p>
          <a:p>
            <a:pPr marL="137160" indent="0" algn="just">
              <a:buNone/>
            </a:pPr>
            <a:r>
              <a:rPr lang="el-GR" b="1" dirty="0" smtClean="0">
                <a:solidFill>
                  <a:schemeClr val="bg1"/>
                </a:solidFill>
              </a:rPr>
              <a:t>Αθλητικά  ρόπαλα, ράβδοι, μπαστούνια και ρακέτες κάθε είδους, κουπιά, στέκες μπιλιάρδου, καλάμια ψαρέματος, εξοπλισμός πολεμικών τεχνών.</a:t>
            </a:r>
          </a:p>
          <a:p>
            <a:pPr marL="137160" lvl="0" indent="0" algn="just">
              <a:buNone/>
            </a:pPr>
            <a:endParaRPr lang="el-GR" sz="24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028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Τι επιτρέπεται να μεταφέρετε στην χειραποσκευή σας: </a:t>
            </a:r>
            <a:br>
              <a:rPr lang="el-GR" sz="2400" dirty="0" smtClean="0">
                <a:solidFill>
                  <a:schemeClr val="bg1"/>
                </a:solidFill>
              </a:rPr>
            </a:b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Υγρά σε δοχεία χωρητικότητας </a:t>
            </a:r>
            <a:r>
              <a:rPr lang="el-GR" sz="2400" b="1" dirty="0" smtClean="0">
                <a:solidFill>
                  <a:schemeClr val="bg1"/>
                </a:solidFill>
              </a:rPr>
              <a:t>μέχρι 100 ml </a:t>
            </a:r>
            <a:r>
              <a:rPr lang="el-GR" sz="2400" dirty="0" smtClean="0">
                <a:solidFill>
                  <a:schemeClr val="bg1"/>
                </a:solidFill>
              </a:rPr>
              <a:t>ανά συσκευασία. Οι συσκευασίες αυτές θα πρέπει να χωρούν σε μία </a:t>
            </a:r>
            <a:r>
              <a:rPr lang="el-GR" sz="2400" b="1" dirty="0" smtClean="0">
                <a:solidFill>
                  <a:schemeClr val="bg1"/>
                </a:solidFill>
              </a:rPr>
              <a:t>διαφανή </a:t>
            </a:r>
            <a:r>
              <a:rPr lang="el-GR" sz="2400" b="1" dirty="0" err="1" smtClean="0">
                <a:solidFill>
                  <a:schemeClr val="bg1"/>
                </a:solidFill>
              </a:rPr>
              <a:t>επανασφραγιζόμενη</a:t>
            </a:r>
            <a:r>
              <a:rPr lang="el-GR" sz="2400" b="1" dirty="0" smtClean="0">
                <a:solidFill>
                  <a:schemeClr val="bg1"/>
                </a:solidFill>
              </a:rPr>
              <a:t> πλαστική σακούλα</a:t>
            </a:r>
            <a:r>
              <a:rPr lang="el-GR" sz="2400" dirty="0" smtClean="0">
                <a:solidFill>
                  <a:schemeClr val="bg1"/>
                </a:solidFill>
              </a:rPr>
              <a:t>, μέγιστης χωρητικότητας </a:t>
            </a:r>
            <a:r>
              <a:rPr lang="el-GR" sz="2400" b="1" dirty="0" smtClean="0">
                <a:solidFill>
                  <a:schemeClr val="bg1"/>
                </a:solidFill>
              </a:rPr>
              <a:t>1 λίτρου</a:t>
            </a:r>
            <a:r>
              <a:rPr lang="el-GR" sz="2400" dirty="0" smtClean="0">
                <a:solidFill>
                  <a:schemeClr val="bg1"/>
                </a:solidFill>
              </a:rPr>
              <a:t>. Επιτρέπεται </a:t>
            </a:r>
            <a:r>
              <a:rPr lang="el-GR" sz="2400" b="1" dirty="0" smtClean="0">
                <a:solidFill>
                  <a:schemeClr val="bg1"/>
                </a:solidFill>
              </a:rPr>
              <a:t>μία μόνο </a:t>
            </a:r>
            <a:r>
              <a:rPr lang="el-GR" sz="2400" dirty="0" smtClean="0">
                <a:solidFill>
                  <a:schemeClr val="bg1"/>
                </a:solidFill>
              </a:rPr>
              <a:t>τέτοια σακούλα ανά επιβάτη, που θα πρέπει να είναι κλειστή και θα παραδίδεται </a:t>
            </a:r>
            <a:r>
              <a:rPr lang="el-GR" sz="2400" b="1" dirty="0" smtClean="0">
                <a:solidFill>
                  <a:schemeClr val="bg1"/>
                </a:solidFill>
              </a:rPr>
              <a:t>ξεχωριστά</a:t>
            </a:r>
            <a:r>
              <a:rPr lang="el-GR" sz="2400" dirty="0" smtClean="0">
                <a:solidFill>
                  <a:schemeClr val="bg1"/>
                </a:solidFill>
              </a:rPr>
              <a:t> στον Έλεγχο Χειραποσκευών για εξέταση.</a:t>
            </a:r>
          </a:p>
          <a:p>
            <a:pPr marL="137160" indent="0"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Υγρά </a:t>
            </a:r>
            <a:r>
              <a:rPr lang="el-GR" sz="2400" b="1" dirty="0" smtClean="0">
                <a:solidFill>
                  <a:schemeClr val="bg1"/>
                </a:solidFill>
              </a:rPr>
              <a:t>φάρμακα</a:t>
            </a:r>
            <a:r>
              <a:rPr lang="el-GR" sz="2400" dirty="0" smtClean="0">
                <a:solidFill>
                  <a:schemeClr val="bg1"/>
                </a:solidFill>
              </a:rPr>
              <a:t> και διατροφικά είδη που σας είναι </a:t>
            </a:r>
            <a:r>
              <a:rPr lang="el-GR" sz="2400" b="1" dirty="0" smtClean="0">
                <a:solidFill>
                  <a:schemeClr val="bg1"/>
                </a:solidFill>
              </a:rPr>
              <a:t>απαραίτητα</a:t>
            </a:r>
            <a:r>
              <a:rPr lang="el-GR" sz="2400" dirty="0" smtClean="0">
                <a:solidFill>
                  <a:schemeClr val="bg1"/>
                </a:solidFill>
              </a:rPr>
              <a:t> κατά την διάρκεια του ταξιδιού σας μπορούν να μεταφερθούν στην χειραποσκευή σας. Μπορεί όμως να σας ζητηθεί να </a:t>
            </a:r>
            <a:r>
              <a:rPr lang="el-GR" sz="2400" b="1" dirty="0" smtClean="0">
                <a:solidFill>
                  <a:schemeClr val="bg1"/>
                </a:solidFill>
              </a:rPr>
              <a:t>αποδείξετε</a:t>
            </a:r>
            <a:r>
              <a:rPr lang="el-GR" sz="2400" dirty="0" smtClean="0">
                <a:solidFill>
                  <a:schemeClr val="bg1"/>
                </a:solidFill>
              </a:rPr>
              <a:t> ότι είναι απαραίτητα για το ταξίδι.</a:t>
            </a:r>
          </a:p>
          <a:p>
            <a:pPr marL="137160" indent="0"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Αγοραζόμενα είδη από τα </a:t>
            </a:r>
            <a:r>
              <a:rPr lang="el-GR" sz="2400" b="1" dirty="0" smtClean="0">
                <a:solidFill>
                  <a:schemeClr val="bg1"/>
                </a:solidFill>
              </a:rPr>
              <a:t>καταστήματα </a:t>
            </a:r>
            <a:r>
              <a:rPr lang="el-GR" sz="2400" dirty="0" smtClean="0">
                <a:solidFill>
                  <a:schemeClr val="bg1"/>
                </a:solidFill>
              </a:rPr>
              <a:t>των αεροδρομίων (Καταστήματα Αφορολογήτων Ειδών). Αυτά τα είδη θα πρέπει να τοποθετούνται σε </a:t>
            </a:r>
            <a:r>
              <a:rPr lang="el-GR" sz="2400" b="1" dirty="0" smtClean="0">
                <a:solidFill>
                  <a:schemeClr val="bg1"/>
                </a:solidFill>
              </a:rPr>
              <a:t>ειδική σφραγισμένη σακούλα</a:t>
            </a:r>
            <a:r>
              <a:rPr lang="el-GR" sz="2400" dirty="0" smtClean="0">
                <a:solidFill>
                  <a:schemeClr val="bg1"/>
                </a:solidFill>
              </a:rPr>
              <a:t>, η οποία θα διατίθεται από τα εν λόγω καταστήματα και</a:t>
            </a:r>
            <a:r>
              <a:rPr lang="el-GR" sz="2400" b="1" dirty="0" smtClean="0">
                <a:solidFill>
                  <a:schemeClr val="bg1"/>
                </a:solidFill>
              </a:rPr>
              <a:t> την οποία δεν πρέπει να ανοίξετε</a:t>
            </a:r>
            <a:r>
              <a:rPr lang="el-GR" sz="2400" dirty="0" smtClean="0">
                <a:solidFill>
                  <a:schemeClr val="bg1"/>
                </a:solidFill>
              </a:rPr>
              <a:t> προτού περάσετε τον έλεγχο χειραποσκευών, αλλιώς το περιεχόμενό της μπορεί να κατασχεθεί στο Σημείο Ελέγχου. </a:t>
            </a:r>
          </a:p>
          <a:p>
            <a:pPr marL="137160" lvl="0" indent="0" algn="just">
              <a:buNone/>
            </a:pPr>
            <a:endParaRPr lang="el-GR" sz="2400" dirty="0" smtClean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028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ΕΙΔΗ ΠΟΥ ΠΡΕΠΕΙ ΝΑ ΕΧΟΥΝ ΜΑΖΙ ΤΟΥΣ ΟΙ ΜΑΘΗΤΕΣ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 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el-GR" b="1" dirty="0" smtClean="0">
                <a:solidFill>
                  <a:schemeClr val="bg1"/>
                </a:solidFill>
              </a:rPr>
              <a:t>1. Για την πρώτη ημέρα: 2-3 τοστ</a:t>
            </a:r>
          </a:p>
          <a:p>
            <a:pPr marL="137160" indent="0" algn="just">
              <a:spcBef>
                <a:spcPts val="0"/>
              </a:spcBef>
              <a:buNone/>
            </a:pPr>
            <a:endParaRPr lang="el-GR" b="1" dirty="0">
              <a:solidFill>
                <a:schemeClr val="bg1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el-GR" b="1" dirty="0" smtClean="0">
                <a:solidFill>
                  <a:schemeClr val="bg1"/>
                </a:solidFill>
              </a:rPr>
              <a:t>2.Τσίχλες, καραμέλες, χαρτομάντιλα</a:t>
            </a:r>
            <a:r>
              <a:rPr lang="el-GR" b="1" dirty="0">
                <a:solidFill>
                  <a:schemeClr val="bg1"/>
                </a:solidFill>
              </a:rPr>
              <a:t>, μπισκότα, κλπ</a:t>
            </a:r>
            <a:r>
              <a:rPr lang="el-GR" b="1" dirty="0" smtClean="0">
                <a:solidFill>
                  <a:schemeClr val="bg1"/>
                </a:solidFill>
              </a:rPr>
              <a:t>,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el-GR" b="1" dirty="0" smtClean="0">
                <a:solidFill>
                  <a:schemeClr val="bg1"/>
                </a:solidFill>
              </a:rPr>
              <a:t>  </a:t>
            </a:r>
          </a:p>
          <a:p>
            <a:pPr marL="137160" indent="0" algn="just">
              <a:spcBef>
                <a:spcPts val="0"/>
              </a:spcBef>
              <a:buNone/>
            </a:pPr>
            <a:r>
              <a:rPr lang="el-GR" b="1" dirty="0" smtClean="0">
                <a:solidFill>
                  <a:schemeClr val="bg1"/>
                </a:solidFill>
              </a:rPr>
              <a:t>3. Ομπρέλα</a:t>
            </a:r>
            <a:r>
              <a:rPr lang="el-GR" b="1" dirty="0">
                <a:solidFill>
                  <a:schemeClr val="bg1"/>
                </a:solidFill>
              </a:rPr>
              <a:t>, γυαλιά ηλίου, κάρτα </a:t>
            </a:r>
            <a:r>
              <a:rPr lang="el-GR" b="1" dirty="0" smtClean="0">
                <a:solidFill>
                  <a:schemeClr val="bg1"/>
                </a:solidFill>
              </a:rPr>
              <a:t>κινητού, φορτιστές.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4. </a:t>
            </a:r>
            <a:r>
              <a:rPr lang="el-GR" b="1" dirty="0" smtClean="0">
                <a:solidFill>
                  <a:schemeClr val="bg1"/>
                </a:solidFill>
              </a:rPr>
              <a:t>Φάρμακα τα οποία έχουν εγκρίνει οι γονείς.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137160" indent="0" algn="just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el-GR" b="1" dirty="0" smtClean="0">
                <a:solidFill>
                  <a:schemeClr val="bg1"/>
                </a:solidFill>
              </a:rPr>
              <a:t>. Γάντια, σκούφο, κασκόλ,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Ανθεκτικά και άνετα παπούτσια για αντοχή στο περπάτημα!</a:t>
            </a:r>
          </a:p>
          <a:p>
            <a:pPr marL="137160" indent="0" algn="just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028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ΑΝΑΜΝΗΣΤΙΚΑ -ΔΩΡΑ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 </a:t>
            </a:r>
          </a:p>
          <a:p>
            <a:pPr marL="137160" indent="0" algn="just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1. Κατά προτίμηση στο </a:t>
            </a:r>
            <a:r>
              <a:rPr lang="el-GR" sz="3200" b="1" dirty="0">
                <a:solidFill>
                  <a:schemeClr val="bg1"/>
                </a:solidFill>
              </a:rPr>
              <a:t>CERN , στο σπίτι του Αϊνστάιν</a:t>
            </a:r>
            <a:r>
              <a:rPr lang="el-GR" sz="3200" b="1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l-GR" sz="3200" b="1" dirty="0" smtClean="0">
                <a:solidFill>
                  <a:schemeClr val="bg1"/>
                </a:solidFill>
              </a:rPr>
              <a:t>στην περιοχή του παγετώνα (Λουκέρνη) . </a:t>
            </a:r>
          </a:p>
          <a:p>
            <a:pPr marL="137160" indent="0" algn="just">
              <a:buNone/>
            </a:pPr>
            <a:endParaRPr lang="el-GR" sz="3200" b="1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l-GR" sz="3200" b="1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Όχι </a:t>
            </a:r>
            <a:r>
              <a:rPr lang="el-GR" sz="3200" b="1" dirty="0">
                <a:solidFill>
                  <a:schemeClr val="bg1"/>
                </a:solidFill>
              </a:rPr>
              <a:t>από Mini </a:t>
            </a:r>
            <a:r>
              <a:rPr lang="el-GR" sz="3200" b="1" dirty="0" smtClean="0">
                <a:solidFill>
                  <a:schemeClr val="bg1"/>
                </a:solidFill>
              </a:rPr>
              <a:t>Market!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2</a:t>
            </a:r>
            <a:r>
              <a:rPr lang="el-GR" sz="3200" b="1" dirty="0">
                <a:solidFill>
                  <a:schemeClr val="bg1"/>
                </a:solidFill>
              </a:rPr>
              <a:t>. </a:t>
            </a:r>
            <a:r>
              <a:rPr lang="el-GR" sz="3200" b="1" dirty="0" smtClean="0">
                <a:solidFill>
                  <a:schemeClr val="bg1"/>
                </a:solidFill>
              </a:rPr>
              <a:t>Σοκολάτες: (Όχι από Ελβετία-αεροδρόμια)</a:t>
            </a:r>
          </a:p>
          <a:p>
            <a:pPr marL="137160" indent="0" algn="just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***Υπάρχουν σε καλές τιμές στα Γαλλικά </a:t>
            </a:r>
            <a:r>
              <a:rPr lang="en-US" sz="3200" b="1" dirty="0" smtClean="0">
                <a:solidFill>
                  <a:schemeClr val="bg1"/>
                </a:solidFill>
              </a:rPr>
              <a:t>Super Market</a:t>
            </a:r>
            <a:r>
              <a:rPr lang="el-GR" sz="32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 algn="just">
              <a:buNone/>
            </a:pP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5" name="Εικόνα 4" descr="http://www.infobasket.gr/wp-content/uploads/2010/11/sto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144016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173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  <a:solidFill>
            <a:schemeClr val="tx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 marL="137160" indent="0" algn="ctr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l-GR" dirty="0" smtClean="0">
                <a:solidFill>
                  <a:schemeClr val="bg1"/>
                </a:solidFill>
              </a:rPr>
              <a:t>ΑΡΧΗΓΟΣ:</a:t>
            </a:r>
          </a:p>
          <a:p>
            <a:pPr marL="137160" indent="0" algn="ctr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l-GR" dirty="0" smtClean="0">
                <a:solidFill>
                  <a:schemeClr val="bg1"/>
                </a:solidFill>
              </a:rPr>
              <a:t>κ</a:t>
            </a:r>
            <a:r>
              <a:rPr lang="el-GR" sz="3800" b="1" dirty="0" smtClean="0">
                <a:solidFill>
                  <a:schemeClr val="bg1"/>
                </a:solidFill>
              </a:rPr>
              <a:t>. ΡΟΜΠΟΤΗ ΣΤΑΜΑΤΑ </a:t>
            </a:r>
            <a:r>
              <a:rPr lang="el-GR" dirty="0" smtClean="0">
                <a:solidFill>
                  <a:schemeClr val="bg1"/>
                </a:solidFill>
              </a:rPr>
              <a:t>– ΔΙΕΥΘΥΝΤΡΙΑ</a:t>
            </a:r>
          </a:p>
          <a:p>
            <a:pPr marL="137160" indent="0" algn="ctr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l-GR" dirty="0" smtClean="0">
                <a:solidFill>
                  <a:schemeClr val="bg1"/>
                </a:solidFill>
              </a:rPr>
              <a:t>ΣΥΝΟΔΟΙ:</a:t>
            </a:r>
          </a:p>
          <a:p>
            <a:pPr marL="137160" indent="0" algn="ctr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7160" indent="0"/>
            <a:r>
              <a:rPr lang="el-GR" sz="3800" b="1" dirty="0" smtClean="0">
                <a:solidFill>
                  <a:schemeClr val="bg1"/>
                </a:solidFill>
              </a:rPr>
              <a:t>ΚΑΛΟΓΕΡΑΚΟΣ ΠΕΤΡΟΣ </a:t>
            </a:r>
            <a:r>
              <a:rPr lang="el-GR" dirty="0" smtClean="0">
                <a:solidFill>
                  <a:schemeClr val="bg1"/>
                </a:solidFill>
              </a:rPr>
              <a:t>(ΦΥΣΙΚΟΣ)</a:t>
            </a:r>
          </a:p>
          <a:p>
            <a:pPr marL="137160" indent="0"/>
            <a:endParaRPr lang="el-GR" dirty="0" smtClean="0">
              <a:solidFill>
                <a:schemeClr val="bg1"/>
              </a:solidFill>
            </a:endParaRPr>
          </a:p>
          <a:p>
            <a:pPr marL="137160" indent="0"/>
            <a:r>
              <a:rPr lang="el-GR" sz="3800" b="1" dirty="0" smtClean="0">
                <a:solidFill>
                  <a:schemeClr val="bg1"/>
                </a:solidFill>
              </a:rPr>
              <a:t>ΣΚΟΥΡΑ ΑΘΑΝΑΣΙΑ </a:t>
            </a:r>
          </a:p>
          <a:p>
            <a:pPr marL="137160" indent="0"/>
            <a:r>
              <a:rPr lang="el-GR" b="1" dirty="0" smtClean="0">
                <a:solidFill>
                  <a:schemeClr val="bg1"/>
                </a:solidFill>
              </a:rPr>
              <a:t> (</a:t>
            </a:r>
            <a:r>
              <a:rPr lang="el-GR" dirty="0" smtClean="0">
                <a:solidFill>
                  <a:schemeClr val="bg1"/>
                </a:solidFill>
              </a:rPr>
              <a:t>ΚΑΘΗΓΗΤΡΙΑ  ΠΛΗΡΟΦΟΡΙΚΗΣ ΚΑΙ  ΜΑΘΗΜΑΤΙΚΩΝ)</a:t>
            </a:r>
          </a:p>
          <a:p>
            <a:pPr marL="137160" indent="0"/>
            <a:endParaRPr lang="el-GR" dirty="0" smtClean="0">
              <a:solidFill>
                <a:schemeClr val="bg1"/>
              </a:solidFill>
            </a:endParaRPr>
          </a:p>
          <a:p>
            <a:pPr marL="137160" indent="0"/>
            <a:r>
              <a:rPr lang="el-GR" sz="3800" b="1" dirty="0" smtClean="0">
                <a:solidFill>
                  <a:schemeClr val="bg1"/>
                </a:solidFill>
              </a:rPr>
              <a:t>ΚΟΛΛΙΟΠΟΥΛΟΣ ΠΑΝΑΓΙΩΤΗΣ </a:t>
            </a:r>
            <a:r>
              <a:rPr lang="el-GR" dirty="0" smtClean="0">
                <a:solidFill>
                  <a:schemeClr val="bg1"/>
                </a:solidFill>
              </a:rPr>
              <a:t>(ΜΑΘΗΜΑΤΙΚΟΣ)</a:t>
            </a:r>
          </a:p>
          <a:p>
            <a:pPr marL="137160" indent="0"/>
            <a:endParaRPr lang="el-GR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 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ΑΡΧΗΓΟΣ &amp; </a:t>
            </a:r>
            <a:r>
              <a:rPr lang="el-GR" sz="2400" b="1" dirty="0" smtClean="0">
                <a:solidFill>
                  <a:schemeClr val="bg1"/>
                </a:solidFill>
              </a:rPr>
              <a:t>ΣΥΝΟΔΟΙ ΕΚΠΑΙΔΕΥΤΙΚΟΙ 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 ΣΥΜΒΟΥΛΕΣ  ΓΙΑ ΤΟΥΣ ΜΑΘΗΤΕΣ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1. Δεν είναι σχολική εκδρομή, είναι εκπαιδευτική </a:t>
            </a:r>
            <a:r>
              <a:rPr lang="el-GR" sz="2400" b="1" dirty="0" smtClean="0">
                <a:solidFill>
                  <a:schemeClr val="bg1"/>
                </a:solidFill>
              </a:rPr>
              <a:t>επίσκεψη!</a:t>
            </a:r>
            <a:endParaRPr lang="el-GR" sz="2400" b="1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2. Προσοχή σε </a:t>
            </a:r>
            <a:r>
              <a:rPr lang="el-GR" sz="2400" b="1" dirty="0" smtClean="0">
                <a:solidFill>
                  <a:schemeClr val="bg1"/>
                </a:solidFill>
              </a:rPr>
              <a:t>τραυματισμούς πριν και κατά τη διάρκεια της εκπαιδευτικής επίσκεψης.</a:t>
            </a:r>
            <a:endParaRPr lang="el-GR" sz="2400" b="1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3. Συνέπεια στα αεροδρόμια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4. Συνέπεια στις ξεναγήσεις –όχι απομάκρυνση από το γκρουπ 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5. Μικρογεύματα: Με υπόδειξη των συνοδών καθηγητών – ξεναγού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6. Προσοχή στα </a:t>
            </a:r>
            <a:r>
              <a:rPr lang="el-GR" sz="2400" b="1" dirty="0" smtClean="0">
                <a:solidFill>
                  <a:schemeClr val="bg1"/>
                </a:solidFill>
              </a:rPr>
              <a:t>προσωπικά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σας </a:t>
            </a:r>
            <a:r>
              <a:rPr lang="el-GR" sz="2400" b="1" dirty="0">
                <a:solidFill>
                  <a:schemeClr val="bg1"/>
                </a:solidFill>
              </a:rPr>
              <a:t>αντικείμενα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7. Συμπεριφορά κατά την διαμονή στο Ξενοδοχείο: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•	Καλό πρωινό, όχι κάπνισμα, </a:t>
            </a:r>
            <a:r>
              <a:rPr lang="el-GR" sz="2400" b="1" dirty="0" smtClean="0">
                <a:solidFill>
                  <a:schemeClr val="bg1"/>
                </a:solidFill>
              </a:rPr>
              <a:t>προσοχή στην ώρα </a:t>
            </a:r>
            <a:r>
              <a:rPr lang="el-GR" sz="2400" b="1" dirty="0">
                <a:solidFill>
                  <a:schemeClr val="bg1"/>
                </a:solidFill>
              </a:rPr>
              <a:t>κοινής ησυχίας, όχι αλλαγή δωματίων, όχι απομάκρυνση από το Ξενοδοχείο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8. Συμπεριφορά κατά την ξενάγηση στο CERN:</a:t>
            </a: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•	Συνέπεια, όχι απομάκρυνση από το γκρουπ, καλή συμπεριφορά στο </a:t>
            </a:r>
            <a:r>
              <a:rPr lang="el-GR" sz="2400" b="1" dirty="0" smtClean="0">
                <a:solidFill>
                  <a:schemeClr val="bg1"/>
                </a:solidFill>
              </a:rPr>
              <a:t>εστιατόριο. </a:t>
            </a:r>
            <a:endParaRPr lang="el-GR" sz="2400" b="1" dirty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2400" b="1" dirty="0">
                <a:solidFill>
                  <a:schemeClr val="bg1"/>
                </a:solidFill>
              </a:rPr>
              <a:t>9. Προσοχή στις δημόσιες τουαλέτες (2 άτομα) </a:t>
            </a:r>
          </a:p>
          <a:p>
            <a:pPr marL="137160" indent="0" algn="just">
              <a:buNone/>
            </a:pP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98981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ΤΙ ΠΕΡΙΕΧΕΙ Ο ΦΑΚΕΛΛΟΣ ΤΩΝ ΜΑΘΗΤΩΝ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tx2"/>
          </a:solidFill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1. ΤΟ ΠΡΟΓΡΑΜΜΑ ΤΗΣ ΕΚΔΡΟΜΗΣ</a:t>
            </a:r>
          </a:p>
          <a:p>
            <a:pPr marL="13716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2. ΣΗΜΕΙΩΣΕΙΣ ΓΙΑ ΤΟ </a:t>
            </a:r>
            <a:r>
              <a:rPr lang="en-US" sz="2400" b="1" dirty="0" smtClean="0">
                <a:solidFill>
                  <a:schemeClr val="bg1"/>
                </a:solidFill>
              </a:rPr>
              <a:t>CERN</a:t>
            </a:r>
            <a:endParaRPr lang="el-GR" sz="24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3. ΣΗΜΕΙΩΣΕΙΣ ΓΙΑ ΤΟΝ </a:t>
            </a:r>
            <a:r>
              <a:rPr lang="en-US" sz="2400" b="1" dirty="0" smtClean="0">
                <a:solidFill>
                  <a:schemeClr val="bg1"/>
                </a:solidFill>
              </a:rPr>
              <a:t>EINSTEIN</a:t>
            </a:r>
            <a:endParaRPr lang="el-GR" sz="24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4. ΣΗΜΕΙΩΣΕΙΣ ΓΙΑ ΤΙΣ ΠΟΛΕΙΣ ΚΑΙ ΤΑ ΑΞΙΟΘΕΑΤΑ ΤΗΣ ΕΛΒΕΤΙΑΣ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5.ΣΗΜΕΙΩΣΕΙΣ ΓΙΑ ΤΗΝ </a:t>
            </a:r>
            <a:r>
              <a:rPr lang="en-US" sz="2400" b="1" dirty="0" smtClean="0">
                <a:solidFill>
                  <a:schemeClr val="bg1"/>
                </a:solidFill>
              </a:rPr>
              <a:t>Dr.</a:t>
            </a:r>
            <a:r>
              <a:rPr lang="el-GR" sz="2400" b="1" dirty="0" smtClean="0">
                <a:solidFill>
                  <a:schemeClr val="bg1"/>
                </a:solidFill>
              </a:rPr>
              <a:t> ΔΕΣΠΟΙΝΑ ΧΑΤΖΗΦΩΤΙΑΔΟΥ (Πειραματικός Φυσικός στο πείραμα </a:t>
            </a:r>
            <a:r>
              <a:rPr lang="en-US" sz="2400" b="1" dirty="0" smtClean="0">
                <a:solidFill>
                  <a:schemeClr val="bg1"/>
                </a:solidFill>
              </a:rPr>
              <a:t>Alice) </a:t>
            </a:r>
          </a:p>
          <a:p>
            <a:pPr marL="137160" indent="0" algn="just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6. </a:t>
            </a:r>
            <a:r>
              <a:rPr lang="el-GR" sz="2400" b="1" dirty="0" smtClean="0">
                <a:solidFill>
                  <a:schemeClr val="bg1"/>
                </a:solidFill>
              </a:rPr>
              <a:t>ΦΥΛΛΑΔΙΟ ΜΕ ΧΡΗΣΙΜΕΣ ΕΠΙΣΗΜΑΝΣΕΙΣ ΠΡΟΣ ΤΟΥΣ ΜΑΘΗΤΕΣ.</a:t>
            </a:r>
          </a:p>
          <a:p>
            <a:pPr marL="13716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7. ΦΥΛΛΑΔΙΟ ΜΕ ΕΙΔΗ ΠΟΥ ΠΡΕΠΕΙ ΝΑ ΕΧΟΥΝ ΜΑΖΙ ΤΟΥΣ ΟΙ ΜΑΘΗΤΕΣ</a:t>
            </a:r>
          </a:p>
          <a:p>
            <a:pPr marL="137160" indent="0" algn="just"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20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fontAlgn="base"/>
            <a:r>
              <a:rPr lang="en-US" b="1" dirty="0" smtClean="0">
                <a:solidFill>
                  <a:schemeClr val="bg1"/>
                </a:solidFill>
              </a:rPr>
              <a:t>4, </a:t>
            </a:r>
            <a:r>
              <a:rPr lang="en-US" b="1" dirty="0" err="1" smtClean="0">
                <a:solidFill>
                  <a:schemeClr val="bg1"/>
                </a:solidFill>
              </a:rPr>
              <a:t>Karageorgi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Servias</a:t>
            </a:r>
            <a:r>
              <a:rPr lang="en-US" b="1" dirty="0" smtClean="0">
                <a:solidFill>
                  <a:schemeClr val="bg1"/>
                </a:solidFill>
              </a:rPr>
              <a:t> (7th floor), </a:t>
            </a:r>
            <a:r>
              <a:rPr lang="en-US" b="1" dirty="0" err="1" smtClean="0">
                <a:solidFill>
                  <a:schemeClr val="bg1"/>
                </a:solidFill>
              </a:rPr>
              <a:t>Syntagma</a:t>
            </a:r>
            <a:r>
              <a:rPr lang="en-US" b="1" dirty="0" smtClean="0">
                <a:solidFill>
                  <a:schemeClr val="bg1"/>
                </a:solidFill>
              </a:rPr>
              <a:t> Square, Athens 10562</a:t>
            </a:r>
            <a:endParaRPr lang="el-GR" dirty="0" smtClean="0">
              <a:solidFill>
                <a:schemeClr val="bg1"/>
              </a:solidFill>
            </a:endParaRPr>
          </a:p>
          <a:p>
            <a:pPr fontAlgn="base"/>
            <a:r>
              <a:rPr lang="el-GR" b="1" dirty="0" smtClean="0">
                <a:solidFill>
                  <a:schemeClr val="bg1"/>
                </a:solidFill>
              </a:rPr>
              <a:t>Τ</a:t>
            </a:r>
            <a:r>
              <a:rPr lang="en-US" b="1" dirty="0" smtClean="0">
                <a:solidFill>
                  <a:schemeClr val="bg1"/>
                </a:solidFill>
              </a:rPr>
              <a:t>el: +30 210 3232888, 2103232322</a:t>
            </a:r>
            <a:endParaRPr lang="el-GR" dirty="0" smtClean="0">
              <a:solidFill>
                <a:schemeClr val="bg1"/>
              </a:solidFill>
            </a:endParaRPr>
          </a:p>
          <a:p>
            <a:pPr fontAlgn="base"/>
            <a:r>
              <a:rPr lang="en-US" b="1" dirty="0" smtClean="0">
                <a:solidFill>
                  <a:schemeClr val="bg1"/>
                </a:solidFill>
              </a:rPr>
              <a:t>Fax: +30 210 33011191, 2103221206</a:t>
            </a:r>
            <a:endParaRPr lang="el-GR" dirty="0" smtClean="0">
              <a:solidFill>
                <a:schemeClr val="bg1"/>
              </a:solidFill>
            </a:endParaRPr>
          </a:p>
          <a:p>
            <a:pPr fontAlgn="base"/>
            <a:r>
              <a:rPr lang="en-US" b="1" u="sng" dirty="0" smtClean="0">
                <a:solidFill>
                  <a:schemeClr val="bg1"/>
                </a:solidFill>
                <a:hlinkClick r:id="rId2"/>
              </a:rPr>
              <a:t>info@iqholidays.gr 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  <a:hlinkClick r:id="rId3"/>
              </a:rPr>
              <a:t>www.iqholidays.gr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Σε περίπτωση έκτακτης ανάγκης μπορείτε να καλείτε στο παρακάτω κινητό τηλέφωνο.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Κ. </a:t>
            </a:r>
            <a:r>
              <a:rPr lang="el-GR" dirty="0" err="1" smtClean="0">
                <a:solidFill>
                  <a:schemeClr val="bg1"/>
                </a:solidFill>
              </a:rPr>
              <a:t>Μηνόπουλος</a:t>
            </a:r>
            <a:r>
              <a:rPr lang="el-GR" dirty="0" smtClean="0">
                <a:solidFill>
                  <a:schemeClr val="bg1"/>
                </a:solidFill>
              </a:rPr>
              <a:t> Μιχάλης   </a:t>
            </a:r>
            <a:r>
              <a:rPr lang="el-GR" b="1" dirty="0" smtClean="0">
                <a:solidFill>
                  <a:schemeClr val="bg1"/>
                </a:solidFill>
              </a:rPr>
              <a:t> 6936 123001</a:t>
            </a:r>
            <a:endParaRPr lang="el-GR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err="1" smtClean="0">
                <a:solidFill>
                  <a:schemeClr val="bg1"/>
                </a:solidFill>
              </a:rPr>
              <a:t>Ταξιδιωτικο</a:t>
            </a:r>
            <a:r>
              <a:rPr lang="el-GR" sz="2400" dirty="0" smtClean="0">
                <a:solidFill>
                  <a:schemeClr val="bg1"/>
                </a:solidFill>
              </a:rPr>
              <a:t> Γραφείο </a:t>
            </a:r>
            <a:r>
              <a:rPr lang="en-US" sz="2400" dirty="0" smtClean="0">
                <a:solidFill>
                  <a:schemeClr val="bg1"/>
                </a:solidFill>
              </a:rPr>
              <a:t>IQ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</a:rPr>
              <a:t>Holidays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ΕΚΠΑΙΔΕΥΤΙΚΗ ΕΠΙΣΚΕΨΗ ΣΤΗΝ ΕΛΒΕΤΙΑ -</a:t>
            </a:r>
            <a:r>
              <a:rPr lang="en-US" sz="2400" dirty="0" smtClean="0">
                <a:solidFill>
                  <a:srgbClr val="C00000"/>
                </a:solidFill>
              </a:rPr>
              <a:t>CERN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Ώρα συγκέντρωσης στο σχολείο: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l-GR" b="1" dirty="0" smtClean="0">
                <a:solidFill>
                  <a:schemeClr val="bg1"/>
                </a:solidFill>
                <a:latin typeface="+mj-lt"/>
              </a:rPr>
              <a:t>3:30</a:t>
            </a:r>
          </a:p>
          <a:p>
            <a:pPr marL="137160" indent="0" algn="just">
              <a:buNone/>
            </a:pP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Ώρα αναχώρησης από το σχολείο</a:t>
            </a:r>
            <a:r>
              <a:rPr lang="el-GR" b="1" dirty="0" smtClean="0">
                <a:solidFill>
                  <a:schemeClr val="bg1"/>
                </a:solidFill>
                <a:latin typeface="+mj-lt"/>
              </a:rPr>
              <a:t>: 03:45</a:t>
            </a:r>
          </a:p>
          <a:p>
            <a:pPr marL="137160" indent="0" algn="just">
              <a:buNone/>
            </a:pP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Ώρα πτήσης από το αεροδρόμιο Ελευθέριος Βενιζέλος: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06</a:t>
            </a:r>
            <a:r>
              <a:rPr lang="el-GR" b="1" dirty="0" smtClean="0">
                <a:solidFill>
                  <a:schemeClr val="bg1"/>
                </a:solidFill>
                <a:latin typeface="+mj-lt"/>
              </a:rPr>
              <a:t>:30</a:t>
            </a:r>
          </a:p>
          <a:p>
            <a:pPr marL="137160" indent="0" algn="just">
              <a:buNone/>
            </a:pPr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Ώρα άφιξης στην Ζυρίχη: </a:t>
            </a:r>
            <a:r>
              <a:rPr lang="el-GR" b="1" dirty="0" smtClean="0">
                <a:solidFill>
                  <a:schemeClr val="bg1"/>
                </a:solidFill>
                <a:latin typeface="+mj-lt"/>
              </a:rPr>
              <a:t>08:20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Ώρα αναχώρησης απο Ζυρίχη για Αθήνα (6-3-2015):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21</a:t>
            </a:r>
            <a:r>
              <a:rPr lang="el-GR" b="1" dirty="0" smtClean="0">
                <a:solidFill>
                  <a:schemeClr val="bg1"/>
                </a:solidFill>
                <a:latin typeface="+mj-lt"/>
              </a:rPr>
              <a:t>:05</a:t>
            </a:r>
          </a:p>
          <a:p>
            <a:pPr marL="137160" indent="0" algn="just">
              <a:buNone/>
            </a:pPr>
            <a:endParaRPr lang="el-GR" sz="2000" dirty="0" smtClean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  <a:latin typeface="+mj-lt"/>
              </a:rPr>
              <a:t>Ώρα άφιξης στο Αεροδρόμιο Ελευθέριος Βενιζέλος</a:t>
            </a:r>
            <a:r>
              <a:rPr lang="el-GR" b="1" dirty="0" smtClean="0">
                <a:solidFill>
                  <a:schemeClr val="bg1"/>
                </a:solidFill>
                <a:latin typeface="+mj-lt"/>
              </a:rPr>
              <a:t>: 00:40 </a:t>
            </a:r>
          </a:p>
          <a:p>
            <a:pPr marL="137160" indent="0" algn="just">
              <a:buNone/>
            </a:pPr>
            <a:r>
              <a:rPr lang="el-GR" sz="1800" dirty="0" smtClean="0">
                <a:solidFill>
                  <a:schemeClr val="bg1"/>
                </a:solidFill>
                <a:latin typeface="+mj-lt"/>
              </a:rPr>
              <a:t>ΚΩΔΙΚΟΣ ΠΤΗΣΗΣ ΑΝΑΧΩΡΗΣΗΣ ΓΙΑ ΖΥΡΙΧΗ</a:t>
            </a:r>
            <a:r>
              <a:rPr lang="el-GR" sz="1800" b="1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SWISS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AIR</a:t>
            </a:r>
            <a:r>
              <a:rPr lang="el-GR" sz="1800" b="1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LX 184</a:t>
            </a:r>
            <a:r>
              <a:rPr lang="el-GR" sz="1800" b="1" dirty="0" smtClean="0">
                <a:solidFill>
                  <a:schemeClr val="bg1"/>
                </a:solidFill>
                <a:latin typeface="+mj-lt"/>
              </a:rPr>
              <a:t>2)</a:t>
            </a:r>
          </a:p>
          <a:p>
            <a:pPr marL="137160" indent="0"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ΚΩΔΙΚΟΣ ΠΤΗΣΗΣ ΑΠΟ ΖΥΡΙΧΗ ΓΙΑ ΑΘΗΝΑ: </a:t>
            </a:r>
            <a:r>
              <a:rPr lang="en-US" sz="2000" b="1" dirty="0">
                <a:solidFill>
                  <a:schemeClr val="bg1"/>
                </a:solidFill>
              </a:rPr>
              <a:t>SWISS </a:t>
            </a:r>
            <a:r>
              <a:rPr lang="en-US" sz="2000" b="1" dirty="0" smtClean="0">
                <a:solidFill>
                  <a:schemeClr val="bg1"/>
                </a:solidFill>
              </a:rPr>
              <a:t>AIR</a:t>
            </a:r>
            <a:r>
              <a:rPr lang="el-GR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</a:rPr>
              <a:t>LX 184</a:t>
            </a:r>
            <a:r>
              <a:rPr lang="el-GR" sz="2000" b="1" dirty="0" smtClean="0">
                <a:solidFill>
                  <a:schemeClr val="bg1"/>
                </a:solidFill>
              </a:rPr>
              <a:t>3)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137160" indent="0" algn="just">
              <a:buNone/>
            </a:pP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108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ΧΑΡΤΗΣ ΕΛΒΕΤΙΑΣ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5" name="Θέση περιεχομένου 4" descr="http://i1.bookcdn.com/data/BookedCountries/MapPhoto/29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5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650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1</a:t>
            </a:r>
            <a:r>
              <a:rPr lang="el-GR" sz="2400" baseline="30000" dirty="0" smtClean="0">
                <a:solidFill>
                  <a:schemeClr val="bg1"/>
                </a:solidFill>
              </a:rPr>
              <a:t>η</a:t>
            </a:r>
            <a:r>
              <a:rPr lang="el-GR" sz="2400" dirty="0" smtClean="0">
                <a:solidFill>
                  <a:schemeClr val="bg1"/>
                </a:solidFill>
              </a:rPr>
              <a:t> ημέρα - 3 Μαρ 2019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Ξενάγηση: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1. Στους </a:t>
            </a:r>
            <a:r>
              <a:rPr lang="el-GR" b="1" dirty="0" smtClean="0">
                <a:solidFill>
                  <a:srgbClr val="FF0000"/>
                </a:solidFill>
              </a:rPr>
              <a:t>καταρράκτες του Ρήνου</a:t>
            </a:r>
            <a:r>
              <a:rPr lang="el-GR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2.  Στην πρωτεύουσα της Ελβετίας </a:t>
            </a:r>
            <a:r>
              <a:rPr lang="el-GR" b="1" dirty="0" smtClean="0">
                <a:solidFill>
                  <a:srgbClr val="FF0000"/>
                </a:solidFill>
              </a:rPr>
              <a:t>Βέρνη</a:t>
            </a:r>
            <a:r>
              <a:rPr lang="el-GR" b="1" dirty="0" smtClean="0">
                <a:solidFill>
                  <a:schemeClr val="bg1"/>
                </a:solidFill>
              </a:rPr>
              <a:t> και στα σημαντικά της αξιοθέατα όπως το </a:t>
            </a:r>
            <a:r>
              <a:rPr lang="el-GR" b="1" dirty="0" smtClean="0">
                <a:solidFill>
                  <a:srgbClr val="FF0000"/>
                </a:solidFill>
              </a:rPr>
              <a:t>Μουσείο του </a:t>
            </a:r>
            <a:r>
              <a:rPr lang="en-US" b="1" dirty="0" smtClean="0">
                <a:solidFill>
                  <a:srgbClr val="FF0000"/>
                </a:solidFill>
              </a:rPr>
              <a:t>Einstein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3. Στη </a:t>
            </a:r>
            <a:r>
              <a:rPr lang="el-GR" b="1" dirty="0" smtClean="0">
                <a:solidFill>
                  <a:srgbClr val="FF0000"/>
                </a:solidFill>
              </a:rPr>
              <a:t>Λωζάνη</a:t>
            </a:r>
            <a:r>
              <a:rPr lang="el-GR" b="1" dirty="0" smtClean="0">
                <a:solidFill>
                  <a:schemeClr val="bg1"/>
                </a:solidFill>
              </a:rPr>
              <a:t> και στα σημαντικά της αξιοθέατα όπως το </a:t>
            </a:r>
            <a:r>
              <a:rPr lang="el-GR" b="1" dirty="0" smtClean="0">
                <a:solidFill>
                  <a:srgbClr val="FF0000"/>
                </a:solidFill>
              </a:rPr>
              <a:t>Ολυμπιακό Μουσείο </a:t>
            </a:r>
            <a:r>
              <a:rPr lang="el-GR" b="1" dirty="0" smtClean="0">
                <a:solidFill>
                  <a:schemeClr val="bg1"/>
                </a:solidFill>
              </a:rPr>
              <a:t>και το </a:t>
            </a:r>
            <a:r>
              <a:rPr lang="el-GR" b="1" dirty="0" smtClean="0">
                <a:solidFill>
                  <a:srgbClr val="FF0000"/>
                </a:solidFill>
              </a:rPr>
              <a:t>κάστρο </a:t>
            </a:r>
            <a:r>
              <a:rPr lang="el-GR" b="1" dirty="0" err="1" smtClean="0">
                <a:solidFill>
                  <a:srgbClr val="FF0000"/>
                </a:solidFill>
              </a:rPr>
              <a:t>Σιγιόν</a:t>
            </a:r>
            <a:r>
              <a:rPr lang="el-GR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4.  Δείπνο σε εστιατόριο της Γενεύης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5.  Διανυκτέρευση στο </a:t>
            </a:r>
            <a:r>
              <a:rPr lang="el-GR" b="1" dirty="0" smtClean="0">
                <a:solidFill>
                  <a:srgbClr val="FF0000"/>
                </a:solidFill>
              </a:rPr>
              <a:t>Ξενοδοχείο </a:t>
            </a:r>
            <a:r>
              <a:rPr lang="en-US" b="1" dirty="0" smtClean="0">
                <a:solidFill>
                  <a:srgbClr val="FF0000"/>
                </a:solidFill>
              </a:rPr>
              <a:t>Adonis </a:t>
            </a:r>
            <a:r>
              <a:rPr lang="en-US" b="1" dirty="0" err="1" smtClean="0">
                <a:solidFill>
                  <a:srgbClr val="FF0000"/>
                </a:solidFill>
              </a:rPr>
              <a:t>Echellior</a:t>
            </a:r>
            <a:r>
              <a:rPr lang="en-US" b="1" dirty="0" smtClean="0">
                <a:solidFill>
                  <a:srgbClr val="FF0000"/>
                </a:solidFill>
              </a:rPr>
              <a:t> Grand Geneva</a:t>
            </a:r>
            <a:r>
              <a:rPr lang="el-GR" b="1" dirty="0" smtClean="0">
                <a:solidFill>
                  <a:srgbClr val="FF0000"/>
                </a:solidFill>
              </a:rPr>
              <a:t> 4*</a:t>
            </a:r>
          </a:p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 </a:t>
            </a:r>
          </a:p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2747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Ξενάγηση:</a:t>
            </a:r>
          </a:p>
          <a:p>
            <a:pPr marL="137160" indent="0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1. Στη «Βενετία των Άλπεων» , το μαγευτικό </a:t>
            </a:r>
            <a:r>
              <a:rPr lang="el-GR" sz="3600" b="1" dirty="0" smtClean="0">
                <a:solidFill>
                  <a:srgbClr val="7030A0"/>
                </a:solidFill>
              </a:rPr>
              <a:t>Ανσί. (Α</a:t>
            </a:r>
            <a:r>
              <a:rPr lang="en-US" sz="3600" b="1" dirty="0" err="1" smtClean="0">
                <a:solidFill>
                  <a:srgbClr val="7030A0"/>
                </a:solidFill>
              </a:rPr>
              <a:t>neccy</a:t>
            </a:r>
            <a:r>
              <a:rPr lang="el-GR" sz="3600" b="1" dirty="0" smtClean="0">
                <a:solidFill>
                  <a:srgbClr val="7030A0"/>
                </a:solidFill>
              </a:rPr>
              <a:t>)</a:t>
            </a:r>
          </a:p>
          <a:p>
            <a:pPr marL="137160" indent="0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2. Στα θέρετρα </a:t>
            </a:r>
            <a:r>
              <a:rPr lang="en-US" sz="3600" b="1" dirty="0" smtClean="0">
                <a:solidFill>
                  <a:srgbClr val="7030A0"/>
                </a:solidFill>
              </a:rPr>
              <a:t>Evian </a:t>
            </a:r>
            <a:r>
              <a:rPr lang="el-GR" sz="3600" b="1" dirty="0" smtClean="0">
                <a:solidFill>
                  <a:srgbClr val="7030A0"/>
                </a:solidFill>
              </a:rPr>
              <a:t>και Μοντρέ</a:t>
            </a:r>
            <a:r>
              <a:rPr lang="el-GR" sz="36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3. Στην πόλη της Γενεύης. </a:t>
            </a:r>
          </a:p>
          <a:p>
            <a:pPr marL="137160" indent="0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4.  Δείπνο σε εστιατόριο της Γενεύης</a:t>
            </a:r>
          </a:p>
          <a:p>
            <a:pPr marL="137160" indent="0">
              <a:buNone/>
            </a:pPr>
            <a:r>
              <a:rPr lang="el-GR" sz="3200" b="1" dirty="0" smtClean="0">
                <a:solidFill>
                  <a:schemeClr val="bg1"/>
                </a:solidFill>
              </a:rPr>
              <a:t>5.  Διανυκτέρευση στο Ξενοδοχείο </a:t>
            </a:r>
            <a:r>
              <a:rPr lang="en-US" sz="3200" b="1" dirty="0" smtClean="0">
                <a:solidFill>
                  <a:schemeClr val="bg1"/>
                </a:solidFill>
              </a:rPr>
              <a:t>Adonis </a:t>
            </a:r>
            <a:r>
              <a:rPr lang="en-US" sz="3200" b="1" dirty="0" err="1" smtClean="0">
                <a:solidFill>
                  <a:schemeClr val="bg1"/>
                </a:solidFill>
              </a:rPr>
              <a:t>Echellior</a:t>
            </a:r>
            <a:r>
              <a:rPr lang="en-US" sz="3200" b="1" dirty="0" smtClean="0">
                <a:solidFill>
                  <a:schemeClr val="bg1"/>
                </a:solidFill>
              </a:rPr>
              <a:t> Grand Geneva</a:t>
            </a:r>
            <a:endParaRPr lang="el-GR" sz="3200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2 </a:t>
            </a:r>
            <a:r>
              <a:rPr lang="el-GR" sz="2400" baseline="30000" dirty="0" smtClean="0">
                <a:solidFill>
                  <a:schemeClr val="bg1"/>
                </a:solidFill>
              </a:rPr>
              <a:t>η</a:t>
            </a:r>
            <a:r>
              <a:rPr lang="el-GR" sz="2400" dirty="0" smtClean="0">
                <a:solidFill>
                  <a:schemeClr val="bg1"/>
                </a:solidFill>
              </a:rPr>
              <a:t> ημέρα - 4 Μαρ 2019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3 </a:t>
            </a:r>
            <a:r>
              <a:rPr lang="el-GR" sz="2400" baseline="30000" dirty="0" smtClean="0">
                <a:solidFill>
                  <a:schemeClr val="bg1"/>
                </a:solidFill>
              </a:rPr>
              <a:t>η</a:t>
            </a:r>
            <a:r>
              <a:rPr lang="el-GR" sz="2400" dirty="0" smtClean="0">
                <a:solidFill>
                  <a:schemeClr val="bg1"/>
                </a:solidFill>
              </a:rPr>
              <a:t> ημέρα 5 Μαρ 2019.  Ξενάγηση στο </a:t>
            </a:r>
            <a:r>
              <a:rPr lang="en-US" sz="2800" dirty="0" smtClean="0">
                <a:solidFill>
                  <a:schemeClr val="bg1"/>
                </a:solidFill>
              </a:rPr>
              <a:t>CERN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CERN: </a:t>
            </a:r>
            <a:r>
              <a:rPr lang="el-GR" sz="2400" b="1" dirty="0">
                <a:solidFill>
                  <a:schemeClr val="bg1"/>
                </a:solidFill>
              </a:rPr>
              <a:t>(Conseil Européenne pour la Recherche Nucléaire)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l-GR" sz="3300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l-GR" sz="3000" dirty="0" smtClean="0">
                <a:solidFill>
                  <a:schemeClr val="bg1"/>
                </a:solidFill>
              </a:rPr>
              <a:t>09:00 άφιξη στην </a:t>
            </a:r>
            <a:r>
              <a:rPr lang="en-US" sz="3000" dirty="0" smtClean="0">
                <a:solidFill>
                  <a:schemeClr val="bg1"/>
                </a:solidFill>
              </a:rPr>
              <a:t>Reception </a:t>
            </a:r>
            <a:r>
              <a:rPr lang="el-GR" sz="3000" dirty="0" smtClean="0">
                <a:solidFill>
                  <a:schemeClr val="bg1"/>
                </a:solidFill>
              </a:rPr>
              <a:t>του </a:t>
            </a:r>
            <a:r>
              <a:rPr lang="en-US" sz="3000" dirty="0" smtClean="0">
                <a:solidFill>
                  <a:schemeClr val="bg1"/>
                </a:solidFill>
              </a:rPr>
              <a:t>CERN</a:t>
            </a:r>
            <a:endParaRPr lang="el-GR" sz="3000" dirty="0" smtClean="0">
              <a:solidFill>
                <a:schemeClr val="bg1"/>
              </a:solidFill>
            </a:endParaRPr>
          </a:p>
          <a:p>
            <a:pPr lvl="0"/>
            <a:r>
              <a:rPr lang="el-GR" sz="3000" dirty="0" smtClean="0">
                <a:solidFill>
                  <a:schemeClr val="bg1"/>
                </a:solidFill>
              </a:rPr>
              <a:t>09:30-12:15 ξενάγηση από την </a:t>
            </a:r>
            <a:r>
              <a:rPr lang="el-GR" sz="3000" b="1" dirty="0" err="1" smtClean="0">
                <a:solidFill>
                  <a:schemeClr val="bg1"/>
                </a:solidFill>
              </a:rPr>
              <a:t>δρ</a:t>
            </a:r>
            <a:r>
              <a:rPr lang="el-GR" sz="3000" b="1" dirty="0" smtClean="0">
                <a:solidFill>
                  <a:schemeClr val="bg1"/>
                </a:solidFill>
              </a:rPr>
              <a:t>. Δέσποινα </a:t>
            </a:r>
            <a:r>
              <a:rPr lang="el-GR" sz="3000" b="1" dirty="0" err="1" smtClean="0">
                <a:solidFill>
                  <a:schemeClr val="bg1"/>
                </a:solidFill>
              </a:rPr>
              <a:t>Χατζηφωτιάδου</a:t>
            </a:r>
            <a:r>
              <a:rPr lang="el-GR" sz="3000" b="1" dirty="0" smtClean="0">
                <a:solidFill>
                  <a:schemeClr val="bg1"/>
                </a:solidFill>
              </a:rPr>
              <a:t> </a:t>
            </a:r>
            <a:r>
              <a:rPr lang="el-GR" sz="3000" dirty="0" smtClean="0">
                <a:solidFill>
                  <a:schemeClr val="bg1"/>
                </a:solidFill>
              </a:rPr>
              <a:t>στον </a:t>
            </a:r>
            <a:r>
              <a:rPr lang="el-GR" sz="3000" b="1" dirty="0" smtClean="0">
                <a:solidFill>
                  <a:schemeClr val="bg1"/>
                </a:solidFill>
              </a:rPr>
              <a:t>ανιχνευτή </a:t>
            </a:r>
            <a:r>
              <a:rPr lang="en-US" sz="3000" b="1" dirty="0" smtClean="0">
                <a:solidFill>
                  <a:schemeClr val="bg1"/>
                </a:solidFill>
              </a:rPr>
              <a:t>Alice</a:t>
            </a:r>
            <a:r>
              <a:rPr lang="en-US" sz="3000" dirty="0" smtClean="0">
                <a:solidFill>
                  <a:schemeClr val="bg1"/>
                </a:solidFill>
              </a:rPr>
              <a:t> </a:t>
            </a:r>
            <a:r>
              <a:rPr lang="el-GR" sz="3000" dirty="0" smtClean="0">
                <a:solidFill>
                  <a:schemeClr val="bg1"/>
                </a:solidFill>
              </a:rPr>
              <a:t>και τους ηλεκτρομαγνήτες.</a:t>
            </a:r>
          </a:p>
          <a:p>
            <a:pPr lvl="0"/>
            <a:r>
              <a:rPr lang="el-GR" sz="3000" dirty="0" smtClean="0">
                <a:solidFill>
                  <a:schemeClr val="bg1"/>
                </a:solidFill>
              </a:rPr>
              <a:t>12:30-14:30 επίσκεψη στις μόνιμες εκθέσεις</a:t>
            </a:r>
          </a:p>
          <a:p>
            <a:pPr lvl="0"/>
            <a:r>
              <a:rPr lang="el-GR" sz="3000" dirty="0" smtClean="0">
                <a:solidFill>
                  <a:schemeClr val="bg1"/>
                </a:solidFill>
              </a:rPr>
              <a:t>14:45-16:</a:t>
            </a:r>
            <a:r>
              <a:rPr lang="en-US" sz="3000" dirty="0" smtClean="0">
                <a:solidFill>
                  <a:schemeClr val="bg1"/>
                </a:solidFill>
              </a:rPr>
              <a:t>30</a:t>
            </a:r>
            <a:r>
              <a:rPr lang="el-GR" sz="3000" dirty="0" smtClean="0">
                <a:solidFill>
                  <a:schemeClr val="bg1"/>
                </a:solidFill>
              </a:rPr>
              <a:t> Γεύμα στο εστιατόριο του </a:t>
            </a:r>
            <a:r>
              <a:rPr lang="en-US" sz="3000" dirty="0" err="1" smtClean="0">
                <a:solidFill>
                  <a:schemeClr val="bg1"/>
                </a:solidFill>
              </a:rPr>
              <a:t>Cern</a:t>
            </a:r>
            <a:endParaRPr lang="el-GR" sz="3000" dirty="0" smtClean="0">
              <a:solidFill>
                <a:schemeClr val="bg1"/>
              </a:solidFill>
            </a:endParaRPr>
          </a:p>
          <a:p>
            <a:pPr lvl="0"/>
            <a:r>
              <a:rPr lang="el-GR" sz="3000" dirty="0" smtClean="0">
                <a:solidFill>
                  <a:schemeClr val="bg1"/>
                </a:solidFill>
              </a:rPr>
              <a:t>17:00 – 19:30 ξενάγηση στη Γενεύη και δείπνο.</a:t>
            </a:r>
          </a:p>
          <a:p>
            <a:pPr lvl="0"/>
            <a:r>
              <a:rPr lang="el-GR" sz="3000" dirty="0" smtClean="0">
                <a:solidFill>
                  <a:schemeClr val="bg1"/>
                </a:solidFill>
              </a:rPr>
              <a:t>10:00 Διανυκτέρευση </a:t>
            </a:r>
          </a:p>
          <a:p>
            <a:pPr lvl="0"/>
            <a:endParaRPr lang="el-GR" sz="33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6" name="Εικόνα 5" descr="http://upload.wikimedia.org/wikipedia/el/4/42/CERN_logo_400x40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857364"/>
            <a:ext cx="1932816" cy="85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374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schemeClr val="bg1"/>
                </a:solidFill>
              </a:rPr>
              <a:t>ΓΕΩΓΡΑΦΙΚΗ ΘΕΣΗ ΤΟΥ </a:t>
            </a:r>
            <a:r>
              <a:rPr lang="en-US" sz="2000" dirty="0" smtClean="0">
                <a:solidFill>
                  <a:schemeClr val="bg1"/>
                </a:solidFill>
              </a:rPr>
              <a:t>CERN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76064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1026" name="Picture 2" descr="ÎÏÎ¿ÏÎ­Î»ÎµÏÎ¼Î± ÎµÎ¹ÎºÏÎ½Î±Ï Î³Î¹Î± ÏÎ±ÏÏÎ·Ï Î³Î¹Î± 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1854</TotalTime>
  <Words>1140</Words>
  <Application>Microsoft Office PowerPoint</Application>
  <PresentationFormat>On-screen Show (4:3)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Αποκορύφωμα</vt:lpstr>
      <vt:lpstr>2ο ΛΥΚΕΙΟ ΑΛΙΜΟΥ ΕΚΠΑΙΔΕΥΤΙΚΗ ΕΠΙΣΚΕΨΗ ΣΤΗΝ ΕΛΒΕΤΙΑ -CERN </vt:lpstr>
      <vt:lpstr>ΑΡΧΗΓΟΣ &amp; ΣΥΝΟΔΟΙ ΕΚΠΑΙΔΕΥΤΙΚΟΙ </vt:lpstr>
      <vt:lpstr>Ταξιδιωτικο Γραφείο IQ Holidays</vt:lpstr>
      <vt:lpstr>ΕΚΠΑΙΔΕΥΤΙΚΗ ΕΠΙΣΚΕΨΗ ΣΤΗΝ ΕΛΒΕΤΙΑ -CERN </vt:lpstr>
      <vt:lpstr>ΧΑΡΤΗΣ ΕΛΒΕΤΙΑΣ </vt:lpstr>
      <vt:lpstr>1η ημέρα - 3 Μαρ 2019</vt:lpstr>
      <vt:lpstr>2 η ημέρα - 4 Μαρ 2019</vt:lpstr>
      <vt:lpstr>3 η ημέρα 5 Μαρ 2019.  Ξενάγηση στο CERN </vt:lpstr>
      <vt:lpstr>ΓΕΩΓΡΑΦΙΚΗ ΘΕΣΗ ΤΟΥ CERN</vt:lpstr>
      <vt:lpstr>ΓΕΩΓΡΑΦΙΚΗ ΘΕΣΗ ΤΟΥ CERN</vt:lpstr>
      <vt:lpstr>4 η ημέρα - 6 Μαρ 2019 </vt:lpstr>
      <vt:lpstr>ΞΕΝΟΔΟΧΕΙΟ: Adonis Excellior Suites Grand Geneva </vt:lpstr>
      <vt:lpstr>ΤΟΠΙΚΟ ΝΟΜΙΣΜΑ / ΣΥΝΑΛΛΑΓΜΑ</vt:lpstr>
      <vt:lpstr>ΕΠΙΚΟΙΝΩΝΙΑ</vt:lpstr>
      <vt:lpstr>ΕΠΙΣΗΜΑΝΣΕΙΣ ΓΙΑ ΤΑ ΑΕΡΟΔΡΟΜΙΑ </vt:lpstr>
      <vt:lpstr>ΚΑΝΟΝΙΣΜΟΙ ΠΟΥ ΙΣΧΥΟΥΝ ΣΤΑ ΑΕΡΟΔΡΟΜΙΑ</vt:lpstr>
      <vt:lpstr>Τι επιτρέπεται να μεταφέρετε στην χειραποσκευή σας:  </vt:lpstr>
      <vt:lpstr>ΕΙΔΗ ΠΟΥ ΠΡΕΠΕΙ ΝΑ ΕΧΟΥΝ ΜΑΖΙ ΤΟΥΣ ΟΙ ΜΑΘΗΤΕΣ</vt:lpstr>
      <vt:lpstr>ΑΝΑΜΝΗΣΤΙΚΑ -ΔΩΡΑ</vt:lpstr>
      <vt:lpstr> ΣΥΜΒΟΥΛΕΣ  ΓΙΑ ΤΟΥΣ ΜΑΘΗΤΕΣ</vt:lpstr>
      <vt:lpstr>ΤΙ ΠΕΡΙΕΧΕΙ Ο ΦΑΚΕΛΛΟΣ ΤΩΝ ΜΑΘΗΤΩΝ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ΣΤΟΙΧΕΙΩΔΗ ΣΩΜΑΤΙΔΙΑ</dc:title>
  <dc:creator>ΠΕΤΡΟΣ - ΚΑΤΕΡΙΝΑ</dc:creator>
  <cp:lastModifiedBy>Ηλίας</cp:lastModifiedBy>
  <cp:revision>419</cp:revision>
  <cp:lastPrinted>2015-01-01T09:58:39Z</cp:lastPrinted>
  <dcterms:created xsi:type="dcterms:W3CDTF">2014-12-27T16:42:42Z</dcterms:created>
  <dcterms:modified xsi:type="dcterms:W3CDTF">2019-02-14T18:19:01Z</dcterms:modified>
</cp:coreProperties>
</file>