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86" r:id="rId4"/>
    <p:sldId id="261" r:id="rId5"/>
    <p:sldId id="284" r:id="rId6"/>
    <p:sldId id="263" r:id="rId7"/>
    <p:sldId id="264" r:id="rId8"/>
    <p:sldId id="265" r:id="rId9"/>
    <p:sldId id="272" r:id="rId10"/>
    <p:sldId id="274" r:id="rId11"/>
    <p:sldId id="275" r:id="rId12"/>
    <p:sldId id="288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7" r:id="rId22"/>
    <p:sldId id="269" r:id="rId23"/>
    <p:sldId id="285" r:id="rId24"/>
    <p:sldId id="270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 snapToGrid="0" snapToObjects="1"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ffectLst/>
          </c:spPr>
          <c:dPt>
            <c:idx val="6"/>
            <c:spPr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1"/>
              </a:gradFill>
              <a:ln w="22225">
                <a:solidFill>
                  <a:schemeClr val="accent1"/>
                </a:solidFill>
              </a:ln>
              <a:effectLst/>
            </c:spPr>
          </c:dPt>
          <c:cat>
            <c:strRef>
              <c:f>Φύλλο1!$A$2:$A$8</c:f>
              <c:strCache>
                <c:ptCount val="7"/>
                <c:pt idx="0">
                  <c:v>65</c:v>
                </c:pt>
                <c:pt idx="1">
                  <c:v>70-74</c:v>
                </c:pt>
                <c:pt idx="2">
                  <c:v>75-79</c:v>
                </c:pt>
                <c:pt idx="3">
                  <c:v>80-84</c:v>
                </c:pt>
                <c:pt idx="4">
                  <c:v>85-89</c:v>
                </c:pt>
                <c:pt idx="5">
                  <c:v>90-94</c:v>
                </c:pt>
                <c:pt idx="6">
                  <c:v>95-99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14</c:v>
                </c:pt>
                <c:pt idx="4">
                  <c:v>22</c:v>
                </c:pt>
                <c:pt idx="5">
                  <c:v>31</c:v>
                </c:pt>
                <c:pt idx="6">
                  <c:v>44</c:v>
                </c:pt>
              </c:numCache>
            </c:numRef>
          </c:val>
        </c:ser>
        <c:gapWidth val="127"/>
        <c:overlap val="-27"/>
        <c:axId val="76626944"/>
        <c:axId val="76637312"/>
      </c:barChart>
      <c:catAx>
        <c:axId val="7662694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 b="1"/>
                  <a:t>Ηλικία</a:t>
                </a:r>
                <a:r>
                  <a:rPr lang="el-GR" sz="1400" b="1" baseline="0"/>
                  <a:t> (έτη)</a:t>
                </a:r>
                <a:endParaRPr lang="el-GR" sz="1400" b="1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6637312"/>
        <c:crosses val="autoZero"/>
        <c:auto val="1"/>
        <c:lblAlgn val="ctr"/>
        <c:lblOffset val="100"/>
      </c:catAx>
      <c:valAx>
        <c:axId val="76637312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 b="1" dirty="0" err="1"/>
                  <a:t>Επιπολασμός</a:t>
                </a:r>
                <a:r>
                  <a:rPr lang="el-GR" sz="1400" b="1" dirty="0"/>
                  <a:t> (%)</a:t>
                </a:r>
              </a:p>
            </c:rich>
          </c:tx>
          <c:layout>
            <c:manualLayout>
              <c:xMode val="edge"/>
              <c:yMode val="edge"/>
              <c:x val="0"/>
              <c:y val="0.2549856637119020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662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Φύλλο1!$A$28:$A$31</c:f>
              <c:strCache>
                <c:ptCount val="4"/>
                <c:pt idx="0">
                  <c:v>Lewy body</c:v>
                </c:pt>
                <c:pt idx="1">
                  <c:v>Αγγειακή</c:v>
                </c:pt>
                <c:pt idx="2">
                  <c:v>Άλλες</c:v>
                </c:pt>
                <c:pt idx="3">
                  <c:v>Alzheimer</c:v>
                </c:pt>
              </c:strCache>
            </c:strRef>
          </c:cat>
          <c:val>
            <c:numRef>
              <c:f>Φύλλο1!$B$28:$B$31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10</c:v>
                </c:pt>
                <c:pt idx="3">
                  <c:v>55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50815-AE53-4A06-AF68-D6283A077430}" type="datetimeFigureOut">
              <a:rPr lang="de-DE" smtClean="0"/>
              <a:pPr/>
              <a:t>17.03.2016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4D4E-4244-473B-9BDA-064A6344A70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9882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4D4E-4244-473B-9BDA-064A6344A70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27239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Communicator-Preis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4D4E-4244-473B-9BDA-064A6344A705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Communicator-Preis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4D4E-4244-473B-9BDA-064A6344A705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Communicator-Preis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4D4E-4244-473B-9BDA-064A6344A705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Communicator-Preis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4D4E-4244-473B-9BDA-064A6344A705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Communicator-Preis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4D4E-4244-473B-9BDA-064A6344A705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Communicator-Preis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4D4E-4244-473B-9BDA-064A6344A705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Communicator-Preis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4D4E-4244-473B-9BDA-064A6344A705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Communicator-Preis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4D4E-4244-473B-9BDA-064A6344A705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Communicator-Preis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4D4E-4244-473B-9BDA-064A6344A705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467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2090" y="2130425"/>
            <a:ext cx="730827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2089" y="3886200"/>
            <a:ext cx="7308275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18290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90" y="1229590"/>
            <a:ext cx="7308276" cy="79995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2089" y="2234045"/>
            <a:ext cx="7308276" cy="389211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97391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90" y="1229590"/>
            <a:ext cx="7308275" cy="7999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35303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1914615036"/>
              </p:ext>
            </p:extLst>
          </p:nvPr>
        </p:nvGraphicFramePr>
        <p:xfrm>
          <a:off x="912090" y="1714498"/>
          <a:ext cx="7308275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655"/>
                <a:gridCol w="1461655"/>
                <a:gridCol w="1461655"/>
                <a:gridCol w="1461655"/>
                <a:gridCol w="1461655"/>
              </a:tblGrid>
              <a:tr h="914400">
                <a:tc gridSpan="5">
                  <a:txBody>
                    <a:bodyPr/>
                    <a:lstStyle/>
                    <a:p>
                      <a:r>
                        <a:rPr lang="de-DE" dirty="0" smtClean="0"/>
                        <a:t>Partner</a:t>
                      </a:r>
                      <a:endParaRPr lang="de-DE" dirty="0"/>
                    </a:p>
                  </a:txBody>
                  <a:tcPr marL="108000" marR="108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Bild 8" descr="NDRINFO,4c,po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028" y="2969172"/>
            <a:ext cx="536126" cy="269330"/>
          </a:xfrm>
          <a:prstGeom prst="rect">
            <a:avLst/>
          </a:prstGeom>
        </p:spPr>
      </p:pic>
      <p:pic>
        <p:nvPicPr>
          <p:cNvPr id="13" name="Bild 12" descr="NSc_Logo_4c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693" y="3083147"/>
            <a:ext cx="747277" cy="107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452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779264896"/>
              </p:ext>
            </p:extLst>
          </p:nvPr>
        </p:nvGraphicFramePr>
        <p:xfrm>
          <a:off x="912090" y="1714498"/>
          <a:ext cx="7308275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655"/>
                <a:gridCol w="1461655"/>
                <a:gridCol w="1461655"/>
                <a:gridCol w="1461655"/>
                <a:gridCol w="1461655"/>
              </a:tblGrid>
              <a:tr h="914400">
                <a:tc gridSpan="5">
                  <a:txBody>
                    <a:bodyPr/>
                    <a:lstStyle/>
                    <a:p>
                      <a:r>
                        <a:rPr lang="de-DE" dirty="0" smtClean="0"/>
                        <a:t>Farben (zu finden unter »Designfarben« im </a:t>
                      </a:r>
                      <a:r>
                        <a:rPr lang="de-DE" dirty="0" err="1" smtClean="0"/>
                        <a:t>Farbmenü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 marL="108000" marR="108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E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22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1042345295"/>
              </p:ext>
            </p:extLst>
          </p:nvPr>
        </p:nvGraphicFramePr>
        <p:xfrm>
          <a:off x="912090" y="1714498"/>
          <a:ext cx="730827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8275"/>
              </a:tblGrid>
              <a:tr h="914400">
                <a:tc>
                  <a:txBody>
                    <a:bodyPr/>
                    <a:lstStyle/>
                    <a:p>
                      <a:r>
                        <a:rPr lang="de-DE" dirty="0" smtClean="0"/>
                        <a:t>Schrift</a:t>
                      </a:r>
                      <a:endParaRPr lang="de-DE" dirty="0"/>
                    </a:p>
                  </a:txBody>
                  <a:tcPr marL="108000" marR="108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de-DE" dirty="0" smtClean="0"/>
                        <a:t>Titel: Calibri </a:t>
                      </a:r>
                      <a:r>
                        <a:rPr lang="de-DE" dirty="0" err="1" smtClean="0"/>
                        <a:t>Bold</a:t>
                      </a:r>
                      <a:endParaRPr lang="de-DE" dirty="0"/>
                    </a:p>
                    <a:p>
                      <a:r>
                        <a:rPr lang="de-DE" dirty="0" smtClean="0"/>
                        <a:t>Text:</a:t>
                      </a:r>
                      <a:r>
                        <a:rPr lang="de-DE" baseline="0" dirty="0" smtClean="0"/>
                        <a:t> Calibri</a:t>
                      </a:r>
                      <a:endParaRPr lang="de-DE" dirty="0" smtClean="0"/>
                    </a:p>
                  </a:txBody>
                  <a:tcPr marL="108000" marR="108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235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1D74ED-BAB6-4285-ABA8-53281C43E095}" type="datetimeFigureOut">
              <a:rPr lang="el-GR" smtClean="0"/>
              <a:pPr/>
              <a:t>17/3/2016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77027C-7457-48AE-ABE8-73F94FB899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2090" y="1229590"/>
            <a:ext cx="7319820" cy="79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2090" y="2234045"/>
            <a:ext cx="7319820" cy="389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10800000" flipV="1">
            <a:off x="8646850" y="6516210"/>
            <a:ext cx="497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7DED1-94DE-4387-B271-C9BD3BCEDBD5}" type="slidenum">
              <a:rPr lang="de-DE" sz="1000" smtClean="0"/>
              <a:pPr algn="r"/>
              <a:t>‹#›</a:t>
            </a:fld>
            <a:endParaRPr lang="de-DE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935" y="438819"/>
            <a:ext cx="1508379" cy="387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3721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9" r:id="rId4"/>
    <p:sldLayoutId id="2147483654" r:id="rId5"/>
    <p:sldLayoutId id="2147483660" r:id="rId6"/>
    <p:sldLayoutId id="2147483661" r:id="rId7"/>
    <p:sldLayoutId id="214748366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iV0ThBmXmA" TargetMode="External"/><Relationship Id="rId3" Type="http://schemas.openxmlformats.org/officeDocument/2006/relationships/hyperlink" Target="http://www.neurobiologyofaging.org/article/S0197-4580(11)00346-0/abstract?cc=y" TargetMode="External"/><Relationship Id="rId7" Type="http://schemas.openxmlformats.org/officeDocument/2006/relationships/hyperlink" Target="https://www.youtube.com/watch?v=UdCmqHwriF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tudentparliament.weebly.com/uploads/2/3/5/5/23551418/neuropsychological_correlates_of_the_p300_in_patients_with_alzheimers_disease.pdf" TargetMode="External"/><Relationship Id="rId5" Type="http://schemas.openxmlformats.org/officeDocument/2006/relationships/hyperlink" Target="http://www.livescience.com/29365-human-brain.html" TargetMode="External"/><Relationship Id="rId4" Type="http://schemas.openxmlformats.org/officeDocument/2006/relationships/hyperlink" Target="http://www.hindawi.com/journals/ijad/2014/349249/" TargetMode="External"/><Relationship Id="rId9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2090" y="2339433"/>
            <a:ext cx="7308275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Ελληνικό Μαθητικό Κοινοβούλιο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l-GR" dirty="0" smtClean="0"/>
              <a:t>21/03/201</a:t>
            </a:r>
            <a:r>
              <a:rPr lang="en-US" dirty="0" smtClean="0"/>
              <a:t>6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2089" y="3886200"/>
            <a:ext cx="7308275" cy="12605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b="1" dirty="0" smtClean="0">
                <a:solidFill>
                  <a:srgbClr val="00B050"/>
                </a:solidFill>
              </a:rPr>
              <a:t>Υλικό προετοιμασίας για την ομάδα εργασίας</a:t>
            </a:r>
            <a:r>
              <a:rPr lang="de-DE" sz="2000" b="1" dirty="0" smtClean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b="1" dirty="0" smtClean="0">
                <a:solidFill>
                  <a:srgbClr val="00B050"/>
                </a:solidFill>
              </a:rPr>
              <a:t>2</a:t>
            </a:r>
            <a:r>
              <a:rPr lang="el-GR" sz="2000" b="1" baseline="30000" dirty="0" smtClean="0">
                <a:solidFill>
                  <a:srgbClr val="00B050"/>
                </a:solidFill>
              </a:rPr>
              <a:t>ου</a:t>
            </a:r>
            <a:r>
              <a:rPr lang="el-GR" sz="2000" b="1" dirty="0" smtClean="0">
                <a:solidFill>
                  <a:srgbClr val="00B050"/>
                </a:solidFill>
              </a:rPr>
              <a:t> Γενικού Λυκείου Αλίμου</a:t>
            </a:r>
            <a:endParaRPr lang="de-DE" sz="2000" b="1" dirty="0">
              <a:solidFill>
                <a:srgbClr val="00B050"/>
              </a:solidFill>
            </a:endParaRPr>
          </a:p>
        </p:txBody>
      </p:sp>
      <p:pic>
        <p:nvPicPr>
          <p:cNvPr id="1030" name="Picture 6" descr="X:\Projekte\Euro-Schülerparlament\PR &amp; Presse\Logo\EUSP_Bildwortmarke-Claim_RGB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81" y="997451"/>
            <a:ext cx="1911599" cy="1163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- Πίνακας"/>
          <p:cNvGraphicFramePr>
            <a:graphicFrameLocks noGrp="1"/>
          </p:cNvGraphicFramePr>
          <p:nvPr/>
        </p:nvGraphicFramePr>
        <p:xfrm>
          <a:off x="1524000" y="3246333"/>
          <a:ext cx="6096000" cy="365334"/>
        </p:xfrm>
        <a:graphic>
          <a:graphicData uri="http://schemas.openxmlformats.org/drawingml/2006/table">
            <a:tbl>
              <a:tblPr/>
              <a:tblGrid>
                <a:gridCol w="2038320"/>
                <a:gridCol w="2028840"/>
                <a:gridCol w="2028840"/>
              </a:tblGrid>
              <a:tr h="364053">
                <a:tc>
                  <a:txBody>
                    <a:bodyPr/>
                    <a:lstStyle/>
                    <a:p>
                      <a:pPr algn="ctr" fontAlgn="t"/>
                      <a:endParaRPr lang="el-GR" sz="1800" dirty="0"/>
                    </a:p>
                  </a:txBody>
                  <a:tcPr marL="142208" marR="142208" marT="45507" marB="45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800" dirty="0"/>
                    </a:p>
                  </a:txBody>
                  <a:tcPr marL="142208" marR="142208" marT="45507" marB="45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800" dirty="0"/>
                    </a:p>
                  </a:txBody>
                  <a:tcPr marL="142208" marR="142208" marT="45507" marB="45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scienceview\Desktop\All Log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045" y="5495591"/>
            <a:ext cx="8409910" cy="1080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60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929" y="1124567"/>
            <a:ext cx="7772400" cy="720436"/>
          </a:xfrm>
        </p:spPr>
        <p:txBody>
          <a:bodyPr/>
          <a:lstStyle/>
          <a:p>
            <a:pPr eaLnBrk="1" hangingPunct="1"/>
            <a:r>
              <a:rPr lang="el-GR" altLang="el-GR" dirty="0">
                <a:solidFill>
                  <a:srgbClr val="003399"/>
                </a:solidFill>
              </a:rPr>
              <a:t>Το σχολείο είναι κουραστικό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5102" y="2178351"/>
            <a:ext cx="5237018" cy="4202975"/>
          </a:xfrm>
        </p:spPr>
        <p:txBody>
          <a:bodyPr>
            <a:normAutofit fontScale="70000" lnSpcReduction="20000"/>
          </a:bodyPr>
          <a:lstStyle/>
          <a:p>
            <a:pPr algn="l" eaLnBrk="1" hangingPunct="1"/>
            <a:r>
              <a:rPr lang="el-GR" altLang="el-GR" sz="4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 </a:t>
            </a:r>
            <a:r>
              <a:rPr lang="el-GR" altLang="el-GR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εγκέφαλος στο «</a:t>
            </a:r>
            <a:r>
              <a:rPr lang="el-GR" altLang="el-GR" sz="4200" dirty="0">
                <a:solidFill>
                  <a:srgbClr val="FF0000"/>
                </a:solidFill>
              </a:rPr>
              <a:t>κόκκινο</a:t>
            </a:r>
            <a:r>
              <a:rPr lang="el-GR" altLang="el-GR" sz="4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pPr eaLnBrk="1" hangingPunct="1"/>
            <a:endParaRPr lang="el-GR" altLang="el-GR" sz="4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l-GR" altLang="el-GR" sz="4200" dirty="0" smtClean="0">
                <a:solidFill>
                  <a:schemeClr val="bg2">
                    <a:lumMod val="10000"/>
                  </a:schemeClr>
                </a:solidFill>
              </a:rPr>
              <a:t>Όταν οι μαθητές και οι μαθήτριες συγκεντρώνουν την προσοχή τους να κατανοήσουν και να αντιληφθούν τις έννοιες στα διάφορα μαθήματα η δραστηριότητα του εγκεφάλου αυξάνεται, καταναλώνει μεγάλες ποσότητες ενέργειας και καταπονείται.</a:t>
            </a:r>
          </a:p>
          <a:p>
            <a:pPr eaLnBrk="1" hangingPunct="1"/>
            <a:endParaRPr lang="el-GR" alt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52120" y="2178351"/>
            <a:ext cx="3491880" cy="3888431"/>
            <a:chOff x="286" y="1026"/>
            <a:chExt cx="2574" cy="2265"/>
          </a:xfrm>
        </p:grpSpPr>
        <p:pic>
          <p:nvPicPr>
            <p:cNvPr id="6" name="Picture 5" descr="electroencephalogram relax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" y="1572"/>
              <a:ext cx="204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electroencephalogram attent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3043"/>
              <a:ext cx="208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35" y="1026"/>
              <a:ext cx="22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l-GR" altLang="el-GR" dirty="0"/>
                <a:t>Ηλεκτροεγκεφαλογράφημα σε </a:t>
              </a:r>
            </a:p>
            <a:p>
              <a:pPr algn="ctr" eaLnBrk="1" hangingPunct="1"/>
              <a:r>
                <a:rPr lang="el-GR" altLang="el-GR" dirty="0"/>
                <a:t>συνθήκες ηρεμίας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86" y="2056"/>
              <a:ext cx="2574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l-GR" altLang="el-GR" dirty="0" smtClean="0"/>
                <a:t>  Ηλεκτροεγκεφαλογράφημα </a:t>
              </a:r>
              <a:r>
                <a:rPr lang="el-GR" altLang="el-GR" dirty="0"/>
                <a:t>σε </a:t>
              </a:r>
            </a:p>
            <a:p>
              <a:pPr algn="ctr" eaLnBrk="1" hangingPunct="1"/>
              <a:r>
                <a:rPr lang="el-GR" altLang="el-GR" dirty="0"/>
                <a:t>συνθήκες αυξημένης συγκέντρωσης </a:t>
              </a:r>
            </a:p>
            <a:p>
              <a:pPr algn="ctr" eaLnBrk="1" hangingPunct="1"/>
              <a:r>
                <a:rPr lang="el-GR" altLang="el-GR" dirty="0"/>
                <a:t>της προσοχής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Όνειρα</a:t>
            </a:r>
            <a:r>
              <a:rPr lang="en-US" dirty="0" smtClean="0"/>
              <a:t> – </a:t>
            </a:r>
            <a:r>
              <a:rPr lang="el-GR" dirty="0" smtClean="0"/>
              <a:t>η αντιπαράθεση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Οι επικρατέστερες απόψεις σχετικά με την ερμηνεία των ονείρων:</a:t>
            </a:r>
          </a:p>
          <a:p>
            <a:pPr>
              <a:buNone/>
            </a:pPr>
            <a:r>
              <a:rPr lang="el-GR" dirty="0" smtClean="0"/>
              <a:t>    Τα όνειρα μας προετοιμάζουν για επικίνδυνες καταστάσεις.</a:t>
            </a:r>
          </a:p>
          <a:p>
            <a:pPr>
              <a:buNone/>
            </a:pPr>
            <a:r>
              <a:rPr lang="el-GR" dirty="0" smtClean="0"/>
              <a:t>- Σπύρος Ευθυμιόπουλος</a:t>
            </a:r>
          </a:p>
          <a:p>
            <a:pPr>
              <a:buNone/>
            </a:pPr>
            <a:r>
              <a:rPr lang="el-GR" dirty="0" smtClean="0"/>
              <a:t>    Τα όνειρα απεικονίζουν τα βαθύτερα συναισθήματα και σκέψεις μας.</a:t>
            </a:r>
          </a:p>
          <a:p>
            <a:pPr>
              <a:buNone/>
            </a:pPr>
            <a:r>
              <a:rPr lang="el-GR" dirty="0" smtClean="0"/>
              <a:t>-Σίγκμουντ Φρόυντ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eng.auburn.edu/campaign003/img/mri/2m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64" y="4200499"/>
            <a:ext cx="4042002" cy="257677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2090" y="980501"/>
            <a:ext cx="7308276" cy="799957"/>
          </a:xfrm>
        </p:spPr>
        <p:txBody>
          <a:bodyPr/>
          <a:lstStyle/>
          <a:p>
            <a:pPr algn="ctr"/>
            <a:r>
              <a:rPr lang="el-GR" dirty="0" smtClean="0"/>
              <a:t>Τεχνικές απεικόνισης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8782" y="1780458"/>
            <a:ext cx="7308276" cy="389211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πρώτη λειτουργική τεχνική που αναπτύχθηκε ονομάστηκε </a:t>
            </a:r>
            <a:r>
              <a:rPr lang="el-GR" sz="2000" b="1" dirty="0" smtClean="0"/>
              <a:t> PET. 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r>
              <a:rPr lang="el-GR" sz="2000" dirty="0" smtClean="0"/>
              <a:t>Πρόσφατα, αναπτύχθηκε μία διαφορετική τεχνική, </a:t>
            </a:r>
            <a:r>
              <a:rPr lang="el-GR" sz="2000" b="1" dirty="0" smtClean="0"/>
              <a:t>που</a:t>
            </a:r>
            <a:r>
              <a:rPr lang="el-GR" sz="2000" dirty="0" smtClean="0"/>
              <a:t> ονομάζεται </a:t>
            </a:r>
            <a:r>
              <a:rPr lang="el-GR" sz="2000" b="1" dirty="0" smtClean="0"/>
              <a:t> MRI</a:t>
            </a:r>
            <a:r>
              <a:rPr lang="en-US" sz="2000" b="1" dirty="0" smtClean="0"/>
              <a:t>.</a:t>
            </a:r>
            <a:endParaRPr lang="el-GR" sz="2000" b="1" dirty="0" smtClean="0"/>
          </a:p>
          <a:p>
            <a:r>
              <a:rPr lang="el-GR" sz="2000" dirty="0" smtClean="0"/>
              <a:t>Καταγραφή της ηλεκτρικής δραστηριότητας του εγκεφάλου με </a:t>
            </a:r>
            <a:r>
              <a:rPr lang="en-US" sz="2000" b="1" dirty="0" smtClean="0"/>
              <a:t>EEG</a:t>
            </a:r>
            <a:r>
              <a:rPr lang="el-GR" sz="2000" b="1" dirty="0" smtClean="0"/>
              <a:t>.</a:t>
            </a:r>
            <a:endParaRPr lang="en-US" sz="2000" b="1" dirty="0" smtClean="0"/>
          </a:p>
          <a:p>
            <a:r>
              <a:rPr lang="el-GR" sz="2000" dirty="0" smtClean="0"/>
              <a:t>Καταγραφή της ηλεκτρικής δραστηριότητας του εγκεφάλου με </a:t>
            </a:r>
            <a:r>
              <a:rPr lang="en-US" sz="2000" b="1" dirty="0" smtClean="0"/>
              <a:t>ERP</a:t>
            </a:r>
            <a:r>
              <a:rPr lang="en-US" sz="2000" dirty="0" smtClean="0"/>
              <a:t>.</a:t>
            </a:r>
            <a:endParaRPr lang="el-GR" sz="2000" dirty="0" smtClean="0"/>
          </a:p>
        </p:txBody>
      </p:sp>
      <p:sp>
        <p:nvSpPr>
          <p:cNvPr id="1028" name="AutoShape 4" descr="data:image/jpeg;base64,/9j/4AAQSkZJRgABAQAAAQABAAD/2wCEAAkGBxQSEhUUEhQVFhUXFxcXGBQXFxccHBgVGBwXFxwXFxgcHCggGBolHBcUITEhJSkrLi4uFx8zODMsNygtLisBCgoKDg0OGhAQGywmHyQsLCwsNCwsLDQsLCwsLCwsLCwsLCwsLCwsLCwsLCwsLCwsLCwsLCwsLCwsLCwsLCwsLP/AABEIALMBGQMBIgACEQEDEQH/xAAbAAABBQEBAAAAAAAAAAAAAAACAAEDBAUGB//EAEMQAAEDAQUEBwUGBQMDBQAAAAEAAhEDBBIhMUEFUWFxEyIygZGh0QZSscHwByNCYnLhFBUz0vGCosIWU5IXJENjsv/EABkBAAMBAQEAAAAAAAAAAAAAAAABAgMEBf/EACoRAAICAgIBBAIABwEAAAAAAAABAhEDIRIxBCIyQVGB8BMUI0JxkbEF/9oADAMBAAIRAxEAPwDQqUVLZrJJxWj/AAytWez4rzkjqGsdkW1Y7GmsVlWzQZC0SE2BRsgCkdZgrDUiVVEWzFt1j3LnbbZeC7SsFibQoKGi0zjK9CFdpiABwVitZ5MKRtBo0nmooZUBnISiFFx4K7CYhAFUWbeSjFBo08VMUJCABhIp0xTAFMShqPAVWrXJyQlYm6J31gFA+0nQKGU0q1EzcgnVHHVDB3pJAJ1RNjBqUFEnhMBmucNUbbU4Z4oYT3UUgtlmlaweCmIDlnFidhLcipcClP7LT7PHZ8FFOhUtG1A4HAqZ7A7NQ0X2VkxTvYW8t6RKAEknSSAaEk6SLA3DRVmyWfFSU2KzTEeAVIpk9IYKyx6qB6cVFdkl6+mNRVRVTGqixUS1HqjXxUjnqJyllGZaqUYqspttVIDe/wCvKO9ZXSzkCoGi8mJVdtIkaKpWrFs3m5cc5n081Kkrot45JW0aJUb6gGZCzv4wQ4xl5nGPgsio8uJJzKtIzs6M2hu8IH2gRhiueo0S8wMAO0fkOPwWmxgAAAgDIKuJLkG+pKBOlCogaEgEYaiDVQgAEQYpA1G1qAIriIMUt1FcQIhuJXFNdSuoAhuJi1T3U11AEDqYPNKnVLMDiFLCRG9GmCZYa4EKvWoxiMtyjbLTh4K7TeCFk1RqpWVAnhSVqMYhAEhihN9ZIoShAjqQ5O2osYbZb7rvL1TjbTfdd5eqXNGlGz0iY1Vju2033XeXqkNsN913l6p80KjZ6VD0qyP5u3c7y9UhtZu53gPVHJBRsXkwcsobXbud4fuiG1mfm8P3S5L7CmW7TRDiuetlb7wtacG4d+q33Wxl0OJi8CQDmQ3MgagSJ5rz3aNPpA8F10vMgb8ZI81M3Rtghyls6zZ9u6N0nKMQdQd6VpqscZbgN25YFCqIuicPgqH86phxZLw7KLuqwblLSO1KMezR2hVvOjQYd+pVQMLiGjM67hqfTijvdUHhPitGyWW4Me0cT6DgPU6rtj1s8rI0m6GpUg0AAZfWPFFCMhKEzMABEGowEQCYgQ1GGpwEYCYgQ1GAnARgJgCAiARAIg1MAITEKW6ldQBDCUKW6mupCIS1MWqa6mhFAQ3ULZaZHgp4TAIaCywzEKtWo3cslLT6p4FW7khZuNGydmaAnuqWpSumEMKGgOjGzqX/AG2+CI7Ppf8Abb4KUFPKyNSv/LKXuBM7ZdL3ArUpiUwKf8rpe4PNP/LKXuDzVqU0oEQN2XSP4B5q3S9nqRzYB4+qt2NoaLxzOXJWRaBEnxGMc1048UauRnKb+DK9othMr2cMY1t+l1qM5B4BEToCCQTxnRePWi1XnXoLS2Wlpza4GCDxBkL3CtamshxPVOfyd8v8Lyj7VdiCjUFso40q5h904NraOkYXXAH/AFA+8jPjUvUjfxclXCX4/wAmLVtoAnCfkls4CrUL3MMwIIIiRhLtZwWHsG2C01uiIIwMPzy3jQHfO7euxs1muA4ZYc43cVlHFT2aSz60XbBQvPk5M83aeAx7wr7wpLPZ+jYG65n9RxPdKRatmcDdlctTQpiEMJAAAiATwme4NEkwAmAQCarVaztOA5nPkNVTqWhzuz1Rv/Ef7fjyQ0LNJ6oJOpzPeUxqLJztFujXu5Nj/wDZakNpf/U/xp/3qzS2Q85wFYbsI+8EuVD4FWntFpza9vMA+TSSrVCsx+DXAndr3tOISOwnjIgqnadnvb2myOUiU1IHA07ia6s6z2tzcJkbnSfB2Y757lqUKweMM9Qcx+3EYYJ9kNNEd1MWqwWoSxAivdTXVOWIS1MCEtShSEJQkAqYBwOR8ipbOfwnMKIBSnQ6hDjaGnTJa1GRxCp3FqUzIlF0YWRqWg9PeUUp5XMakhcleUZKaUwJS5MzExvQypLO7rDv+BTjtiYto1DF5mIb2m6xh5aSo7Fajm03m8cwdx913kdIxKptrkvN09YExjE8AcpI0OBwVmmxjz1gaVTfBbPLQ8se5dqMy7WtBADgMWmecZ9+Y7+9Bt3Z1O1WapZHgNFVhDHAYBw6zSBo5rg13GFMKLgMet+YATycBgRyx4IqFNtSncdPV8RGRneqJZ437C+yzm0a9WD2nUSY7Jp9oHWLxifyro9mNDyy9neHecxPfHgu12Ls0CnXY7KrVqudGEy1rXnveHH/AFLHs+zBTruboHgt5GY9O5ZtO7LbTbIazIJBGI0UJaurr2OnWa4iJjt8RvOo5rnallcG3ow3gg8NE2jJqimQhhSkJoUiIKrw0SfrgFnVHFxvO7hu9SpLRUvGfwjL1+tOa1Nk7Oye8Y6D3R6ob0XFENi2UXY1MB7uvefktuhQDRAAA4Iw1HeUWaBNapAhpNlWW0EgAaFJdT/w6HLNMCjbdjsfiOqd4y7wsC0WZ9F0GRuI+IP1xnJdk0oLRZmvaWuEgqkyWc/ZLTfEGL3x4jdy+KsXVm7QsLqDszdOTvrX63q/Y698cRn69+PmrszkqCuoSxTkIYTJK5ahLVYLUxagRBdRtCK6kAmBNZDBhWrqpt3q1/EN3FZyTvRpGWhwUpUYKclcZ0hEpwVHKJpQBJKOk4Aydx0ny1UMowRdMguOEDIc3HQZK4L1EvoxK74eSJz1z5rRs1rB7QcAdWOAx4tOB8ll1yAcMdMMu7UlPRqDI4g/Urq6IOvslPCW1XEbnAEhK00HXhUbycN7d8b1z9iYSfuiGO1JecuA1W1UrvZTIvF7iNT5z+EK7JoOyPLS4Bsy4m8dAYMDvlBbLC0lznEmdMojQEcz4q5sx16mHYTvBJaYnFpIGHGPHNZW17RHVJxdhGsHXkk1SBPZnWe13x17wp5dYC7hpdwnwK0+kaWhrQXXoAyALRy7LRgsVoDCOqamGF5xIHcZCmdtpwMBtwnNxE4DRuGAUjtM0bRsG8SWOAywIwnXGZWHtew1KbcW4HAuGIjmMpyx3rds1scQHVH9XQCPEgK6y3BxhvW4aAcTvVaFxOH2VZOkfJ7LfN2g7s/BdHdVza5s9moVKzgGBovG5AvOOAaBkSSQO9Ylk2yx7QXAsJAJBxidJH7LGemaRi2rSLrionVExrA9kg8ioK1SEgLFPaYbgWnyVpm1WcR3LnK9o3qhX2iRkixHcUdrUjMPyMHA4HwRvtVM/iC82qbZeMip7F7VAECq3D3h8wi2B6DTqKywrIsFtbUaHNIIOoWlRemmAVqszajS12R+p5rknMdQqXTp/uafX4gbl2YWT7Q2K+y8O0zHm3UfPuVoloiYQQCMjiOSV1Udk15lp/UPn5kH/VwWjCsxYEJi1SQlCBERamuqWE0JgAAihEAlCBAgpShlOvPO4KUQUYRAoANPdnfG4b/kglWrC4iYEzqcgBmTvWmP3Ey6M+27Lc0FxjARA09OSxcW8t27kuxNbpGlrDeE7gI/u5rnNq2Y03ZGIldVGdlRto3GDohp1WOfervcR7o14ToFQrSR1TBz/wAhUjbSDDxHEYjwQM7ant1rnf1AxmQYN3wWk23UKkAuYdwOYPA6LzhjgcW4/JauyqVGZrOJ/KJ8zvVCOl25ZGUQ17jgXBozkGC7TMdUqi4B8EExwmMwfksX2ptFao6nSs1Kq+jS+8e5xOL3Ata1hJ611pcTE4uA0WbYNqA72mYzj/CxnNxfRrDAprT2dVUaMxoCfrzQ2S3uvAA5Y3cp571k/wA7wLXGREF27ieHGFobDgvv5tu4EZGdx7k+Sl0S8U4dlP2vsNotxp06BYKNJwc8PcQXVDpgD2Wn/ceCJ+xa1MSHCoBmBge6fVb9S1gEydJIGcbzH1gg2Rt6nVJFKoHObEtIynATIwk4IeO+y45JRVI5e19L0d+lSql7XAXOjdJmJwiIjVWbG+tUb16NVhyxaSPFsx3r0exWsPG5270Vg0mkyQJ3wmvH1pil5V6lE8m2nSqUz94xzeYwPI5HuWLXqr2+1WVlRpZUaHNOYP1nxXkftnsE2SphJpP7DtRva7iPMd6U8dbMYzs5ytVVOo9SViqzlKQ2avs/t19mqDM0yes35jj8V61YbS2o0OaZBAII3Lw1d39nG1T1qDjl1mctR4kHvKHoEz0mk5GQq9ByshNDONtFPoKxGjTeH6Dn5E94WycFX9qKMFj+bT8R/wAkNlfepN7mnjBunxhaoykicVPykfXApdIOP/i70UdovDrNgwIukxMkaqWi4mZEQSBjMjeggbpm+8PEIgQcoUVS0wSLrjiBMYGZ8k7QboJHWwnhv8pTAlhKE6dICtKUpk64DtHTyhlIIAOVqtol1INENbEvdrGayJWlbHw1rcuq294LbDq2TJXSRM2mDTBYMB2cMfoqjthhLA8Za/urlm2pTHU4ZYYN3nFVNtbTs9Bh6WqxrXCW4iTOUD5nBdMWpe3ZnKMo+45uswbh4LJtVFpzwUNv9oBE0wbuhHWPlIHmsU7WY8w57QfdJg+BhdUPFb92jGWZLo19juY0/eODQXEk4nqjDTgPNalu2vZS+WU3QIgtAaDzErmm1QciCOY+SFzxwW8fEgZvPJnWN9qKerHDkB/cs7aleyVzeN6m/wB9oz/UMnfFc5UtDQYLgOEqvaK+RBBHilLxcbQo5ZJ2jSsdndelr5cwmAIBc04S1xEkflOWeK6nZFrIpklt2XEkxBJykjGDguAbaZ3/ALq9Q2lUpjB5/RMjw0XPk8L5gzrx+Wr9aOl2tYjWpuZei8ZJxxPvHfhhHHgFzFjdU2ZWbVaGuY6WvAGFRn4mPByzw7s1p2PbZebmR745c+CfabempupHEwYyzP8AhcH9THPjI7ZRxZcfOJ6PY6l0tLSSxwv0ycwMCWO3kSMdQeBXS0qt5oO9cJ7KVH/y6ianapwCZn+m91PPiyQurstW6COK6E6RwSVmg56xPayxCvZqjS0OcAXsBnttBIyxxxH+pXn11A6spbElR4fUuuyF06YyD44hUnNhdePZyk8Ho3OkYQ4gzygYaLMtGxsSXG6N8g+QxWN0Wc+Vo+z1q6K00n/nAPJ3VPkfJS1NjEAODsDlLXCeInTiq7tmvAkEcDJ9E7sD22gVcYqNjMtB3gK8xNDM32jpzQJ90g+cfAlZOyTLHD80jwbHmCt/azZo1P0O8gud2Ie3yZ/zWkTOZoVGBwhzSRuifghpta2Ywkk4yMTzUySozK3QgukPOYMB2GAiI3FTVcuZA9fKUbhOePNCKYBkADkAgB06SSQFRJee/wDqFVYbtag1h98OLm94nBHafaJ9TN8A6NMYd2aWPwMknukbS8iK6O1te0qVLtvAO4YnwCxrd7Wsb/SaHn8zgwfAlcqbUDw5lUNoUw8EtgOGOWB4HeF2x/8AOxxVvZg/Jk+tHQv+0J9I/f2YBuhY+Y5gjEciltD7Rb4DqbJBIOJ3b8O+IXKWezl7Pu5LSCCw4hp4E6Too7PsJ7ZlwDT2mXS4xwxEear+UgnqP7/wa8iaXZunbANY174aXNAJDnQeQnuWp/1JUuXOmIpOAYXgBzQ0YRIEjCOa5ez7Esz83OeRhBddjhdEQrdnsLKMhktBzacQeMreOJL+1IyeRvttnaez9KwAQwsqOdq4SZ5EYBbtq2PZ6jAH0KLhxY30C8wp2lrfwAcQAtOy7UewSxxj3TkVx5/DnLcZv8nXi8qC1KP+jT2r9nVMy+yuNJ3uyY7s8OBlclbrPXs7rlobAODareyTuO4red9oJBDLrrx1aJC0aG3mV29ZrS0jHUEcQVyLyc+H3K1+/Ju/Hw5fa6f78HA2izB2Ds96z6tOpRN5hkat3r0S2bBpvE0XBv5Tl3ahcztLZNanJfTN0at6w54Y+IXXDysWTp0zln42SHatGR/PSG3rktGeOXDJSU6rqzpE3RBPPcspllNSrDOy4dbgPVdHSswY0AZe6PmdSumHKXfRzukC113BskjUT65r0D2EoWe0U3mve6RjgC0OgFhHVJuwZkOGa4EScmzzwA8F3H2d3WsrueWgg0xwDfvMZ7lHkRThddF4pNOjsrQ6z06XRtYWsLoAaSOs93MyS50k8VoArnaNqFoqMLMaTXAh2j3Thd3tGc743FdFTOGR+uJXBJ0joEQoqzg0EkprRag3Mtb3yVmvtQqkAFxAMzgAe7MrNbAw6ez65bNapSbiJuyJEwZFzHWP3Vyy+zVndUdaKRqPqsaWQ55LBgJuNwumJAOuO+U9d1VziHUXtAJxcwwQDhByMrpNmWW6wGA0kYmAN5xTa2M4+2OB0HOPorDtQkxqTA5nBa/2gtNn+8pvZDz2OtevfiuwIu4g4kZqj7CbGfav/c1SQxlRvRgZPe0ySfygwMMzI0KzaYWejWdkABWmoWMRwqAr7SP3VT9DvgVy+xHQX8m8dXLo9svijU/THjh81gbGb2j+keEn5hWuiJGj0g3xzw+KIGckkxYDmB4KjMdJD0Y/wSmucT5fMIANMhIO8eH7pQ7h4H1TA8bdQFUXSJO/VRWKwVKZuEgs0dOLeHJbwEanlhCCoQ7TwXtcd2ctmRbbUKHaxn8TmktPDDL4qk3aJb1mtZUacpzwzZzjEEjHHctHaRIbvAzaciPkVkO2ce3QxacSw5fsVlPlei1RuWO3MrN6rubMoTuruZ+ZvmO9cza2ljw9gLCdMcCMxjn+60rJtoOwqRPeiOX4YOP0adei2p1hgd+veqleq9oBk4HEaEIXWxlPJ3gkbR0gwHP1VSmvyJJkpdeAIOPx4c09AR6KvRs2pcAOBUVt2oAbtPEjX90uSStjr6NEWZg6+AO/0VFl6m19SkZIN59LewmL7dxBIB/U3fhAyq4xeM4Kx7PWyi21kWm8KNWk6iXNBJZLmVG1ABJwdTbPArDM1ONUaY24u0zU2Rt0PALT3ahdBQ2kTmuM2lsl9Kq9stbVY4Q9nYqsIDmPjc5pBwVnZu22yGVx0btCeyeTl5HkeI16o7R6eDyVLUuzq6BY2p0gp075zdcbJ54ZqbaTKddpBaGu0e0AEeo4FVKbgRgZ3Qp7Ls+0VWuNKk55GWIaCf1OIGmklc0HkTSTZ1T4cXySOIp2h4qupPF6HXQWA44wARz3L1v2W9kmdCW16bHFxDy14vND24NF3CboMZ8Vk+xXsPUpP6e1R0uLgBo5xJPhK9KsbIleq8rklFs8fik20YNtbXs8XGtIOALGwJ3ENaT596pPs1rqZ9Ub3EN8ZvE+S661uhjsSMDlnhjhvK5vpar/AOnRefzP6o88fJc+VUy4sznezl4g1K+R7LGk+bz8FqULPSp5NJI1e75CEdPZVod26jaY3MEnxOHkiOxbO3+q51Q7nOJH/jl5KNhaIK23WzAfJ91gk+DQSoRWr1OxRd+p5j1PiAtNtppMEU6YEcIR0LVfJBeGZaZ9+iXfbHZzG0/ZB9qqsdaqgNNv/wATcOeOQJ1MTA0XZ2WzU202MphrWNENa2IA3AKtVspBMNvYAy7G9wGPyRFgblhubM4Z93erWhdlzolG6mVC2oVI2sd6ND2Y3tNUimG+84eAx+MKhspkMneSfl8lBtq3mtU3hpLWd8DzIC0KTIAG4AeCtESYadMkmQOkkkgBkpSKaUAeJtrB2GA3ASnNaNVRLwDnzSo1muMAgncMV6X8QyouPBIJvE9/kqeIGG/er1Jjhm1wB3ghQPoF2DAXH8oJ+CG1QJEQZfbGeOp+uCquszhgQCF1Ow/ZO2Vy65Z6jYHaq/dtOWV4T4DRdHZvsutbp6R9BnJz3z/sChyj9jpnmtKBoPAKcWm71i6OJXo+0/snqtpXqVZtWqD2Cy4C38ri4w4ccDwRbC+yupIdaXMaB+FpLj8IHiVDyV0VxPIrXtIvJFIQNT6DQLpdiexlsq0elZQLmn81MEg6hrnAr37ZmwaNBt1jGjkPicyr9OztbMACc1nzl2OkeO7G+zO0VcaxFBp0PWfG6AYHj3Luth+wFlszYuiscZdWZTcTO4hoIA3ZcNV0Vp2jTY9tNzwHvyBOenj6K2k5cnsdUeebQ+zl1a0GpUtA6K61rGMZBY1mAaJJnD8RPct7Z/sbY6LABQa8jN9QXnHfnlyGC6SEziBiYHNS7aqxowP+l7NILKLWfpEA8xkVs0rOAN3BR1dosGUuP5RPnkqlW3vdkLo5yfHILL0RNG5SLtUtB3n3Rif2UD6j46t2mN7zJ7mjDzVPpSMBgonFZvJ9BxDNNocHuqPqOG/AdwGSnq7Td+EAKkUxU8mOg6toc7MlQFEUJUgA5ZNfblWjWDf4c1aboEtDr044NcOrhmQfFazln2pnWn6wSZUWk9qy9Wthya4xulKx2mHb+KzDV0nFWrM2AgDoWOkKltu29HTgHrOwHDefrejp2kMpXnGAB9ALlbXanVqk6nBo3DctY/ZLZY2XSl0nJvx09fBbCgstEMaAO87yp1ojJsdJMkgQ6dMkgBFDKTio7yQHS2jZlGoQ6pRpvcMnOY0kciRgp6dFrey0DkAEkl0ASFCxgGQA5BJJABJJJIASSSSAEkEkkvkDg7QL9VznYuLoJ4AwPJdnZ7OLo7RwGbnH4lJJc+P3s0n0R2toAwACz3BJJTk7HHoZMkksygUJSSSAZCUkkACUJSSTEUbVUO9Vykkl8DK1FgB5k+ZWm1JJAzL21WcXBs9UCQOJnFS7EaJcdRAB5z6BJJbx+DORrBG1MkmjMIJJJIAcpikkmwAqKCUklL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jpeg;base64,/9j/4AAQSkZJRgABAQAAAQABAAD/2wCEAAkGBxQSEhUUEhQVFhUXFxcXGBQXFxccHBgVGBwXFxwXFxgcHCggGBolHBcUITEhJSkrLi4uFx8zODMsNygtLisBCgoKDg0OGhAQGywmHyQsLCwsNCwsLDQsLCwsLCwsLCwsLCwsLCwsLCwsLCwsLCwsLCwsLCwsLCwsLCwsLCwsLP/AABEIALMBGQMBIgACEQEDEQH/xAAbAAABBQEBAAAAAAAAAAAAAAACAAEDBAUGB//EAEMQAAEDAQUEBwUGBQMDBQAAAAEAAhEDBBIhMUEFUWFxEyIygZGh0QZSscHwByNCYnLhFBUz0vGCosIWU5IXJENjsv/EABkBAAMBAQEAAAAAAAAAAAAAAAABAgMEBf/EACoRAAICAgIBBAIABwEAAAAAAAABAhEDIRIxBCIyQVGB8BMUI0JxkbEF/9oADAMBAAIRAxEAPwDQqUVLZrJJxWj/AAytWez4rzkjqGsdkW1Y7GmsVlWzQZC0SE2BRsgCkdZgrDUiVVEWzFt1j3LnbbZeC7SsFibQoKGi0zjK9CFdpiABwVitZ5MKRtBo0nmooZUBnISiFFx4K7CYhAFUWbeSjFBo08VMUJCABhIp0xTAFMShqPAVWrXJyQlYm6J31gFA+0nQKGU0q1EzcgnVHHVDB3pJAJ1RNjBqUFEnhMBmucNUbbU4Z4oYT3UUgtlmlaweCmIDlnFidhLcipcClP7LT7PHZ8FFOhUtG1A4HAqZ7A7NQ0X2VkxTvYW8t6RKAEknSSAaEk6SLA3DRVmyWfFSU2KzTEeAVIpk9IYKyx6qB6cVFdkl6+mNRVRVTGqixUS1HqjXxUjnqJyllGZaqUYqspttVIDe/wCvKO9ZXSzkCoGi8mJVdtIkaKpWrFs3m5cc5n081Kkrot45JW0aJUb6gGZCzv4wQ4xl5nGPgsio8uJJzKtIzs6M2hu8IH2gRhiueo0S8wMAO0fkOPwWmxgAAAgDIKuJLkG+pKBOlCogaEgEYaiDVQgAEQYpA1G1qAIriIMUt1FcQIhuJXFNdSuoAhuJi1T3U11AEDqYPNKnVLMDiFLCRG9GmCZYa4EKvWoxiMtyjbLTh4K7TeCFk1RqpWVAnhSVqMYhAEhihN9ZIoShAjqQ5O2osYbZb7rvL1TjbTfdd5eqXNGlGz0iY1Vju2033XeXqkNsN913l6p80KjZ6VD0qyP5u3c7y9UhtZu53gPVHJBRsXkwcsobXbud4fuiG1mfm8P3S5L7CmW7TRDiuetlb7wtacG4d+q33Wxl0OJi8CQDmQ3MgagSJ5rz3aNPpA8F10vMgb8ZI81M3Rtghyls6zZ9u6N0nKMQdQd6VpqscZbgN25YFCqIuicPgqH86phxZLw7KLuqwblLSO1KMezR2hVvOjQYd+pVQMLiGjM67hqfTijvdUHhPitGyWW4Me0cT6DgPU6rtj1s8rI0m6GpUg0AAZfWPFFCMhKEzMABEGowEQCYgQ1GGpwEYCYgQ1GAnARgJgCAiARAIg1MAITEKW6ldQBDCUKW6mupCIS1MWqa6mhFAQ3ULZaZHgp4TAIaCywzEKtWo3cslLT6p4FW7khZuNGydmaAnuqWpSumEMKGgOjGzqX/AG2+CI7Ppf8Abb4KUFPKyNSv/LKXuBM7ZdL3ArUpiUwKf8rpe4PNP/LKXuDzVqU0oEQN2XSP4B5q3S9nqRzYB4+qt2NoaLxzOXJWRaBEnxGMc1048UauRnKb+DK9othMr2cMY1t+l1qM5B4BEToCCQTxnRePWi1XnXoLS2Wlpza4GCDxBkL3CtamshxPVOfyd8v8Lyj7VdiCjUFso40q5h904NraOkYXXAH/AFA+8jPjUvUjfxclXCX4/wAmLVtoAnCfkls4CrUL3MMwIIIiRhLtZwWHsG2C01uiIIwMPzy3jQHfO7euxs1muA4ZYc43cVlHFT2aSz60XbBQvPk5M83aeAx7wr7wpLPZ+jYG65n9RxPdKRatmcDdlctTQpiEMJAAAiATwme4NEkwAmAQCarVaztOA5nPkNVTqWhzuz1Rv/Ef7fjyQ0LNJ6oJOpzPeUxqLJztFujXu5Nj/wDZakNpf/U/xp/3qzS2Q85wFYbsI+8EuVD4FWntFpza9vMA+TSSrVCsx+DXAndr3tOISOwnjIgqnadnvb2myOUiU1IHA07ia6s6z2tzcJkbnSfB2Y757lqUKweMM9Qcx+3EYYJ9kNNEd1MWqwWoSxAivdTXVOWIS1MCEtShSEJQkAqYBwOR8ipbOfwnMKIBSnQ6hDjaGnTJa1GRxCp3FqUzIlF0YWRqWg9PeUUp5XMakhcleUZKaUwJS5MzExvQypLO7rDv+BTjtiYto1DF5mIb2m6xh5aSo7Fajm03m8cwdx913kdIxKptrkvN09YExjE8AcpI0OBwVmmxjz1gaVTfBbPLQ8se5dqMy7WtBADgMWmecZ9+Y7+9Bt3Z1O1WapZHgNFVhDHAYBw6zSBo5rg13GFMKLgMet+YATycBgRyx4IqFNtSncdPV8RGRneqJZ437C+yzm0a9WD2nUSY7Jp9oHWLxifyro9mNDyy9neHecxPfHgu12Ls0CnXY7KrVqudGEy1rXnveHH/AFLHs+zBTruboHgt5GY9O5ZtO7LbTbIazIJBGI0UJaurr2OnWa4iJjt8RvOo5rnallcG3ow3gg8NE2jJqimQhhSkJoUiIKrw0SfrgFnVHFxvO7hu9SpLRUvGfwjL1+tOa1Nk7Oye8Y6D3R6ob0XFENi2UXY1MB7uvefktuhQDRAAA4Iw1HeUWaBNapAhpNlWW0EgAaFJdT/w6HLNMCjbdjsfiOqd4y7wsC0WZ9F0GRuI+IP1xnJdk0oLRZmvaWuEgqkyWc/ZLTfEGL3x4jdy+KsXVm7QsLqDszdOTvrX63q/Y698cRn69+PmrszkqCuoSxTkIYTJK5ahLVYLUxagRBdRtCK6kAmBNZDBhWrqpt3q1/EN3FZyTvRpGWhwUpUYKclcZ0hEpwVHKJpQBJKOk4Aydx0ny1UMowRdMguOEDIc3HQZK4L1EvoxK74eSJz1z5rRs1rB7QcAdWOAx4tOB8ll1yAcMdMMu7UlPRqDI4g/Urq6IOvslPCW1XEbnAEhK00HXhUbycN7d8b1z9iYSfuiGO1JecuA1W1UrvZTIvF7iNT5z+EK7JoOyPLS4Bsy4m8dAYMDvlBbLC0lznEmdMojQEcz4q5sx16mHYTvBJaYnFpIGHGPHNZW17RHVJxdhGsHXkk1SBPZnWe13x17wp5dYC7hpdwnwK0+kaWhrQXXoAyALRy7LRgsVoDCOqamGF5xIHcZCmdtpwMBtwnNxE4DRuGAUjtM0bRsG8SWOAywIwnXGZWHtew1KbcW4HAuGIjmMpyx3rds1scQHVH9XQCPEgK6y3BxhvW4aAcTvVaFxOH2VZOkfJ7LfN2g7s/BdHdVza5s9moVKzgGBovG5AvOOAaBkSSQO9Ylk2yx7QXAsJAJBxidJH7LGemaRi2rSLrionVExrA9kg8ioK1SEgLFPaYbgWnyVpm1WcR3LnK9o3qhX2iRkixHcUdrUjMPyMHA4HwRvtVM/iC82qbZeMip7F7VAECq3D3h8wi2B6DTqKywrIsFtbUaHNIIOoWlRemmAVqszajS12R+p5rknMdQqXTp/uafX4gbl2YWT7Q2K+y8O0zHm3UfPuVoloiYQQCMjiOSV1Udk15lp/UPn5kH/VwWjCsxYEJi1SQlCBERamuqWE0JgAAihEAlCBAgpShlOvPO4KUQUYRAoANPdnfG4b/kglWrC4iYEzqcgBmTvWmP3Ey6M+27Lc0FxjARA09OSxcW8t27kuxNbpGlrDeE7gI/u5rnNq2Y03ZGIldVGdlRto3GDohp1WOfervcR7o14ToFQrSR1TBz/wAhUjbSDDxHEYjwQM7ant1rnf1AxmQYN3wWk23UKkAuYdwOYPA6LzhjgcW4/JauyqVGZrOJ/KJ8zvVCOl25ZGUQ17jgXBozkGC7TMdUqi4B8EExwmMwfksX2ptFao6nSs1Kq+jS+8e5xOL3Ata1hJ611pcTE4uA0WbYNqA72mYzj/CxnNxfRrDAprT2dVUaMxoCfrzQ2S3uvAA5Y3cp571k/wA7wLXGREF27ieHGFobDgvv5tu4EZGdx7k+Sl0S8U4dlP2vsNotxp06BYKNJwc8PcQXVDpgD2Wn/ceCJ+xa1MSHCoBmBge6fVb9S1gEydJIGcbzH1gg2Rt6nVJFKoHObEtIynATIwk4IeO+y45JRVI5e19L0d+lSql7XAXOjdJmJwiIjVWbG+tUb16NVhyxaSPFsx3r0exWsPG5270Vg0mkyQJ3wmvH1pil5V6lE8m2nSqUz94xzeYwPI5HuWLXqr2+1WVlRpZUaHNOYP1nxXkftnsE2SphJpP7DtRva7iPMd6U8dbMYzs5ytVVOo9SViqzlKQ2avs/t19mqDM0yes35jj8V61YbS2o0OaZBAII3Lw1d39nG1T1qDjl1mctR4kHvKHoEz0mk5GQq9ByshNDONtFPoKxGjTeH6Dn5E94WycFX9qKMFj+bT8R/wAkNlfepN7mnjBunxhaoykicVPykfXApdIOP/i70UdovDrNgwIukxMkaqWi4mZEQSBjMjeggbpm+8PEIgQcoUVS0wSLrjiBMYGZ8k7QboJHWwnhv8pTAlhKE6dICtKUpk64DtHTyhlIIAOVqtol1INENbEvdrGayJWlbHw1rcuq294LbDq2TJXSRM2mDTBYMB2cMfoqjthhLA8Za/urlm2pTHU4ZYYN3nFVNtbTs9Bh6WqxrXCW4iTOUD5nBdMWpe3ZnKMo+45uswbh4LJtVFpzwUNv9oBE0wbuhHWPlIHmsU7WY8w57QfdJg+BhdUPFb92jGWZLo19juY0/eODQXEk4nqjDTgPNalu2vZS+WU3QIgtAaDzErmm1QciCOY+SFzxwW8fEgZvPJnWN9qKerHDkB/cs7aleyVzeN6m/wB9oz/UMnfFc5UtDQYLgOEqvaK+RBBHilLxcbQo5ZJ2jSsdndelr5cwmAIBc04S1xEkflOWeK6nZFrIpklt2XEkxBJykjGDguAbaZ3/ALq9Q2lUpjB5/RMjw0XPk8L5gzrx+Wr9aOl2tYjWpuZei8ZJxxPvHfhhHHgFzFjdU2ZWbVaGuY6WvAGFRn4mPByzw7s1p2PbZebmR745c+CfabempupHEwYyzP8AhcH9THPjI7ZRxZcfOJ6PY6l0tLSSxwv0ycwMCWO3kSMdQeBXS0qt5oO9cJ7KVH/y6ianapwCZn+m91PPiyQurstW6COK6E6RwSVmg56xPayxCvZqjS0OcAXsBnttBIyxxxH+pXn11A6spbElR4fUuuyF06YyD44hUnNhdePZyk8Ho3OkYQ4gzygYaLMtGxsSXG6N8g+QxWN0Wc+Vo+z1q6K00n/nAPJ3VPkfJS1NjEAODsDlLXCeInTiq7tmvAkEcDJ9E7sD22gVcYqNjMtB3gK8xNDM32jpzQJ90g+cfAlZOyTLHD80jwbHmCt/azZo1P0O8gud2Ie3yZ/zWkTOZoVGBwhzSRuifghpta2Ywkk4yMTzUySozK3QgukPOYMB2GAiI3FTVcuZA9fKUbhOePNCKYBkADkAgB06SSQFRJee/wDqFVYbtag1h98OLm94nBHafaJ9TN8A6NMYd2aWPwMknukbS8iK6O1te0qVLtvAO4YnwCxrd7Wsb/SaHn8zgwfAlcqbUDw5lUNoUw8EtgOGOWB4HeF2x/8AOxxVvZg/Jk+tHQv+0J9I/f2YBuhY+Y5gjEciltD7Rb4DqbJBIOJ3b8O+IXKWezl7Pu5LSCCw4hp4E6Too7PsJ7ZlwDT2mXS4xwxEear+UgnqP7/wa8iaXZunbANY174aXNAJDnQeQnuWp/1JUuXOmIpOAYXgBzQ0YRIEjCOa5ez7Esz83OeRhBddjhdEQrdnsLKMhktBzacQeMreOJL+1IyeRvttnaez9KwAQwsqOdq4SZ5EYBbtq2PZ6jAH0KLhxY30C8wp2lrfwAcQAtOy7UewSxxj3TkVx5/DnLcZv8nXi8qC1KP+jT2r9nVMy+yuNJ3uyY7s8OBlclbrPXs7rlobAODareyTuO4red9oJBDLrrx1aJC0aG3mV29ZrS0jHUEcQVyLyc+H3K1+/Ju/Hw5fa6f78HA2izB2Ds96z6tOpRN5hkat3r0S2bBpvE0XBv5Tl3ahcztLZNanJfTN0at6w54Y+IXXDysWTp0zln42SHatGR/PSG3rktGeOXDJSU6rqzpE3RBPPcspllNSrDOy4dbgPVdHSswY0AZe6PmdSumHKXfRzukC113BskjUT65r0D2EoWe0U3mve6RjgC0OgFhHVJuwZkOGa4EScmzzwA8F3H2d3WsrueWgg0xwDfvMZ7lHkRThddF4pNOjsrQ6z06XRtYWsLoAaSOs93MyS50k8VoArnaNqFoqMLMaTXAh2j3Thd3tGc743FdFTOGR+uJXBJ0joEQoqzg0EkprRag3Mtb3yVmvtQqkAFxAMzgAe7MrNbAw6ez65bNapSbiJuyJEwZFzHWP3Vyy+zVndUdaKRqPqsaWQ55LBgJuNwumJAOuO+U9d1VziHUXtAJxcwwQDhByMrpNmWW6wGA0kYmAN5xTa2M4+2OB0HOPorDtQkxqTA5nBa/2gtNn+8pvZDz2OtevfiuwIu4g4kZqj7CbGfav/c1SQxlRvRgZPe0ySfygwMMzI0KzaYWejWdkABWmoWMRwqAr7SP3VT9DvgVy+xHQX8m8dXLo9svijU/THjh81gbGb2j+keEn5hWuiJGj0g3xzw+KIGckkxYDmB4KjMdJD0Y/wSmucT5fMIANMhIO8eH7pQ7h4H1TA8bdQFUXSJO/VRWKwVKZuEgs0dOLeHJbwEanlhCCoQ7TwXtcd2ctmRbbUKHaxn8TmktPDDL4qk3aJb1mtZUacpzwzZzjEEjHHctHaRIbvAzaciPkVkO2ce3QxacSw5fsVlPlei1RuWO3MrN6rubMoTuruZ+ZvmO9cza2ljw9gLCdMcCMxjn+60rJtoOwqRPeiOX4YOP0adei2p1hgd+veqleq9oBk4HEaEIXWxlPJ3gkbR0gwHP1VSmvyJJkpdeAIOPx4c09AR6KvRs2pcAOBUVt2oAbtPEjX90uSStjr6NEWZg6+AO/0VFl6m19SkZIN59LewmL7dxBIB/U3fhAyq4xeM4Kx7PWyi21kWm8KNWk6iXNBJZLmVG1ABJwdTbPArDM1ONUaY24u0zU2Rt0PALT3ahdBQ2kTmuM2lsl9Kq9stbVY4Q9nYqsIDmPjc5pBwVnZu22yGVx0btCeyeTl5HkeI16o7R6eDyVLUuzq6BY2p0gp075zdcbJ54ZqbaTKddpBaGu0e0AEeo4FVKbgRgZ3Qp7Ls+0VWuNKk55GWIaCf1OIGmklc0HkTSTZ1T4cXySOIp2h4qupPF6HXQWA44wARz3L1v2W9kmdCW16bHFxDy14vND24NF3CboMZ8Vk+xXsPUpP6e1R0uLgBo5xJPhK9KsbIleq8rklFs8fik20YNtbXs8XGtIOALGwJ3ENaT596pPs1rqZ9Ub3EN8ZvE+S661uhjsSMDlnhjhvK5vpar/AOnRefzP6o88fJc+VUy4sznezl4g1K+R7LGk+bz8FqULPSp5NJI1e75CEdPZVod26jaY3MEnxOHkiOxbO3+q51Q7nOJH/jl5KNhaIK23WzAfJ91gk+DQSoRWr1OxRd+p5j1PiAtNtppMEU6YEcIR0LVfJBeGZaZ9+iXfbHZzG0/ZB9qqsdaqgNNv/wATcOeOQJ1MTA0XZ2WzU202MphrWNENa2IA3AKtVspBMNvYAy7G9wGPyRFgblhubM4Z93erWhdlzolG6mVC2oVI2sd6ND2Y3tNUimG+84eAx+MKhspkMneSfl8lBtq3mtU3hpLWd8DzIC0KTIAG4AeCtESYadMkmQOkkkgBkpSKaUAeJtrB2GA3ASnNaNVRLwDnzSo1muMAgncMV6X8QyouPBIJvE9/kqeIGG/er1Jjhm1wB3ghQPoF2DAXH8oJ+CG1QJEQZfbGeOp+uCquszhgQCF1Ow/ZO2Vy65Z6jYHaq/dtOWV4T4DRdHZvsutbp6R9BnJz3z/sChyj9jpnmtKBoPAKcWm71i6OJXo+0/snqtpXqVZtWqD2Cy4C38ri4w4ccDwRbC+yupIdaXMaB+FpLj8IHiVDyV0VxPIrXtIvJFIQNT6DQLpdiexlsq0elZQLmn81MEg6hrnAr37ZmwaNBt1jGjkPicyr9OztbMACc1nzl2OkeO7G+zO0VcaxFBp0PWfG6AYHj3Luth+wFlszYuiscZdWZTcTO4hoIA3ZcNV0Vp2jTY9tNzwHvyBOenj6K2k5cnsdUeebQ+zl1a0GpUtA6K61rGMZBY1mAaJJnD8RPct7Z/sbY6LABQa8jN9QXnHfnlyGC6SEziBiYHNS7aqxowP+l7NILKLWfpEA8xkVs0rOAN3BR1dosGUuP5RPnkqlW3vdkLo5yfHILL0RNG5SLtUtB3n3Rif2UD6j46t2mN7zJ7mjDzVPpSMBgonFZvJ9BxDNNocHuqPqOG/AdwGSnq7Td+EAKkUxU8mOg6toc7MlQFEUJUgA5ZNfblWjWDf4c1aboEtDr044NcOrhmQfFazln2pnWn6wSZUWk9qy9Wthya4xulKx2mHb+KzDV0nFWrM2AgDoWOkKltu29HTgHrOwHDefrejp2kMpXnGAB9ALlbXanVqk6nBo3DctY/ZLZY2XSl0nJvx09fBbCgstEMaAO87yp1ojJsdJMkgQ6dMkgBFDKTio7yQHS2jZlGoQ6pRpvcMnOY0kciRgp6dFrey0DkAEkl0ASFCxgGQA5BJJABJJJIASSSSAEkEkkvkDg7QL9VznYuLoJ4AwPJdnZ7OLo7RwGbnH4lJJc+P3s0n0R2toAwACz3BJJTk7HHoZMkksygUJSSSAZCUkkACUJSSTEUbVUO9Vykkl8DK1FgB5k+ZWm1JJAzL21WcXBs9UCQOJnFS7EaJcdRAB5z6BJJbx+DORrBG1MkmjMIJJJIAcpikkmwAqKCUklL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jpeg;base64,/9j/4AAQSkZJRgABAQAAAQABAAD/2wCEAAkGBxQSEhUUEhQVFhUXFxcXGBQXFxccHBgVGBwXFxwXFxgcHCggGBolHBcUITEhJSkrLi4uFx8zODMsNygtLisBCgoKDg0OGhAQGywmHyQsLCwsNCwsLDQsLCwsLCwsLCwsLCwsLCwsLCwsLCwsLCwsLCwsLCwsLCwsLCwsLCwsLP/AABEIALMBGQMBIgACEQEDEQH/xAAbAAABBQEBAAAAAAAAAAAAAAACAAEDBAUGB//EAEMQAAEDAQUEBwUGBQMDBQAAAAEAAhEDBBIhMUEFUWFxEyIygZGh0QZSscHwByNCYnLhFBUz0vGCosIWU5IXJENjsv/EABkBAAMBAQEAAAAAAAAAAAAAAAABAgMEBf/EACoRAAICAgIBBAIABwEAAAAAAAABAhEDIRIxBCIyQVGB8BMUI0JxkbEF/9oADAMBAAIRAxEAPwDQqUVLZrJJxWj/AAytWez4rzkjqGsdkW1Y7GmsVlWzQZC0SE2BRsgCkdZgrDUiVVEWzFt1j3LnbbZeC7SsFibQoKGi0zjK9CFdpiABwVitZ5MKRtBo0nmooZUBnISiFFx4K7CYhAFUWbeSjFBo08VMUJCABhIp0xTAFMShqPAVWrXJyQlYm6J31gFA+0nQKGU0q1EzcgnVHHVDB3pJAJ1RNjBqUFEnhMBmucNUbbU4Z4oYT3UUgtlmlaweCmIDlnFidhLcipcClP7LT7PHZ8FFOhUtG1A4HAqZ7A7NQ0X2VkxTvYW8t6RKAEknSSAaEk6SLA3DRVmyWfFSU2KzTEeAVIpk9IYKyx6qB6cVFdkl6+mNRVRVTGqixUS1HqjXxUjnqJyllGZaqUYqspttVIDe/wCvKO9ZXSzkCoGi8mJVdtIkaKpWrFs3m5cc5n081Kkrot45JW0aJUb6gGZCzv4wQ4xl5nGPgsio8uJJzKtIzs6M2hu8IH2gRhiueo0S8wMAO0fkOPwWmxgAAAgDIKuJLkG+pKBOlCogaEgEYaiDVQgAEQYpA1G1qAIriIMUt1FcQIhuJXFNdSuoAhuJi1T3U11AEDqYPNKnVLMDiFLCRG9GmCZYa4EKvWoxiMtyjbLTh4K7TeCFk1RqpWVAnhSVqMYhAEhihN9ZIoShAjqQ5O2osYbZb7rvL1TjbTfdd5eqXNGlGz0iY1Vju2033XeXqkNsN913l6p80KjZ6VD0qyP5u3c7y9UhtZu53gPVHJBRsXkwcsobXbud4fuiG1mfm8P3S5L7CmW7TRDiuetlb7wtacG4d+q33Wxl0OJi8CQDmQ3MgagSJ5rz3aNPpA8F10vMgb8ZI81M3Rtghyls6zZ9u6N0nKMQdQd6VpqscZbgN25YFCqIuicPgqH86phxZLw7KLuqwblLSO1KMezR2hVvOjQYd+pVQMLiGjM67hqfTijvdUHhPitGyWW4Me0cT6DgPU6rtj1s8rI0m6GpUg0AAZfWPFFCMhKEzMABEGowEQCYgQ1GGpwEYCYgQ1GAnARgJgCAiARAIg1MAITEKW6ldQBDCUKW6mupCIS1MWqa6mhFAQ3ULZaZHgp4TAIaCywzEKtWo3cslLT6p4FW7khZuNGydmaAnuqWpSumEMKGgOjGzqX/AG2+CI7Ppf8Abb4KUFPKyNSv/LKXuBM7ZdL3ArUpiUwKf8rpe4PNP/LKXuDzVqU0oEQN2XSP4B5q3S9nqRzYB4+qt2NoaLxzOXJWRaBEnxGMc1048UauRnKb+DK9othMr2cMY1t+l1qM5B4BEToCCQTxnRePWi1XnXoLS2Wlpza4GCDxBkL3CtamshxPVOfyd8v8Lyj7VdiCjUFso40q5h904NraOkYXXAH/AFA+8jPjUvUjfxclXCX4/wAmLVtoAnCfkls4CrUL3MMwIIIiRhLtZwWHsG2C01uiIIwMPzy3jQHfO7euxs1muA4ZYc43cVlHFT2aSz60XbBQvPk5M83aeAx7wr7wpLPZ+jYG65n9RxPdKRatmcDdlctTQpiEMJAAAiATwme4NEkwAmAQCarVaztOA5nPkNVTqWhzuz1Rv/Ef7fjyQ0LNJ6oJOpzPeUxqLJztFujXu5Nj/wDZakNpf/U/xp/3qzS2Q85wFYbsI+8EuVD4FWntFpza9vMA+TSSrVCsx+DXAndr3tOISOwnjIgqnadnvb2myOUiU1IHA07ia6s6z2tzcJkbnSfB2Y757lqUKweMM9Qcx+3EYYJ9kNNEd1MWqwWoSxAivdTXVOWIS1MCEtShSEJQkAqYBwOR8ipbOfwnMKIBSnQ6hDjaGnTJa1GRxCp3FqUzIlF0YWRqWg9PeUUp5XMakhcleUZKaUwJS5MzExvQypLO7rDv+BTjtiYto1DF5mIb2m6xh5aSo7Fajm03m8cwdx913kdIxKptrkvN09YExjE8AcpI0OBwVmmxjz1gaVTfBbPLQ8se5dqMy7WtBADgMWmecZ9+Y7+9Bt3Z1O1WapZHgNFVhDHAYBw6zSBo5rg13GFMKLgMet+YATycBgRyx4IqFNtSncdPV8RGRneqJZ437C+yzm0a9WD2nUSY7Jp9oHWLxifyro9mNDyy9neHecxPfHgu12Ls0CnXY7KrVqudGEy1rXnveHH/AFLHs+zBTruboHgt5GY9O5ZtO7LbTbIazIJBGI0UJaurr2OnWa4iJjt8RvOo5rnallcG3ow3gg8NE2jJqimQhhSkJoUiIKrw0SfrgFnVHFxvO7hu9SpLRUvGfwjL1+tOa1Nk7Oye8Y6D3R6ob0XFENi2UXY1MB7uvefktuhQDRAAA4Iw1HeUWaBNapAhpNlWW0EgAaFJdT/w6HLNMCjbdjsfiOqd4y7wsC0WZ9F0GRuI+IP1xnJdk0oLRZmvaWuEgqkyWc/ZLTfEGL3x4jdy+KsXVm7QsLqDszdOTvrX63q/Y698cRn69+PmrszkqCuoSxTkIYTJK5ahLVYLUxagRBdRtCK6kAmBNZDBhWrqpt3q1/EN3FZyTvRpGWhwUpUYKclcZ0hEpwVHKJpQBJKOk4Aydx0ny1UMowRdMguOEDIc3HQZK4L1EvoxK74eSJz1z5rRs1rB7QcAdWOAx4tOB8ll1yAcMdMMu7UlPRqDI4g/Urq6IOvslPCW1XEbnAEhK00HXhUbycN7d8b1z9iYSfuiGO1JecuA1W1UrvZTIvF7iNT5z+EK7JoOyPLS4Bsy4m8dAYMDvlBbLC0lznEmdMojQEcz4q5sx16mHYTvBJaYnFpIGHGPHNZW17RHVJxdhGsHXkk1SBPZnWe13x17wp5dYC7hpdwnwK0+kaWhrQXXoAyALRy7LRgsVoDCOqamGF5xIHcZCmdtpwMBtwnNxE4DRuGAUjtM0bRsG8SWOAywIwnXGZWHtew1KbcW4HAuGIjmMpyx3rds1scQHVH9XQCPEgK6y3BxhvW4aAcTvVaFxOH2VZOkfJ7LfN2g7s/BdHdVza5s9moVKzgGBovG5AvOOAaBkSSQO9Ylk2yx7QXAsJAJBxidJH7LGemaRi2rSLrionVExrA9kg8ioK1SEgLFPaYbgWnyVpm1WcR3LnK9o3qhX2iRkixHcUdrUjMPyMHA4HwRvtVM/iC82qbZeMip7F7VAECq3D3h8wi2B6DTqKywrIsFtbUaHNIIOoWlRemmAVqszajS12R+p5rknMdQqXTp/uafX4gbl2YWT7Q2K+y8O0zHm3UfPuVoloiYQQCMjiOSV1Udk15lp/UPn5kH/VwWjCsxYEJi1SQlCBERamuqWE0JgAAihEAlCBAgpShlOvPO4KUQUYRAoANPdnfG4b/kglWrC4iYEzqcgBmTvWmP3Ey6M+27Lc0FxjARA09OSxcW8t27kuxNbpGlrDeE7gI/u5rnNq2Y03ZGIldVGdlRto3GDohp1WOfervcR7o14ToFQrSR1TBz/wAhUjbSDDxHEYjwQM7ant1rnf1AxmQYN3wWk23UKkAuYdwOYPA6LzhjgcW4/JauyqVGZrOJ/KJ8zvVCOl25ZGUQ17jgXBozkGC7TMdUqi4B8EExwmMwfksX2ptFao6nSs1Kq+jS+8e5xOL3Ata1hJ611pcTE4uA0WbYNqA72mYzj/CxnNxfRrDAprT2dVUaMxoCfrzQ2S3uvAA5Y3cp571k/wA7wLXGREF27ieHGFobDgvv5tu4EZGdx7k+Sl0S8U4dlP2vsNotxp06BYKNJwc8PcQXVDpgD2Wn/ceCJ+xa1MSHCoBmBge6fVb9S1gEydJIGcbzH1gg2Rt6nVJFKoHObEtIynATIwk4IeO+y45JRVI5e19L0d+lSql7XAXOjdJmJwiIjVWbG+tUb16NVhyxaSPFsx3r0exWsPG5270Vg0mkyQJ3wmvH1pil5V6lE8m2nSqUz94xzeYwPI5HuWLXqr2+1WVlRpZUaHNOYP1nxXkftnsE2SphJpP7DtRva7iPMd6U8dbMYzs5ytVVOo9SViqzlKQ2avs/t19mqDM0yes35jj8V61YbS2o0OaZBAII3Lw1d39nG1T1qDjl1mctR4kHvKHoEz0mk5GQq9ByshNDONtFPoKxGjTeH6Dn5E94WycFX9qKMFj+bT8R/wAkNlfepN7mnjBunxhaoykicVPykfXApdIOP/i70UdovDrNgwIukxMkaqWi4mZEQSBjMjeggbpm+8PEIgQcoUVS0wSLrjiBMYGZ8k7QboJHWwnhv8pTAlhKE6dICtKUpk64DtHTyhlIIAOVqtol1INENbEvdrGayJWlbHw1rcuq294LbDq2TJXSRM2mDTBYMB2cMfoqjthhLA8Za/urlm2pTHU4ZYYN3nFVNtbTs9Bh6WqxrXCW4iTOUD5nBdMWpe3ZnKMo+45uswbh4LJtVFpzwUNv9oBE0wbuhHWPlIHmsU7WY8w57QfdJg+BhdUPFb92jGWZLo19juY0/eODQXEk4nqjDTgPNalu2vZS+WU3QIgtAaDzErmm1QciCOY+SFzxwW8fEgZvPJnWN9qKerHDkB/cs7aleyVzeN6m/wB9oz/UMnfFc5UtDQYLgOEqvaK+RBBHilLxcbQo5ZJ2jSsdndelr5cwmAIBc04S1xEkflOWeK6nZFrIpklt2XEkxBJykjGDguAbaZ3/ALq9Q2lUpjB5/RMjw0XPk8L5gzrx+Wr9aOl2tYjWpuZei8ZJxxPvHfhhHHgFzFjdU2ZWbVaGuY6WvAGFRn4mPByzw7s1p2PbZebmR745c+CfabempupHEwYyzP8AhcH9THPjI7ZRxZcfOJ6PY6l0tLSSxwv0ycwMCWO3kSMdQeBXS0qt5oO9cJ7KVH/y6ianapwCZn+m91PPiyQurstW6COK6E6RwSVmg56xPayxCvZqjS0OcAXsBnttBIyxxxH+pXn11A6spbElR4fUuuyF06YyD44hUnNhdePZyk8Ho3OkYQ4gzygYaLMtGxsSXG6N8g+QxWN0Wc+Vo+z1q6K00n/nAPJ3VPkfJS1NjEAODsDlLXCeInTiq7tmvAkEcDJ9E7sD22gVcYqNjMtB3gK8xNDM32jpzQJ90g+cfAlZOyTLHD80jwbHmCt/azZo1P0O8gud2Ie3yZ/zWkTOZoVGBwhzSRuifghpta2Ywkk4yMTzUySozK3QgukPOYMB2GAiI3FTVcuZA9fKUbhOePNCKYBkADkAgB06SSQFRJee/wDqFVYbtag1h98OLm94nBHafaJ9TN8A6NMYd2aWPwMknukbS8iK6O1te0qVLtvAO4YnwCxrd7Wsb/SaHn8zgwfAlcqbUDw5lUNoUw8EtgOGOWB4HeF2x/8AOxxVvZg/Jk+tHQv+0J9I/f2YBuhY+Y5gjEciltD7Rb4DqbJBIOJ3b8O+IXKWezl7Pu5LSCCw4hp4E6Too7PsJ7ZlwDT2mXS4xwxEear+UgnqP7/wa8iaXZunbANY174aXNAJDnQeQnuWp/1JUuXOmIpOAYXgBzQ0YRIEjCOa5ez7Esz83OeRhBddjhdEQrdnsLKMhktBzacQeMreOJL+1IyeRvttnaez9KwAQwsqOdq4SZ5EYBbtq2PZ6jAH0KLhxY30C8wp2lrfwAcQAtOy7UewSxxj3TkVx5/DnLcZv8nXi8qC1KP+jT2r9nVMy+yuNJ3uyY7s8OBlclbrPXs7rlobAODareyTuO4red9oJBDLrrx1aJC0aG3mV29ZrS0jHUEcQVyLyc+H3K1+/Ju/Hw5fa6f78HA2izB2Ds96z6tOpRN5hkat3r0S2bBpvE0XBv5Tl3ahcztLZNanJfTN0at6w54Y+IXXDysWTp0zln42SHatGR/PSG3rktGeOXDJSU6rqzpE3RBPPcspllNSrDOy4dbgPVdHSswY0AZe6PmdSumHKXfRzukC113BskjUT65r0D2EoWe0U3mve6RjgC0OgFhHVJuwZkOGa4EScmzzwA8F3H2d3WsrueWgg0xwDfvMZ7lHkRThddF4pNOjsrQ6z06XRtYWsLoAaSOs93MyS50k8VoArnaNqFoqMLMaTXAh2j3Thd3tGc743FdFTOGR+uJXBJ0joEQoqzg0EkprRag3Mtb3yVmvtQqkAFxAMzgAe7MrNbAw6ez65bNapSbiJuyJEwZFzHWP3Vyy+zVndUdaKRqPqsaWQ55LBgJuNwumJAOuO+U9d1VziHUXtAJxcwwQDhByMrpNmWW6wGA0kYmAN5xTa2M4+2OB0HOPorDtQkxqTA5nBa/2gtNn+8pvZDz2OtevfiuwIu4g4kZqj7CbGfav/c1SQxlRvRgZPe0ySfygwMMzI0KzaYWejWdkABWmoWMRwqAr7SP3VT9DvgVy+xHQX8m8dXLo9svijU/THjh81gbGb2j+keEn5hWuiJGj0g3xzw+KIGckkxYDmB4KjMdJD0Y/wSmucT5fMIANMhIO8eH7pQ7h4H1TA8bdQFUXSJO/VRWKwVKZuEgs0dOLeHJbwEanlhCCoQ7TwXtcd2ctmRbbUKHaxn8TmktPDDL4qk3aJb1mtZUacpzwzZzjEEjHHctHaRIbvAzaciPkVkO2ce3QxacSw5fsVlPlei1RuWO3MrN6rubMoTuruZ+ZvmO9cza2ljw9gLCdMcCMxjn+60rJtoOwqRPeiOX4YOP0adei2p1hgd+veqleq9oBk4HEaEIXWxlPJ3gkbR0gwHP1VSmvyJJkpdeAIOPx4c09AR6KvRs2pcAOBUVt2oAbtPEjX90uSStjr6NEWZg6+AO/0VFl6m19SkZIN59LewmL7dxBIB/U3fhAyq4xeM4Kx7PWyi21kWm8KNWk6iXNBJZLmVG1ABJwdTbPArDM1ONUaY24u0zU2Rt0PALT3ahdBQ2kTmuM2lsl9Kq9stbVY4Q9nYqsIDmPjc5pBwVnZu22yGVx0btCeyeTl5HkeI16o7R6eDyVLUuzq6BY2p0gp075zdcbJ54ZqbaTKddpBaGu0e0AEeo4FVKbgRgZ3Qp7Ls+0VWuNKk55GWIaCf1OIGmklc0HkTSTZ1T4cXySOIp2h4qupPF6HXQWA44wARz3L1v2W9kmdCW16bHFxDy14vND24NF3CboMZ8Vk+xXsPUpP6e1R0uLgBo5xJPhK9KsbIleq8rklFs8fik20YNtbXs8XGtIOALGwJ3ENaT596pPs1rqZ9Ub3EN8ZvE+S661uhjsSMDlnhjhvK5vpar/AOnRefzP6o88fJc+VUy4sznezl4g1K+R7LGk+bz8FqULPSp5NJI1e75CEdPZVod26jaY3MEnxOHkiOxbO3+q51Q7nOJH/jl5KNhaIK23WzAfJ91gk+DQSoRWr1OxRd+p5j1PiAtNtppMEU6YEcIR0LVfJBeGZaZ9+iXfbHZzG0/ZB9qqsdaqgNNv/wATcOeOQJ1MTA0XZ2WzU202MphrWNENa2IA3AKtVspBMNvYAy7G9wGPyRFgblhubM4Z93erWhdlzolG6mVC2oVI2sd6ND2Y3tNUimG+84eAx+MKhspkMneSfl8lBtq3mtU3hpLWd8DzIC0KTIAG4AeCtESYadMkmQOkkkgBkpSKaUAeJtrB2GA3ASnNaNVRLwDnzSo1muMAgncMV6X8QyouPBIJvE9/kqeIGG/er1Jjhm1wB3ghQPoF2DAXH8oJ+CG1QJEQZfbGeOp+uCquszhgQCF1Ow/ZO2Vy65Z6jYHaq/dtOWV4T4DRdHZvsutbp6R9BnJz3z/sChyj9jpnmtKBoPAKcWm71i6OJXo+0/snqtpXqVZtWqD2Cy4C38ri4w4ccDwRbC+yupIdaXMaB+FpLj8IHiVDyV0VxPIrXtIvJFIQNT6DQLpdiexlsq0elZQLmn81MEg6hrnAr37ZmwaNBt1jGjkPicyr9OztbMACc1nzl2OkeO7G+zO0VcaxFBp0PWfG6AYHj3Luth+wFlszYuiscZdWZTcTO4hoIA3ZcNV0Vp2jTY9tNzwHvyBOenj6K2k5cnsdUeebQ+zl1a0GpUtA6K61rGMZBY1mAaJJnD8RPct7Z/sbY6LABQa8jN9QXnHfnlyGC6SEziBiYHNS7aqxowP+l7NILKLWfpEA8xkVs0rOAN3BR1dosGUuP5RPnkqlW3vdkLo5yfHILL0RNG5SLtUtB3n3Rif2UD6j46t2mN7zJ7mjDzVPpSMBgonFZvJ9BxDNNocHuqPqOG/AdwGSnq7Td+EAKkUxU8mOg6toc7MlQFEUJUgA5ZNfblWjWDf4c1aboEtDr044NcOrhmQfFazln2pnWn6wSZUWk9qy9Wthya4xulKx2mHb+KzDV0nFWrM2AgDoWOkKltu29HTgHrOwHDefrejp2kMpXnGAB9ALlbXanVqk6nBo3DctY/ZLZY2XSl0nJvx09fBbCgstEMaAO87yp1ojJsdJMkgQ6dMkgBFDKTio7yQHS2jZlGoQ6pRpvcMnOY0kciRgp6dFrey0DkAEkl0ASFCxgGQA5BJJABJJJIASSSSAEkEkkvkDg7QL9VznYuLoJ4AwPJdnZ7OLo7RwGbnH4lJJc+P3s0n0R2toAwACz3BJJTk7HHoZMkksygUJSSSAZCUkkACUJSSTEUbVUO9Vykkl8DK1FgB5k+ZWm1JJAzL21WcXBs9UCQOJnFS7EaJcdRAB5z6BJJbx+DORrBG1MkmjMIJJJIAcpikkmwAqKCUklL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rgbClr val="003399"/>
                </a:solidFill>
              </a:rPr>
              <a:t>Πως βοηθά ο ύπνος την μνήμη και την μάθηση;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altLang="el-GR" dirty="0" smtClean="0">
                <a:solidFill>
                  <a:schemeClr val="bg2">
                    <a:lumMod val="10000"/>
                  </a:schemeClr>
                </a:solidFill>
              </a:rPr>
              <a:t>● Επανεπεξεργασία των νωπών αναμνήσεων </a:t>
            </a:r>
          </a:p>
          <a:p>
            <a:pPr>
              <a:buNone/>
            </a:pPr>
            <a:r>
              <a:rPr lang="el-GR" altLang="el-GR" dirty="0" smtClean="0">
                <a:solidFill>
                  <a:schemeClr val="bg2">
                    <a:lumMod val="10000"/>
                  </a:schemeClr>
                </a:solidFill>
              </a:rPr>
              <a:t>● Ένταξή τους στην αποθήκη της μακροπρόθεσμης μνήμης.</a:t>
            </a:r>
          </a:p>
          <a:p>
            <a:pPr>
              <a:buNone/>
            </a:pPr>
            <a:r>
              <a:rPr lang="el-GR" altLang="el-GR" dirty="0" smtClean="0">
                <a:solidFill>
                  <a:schemeClr val="bg2">
                    <a:lumMod val="10000"/>
                  </a:schemeClr>
                </a:solidFill>
              </a:rPr>
              <a:t>● Αρχειοθέτηση πληροφοριών από τον εγκέφαλο.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Πρώτη ιστορικά καταγεγραμμένη διάγνωση του αλτσχάιμερ το 1908</a:t>
            </a:r>
            <a:endParaRPr lang="el-GR" dirty="0"/>
          </a:p>
        </p:txBody>
      </p:sp>
      <p:pic>
        <p:nvPicPr>
          <p:cNvPr id="6" name="Content Placeholder 5" descr="Pictur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003" y="2664648"/>
            <a:ext cx="2106736" cy="3030479"/>
          </a:xfrm>
        </p:spPr>
      </p:pic>
      <p:pic>
        <p:nvPicPr>
          <p:cNvPr id="1026" name="Picture 2" descr="C:\Users\Ηλίας\Desktop\Pictur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9079" y="2664648"/>
            <a:ext cx="254476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90" y="1011382"/>
            <a:ext cx="7308276" cy="7999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Κατανόηση και θεραπεία των διάφορων μορφών άνοιας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ΑΝΟΙΑ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είναι η απώλεια πνευματικών ικανοτήτων που προϋπήρχαν, σαν αποτέλεσμα εκφύλισης, της λειτουργίας και καταστροφής των νευρώνων του ανθρώπινου εγκεφάλου.</a:t>
            </a:r>
          </a:p>
          <a:p>
            <a:endParaRPr lang="el-GR" dirty="0" smtClean="0"/>
          </a:p>
          <a:p>
            <a:r>
              <a:rPr lang="el-GR" b="1" dirty="0" smtClean="0"/>
              <a:t>ΕΙΔΗ ΑΝΟΙΩΝ:</a:t>
            </a:r>
            <a:endParaRPr lang="el-GR" dirty="0" smtClean="0"/>
          </a:p>
          <a:p>
            <a:pPr>
              <a:buFont typeface="+mj-lt"/>
              <a:buAutoNum type="arabicPeriod"/>
            </a:pPr>
            <a:r>
              <a:rPr lang="el-GR" dirty="0" smtClean="0"/>
              <a:t>Αγγειακής αιτιολογίας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Άνοια </a:t>
            </a:r>
            <a:r>
              <a:rPr lang="en-US" dirty="0" smtClean="0"/>
              <a:t>Alzheimer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Εγκεφαλοπάθειες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Τοξικής αιτιολογίας άνοιες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Μεταβολικής αιτιολογίας άνοιες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89" y="1025236"/>
            <a:ext cx="7308276" cy="7999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Συχνότητα της Άνοιας στους ηλικιωμένους</a:t>
            </a:r>
            <a:endParaRPr lang="el-GR" dirty="0"/>
          </a:p>
        </p:txBody>
      </p:sp>
      <p:graphicFrame>
        <p:nvGraphicFramePr>
          <p:cNvPr id="4" name="Γράφημα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58211619"/>
              </p:ext>
            </p:extLst>
          </p:nvPr>
        </p:nvGraphicFramePr>
        <p:xfrm>
          <a:off x="558329" y="2746088"/>
          <a:ext cx="7307262" cy="389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73960" y="1825193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/>
              <a:t>Επιπολασμός</a:t>
            </a:r>
            <a:r>
              <a:rPr lang="el-GR" b="1" dirty="0" smtClean="0"/>
              <a:t>  Άνοιας ανά ηλικία:</a:t>
            </a:r>
          </a:p>
          <a:p>
            <a:r>
              <a:rPr lang="el-GR" b="1" dirty="0"/>
              <a:t>	</a:t>
            </a:r>
            <a:r>
              <a:rPr lang="el-GR" dirty="0" smtClean="0"/>
              <a:t>1%	στα 60 έτη</a:t>
            </a:r>
          </a:p>
          <a:p>
            <a:r>
              <a:rPr lang="el-GR" dirty="0"/>
              <a:t>	</a:t>
            </a:r>
            <a:r>
              <a:rPr lang="el-GR" dirty="0" smtClean="0"/>
              <a:t>2%	στα 65 έτη</a:t>
            </a:r>
          </a:p>
          <a:p>
            <a:r>
              <a:rPr lang="el-GR" dirty="0"/>
              <a:t>	</a:t>
            </a:r>
            <a:r>
              <a:rPr lang="el-GR" dirty="0" smtClean="0"/>
              <a:t>8%	στα 75 έτη</a:t>
            </a:r>
          </a:p>
          <a:p>
            <a:r>
              <a:rPr lang="el-GR" dirty="0"/>
              <a:t>	</a:t>
            </a:r>
            <a:r>
              <a:rPr lang="el-GR" dirty="0" smtClean="0"/>
              <a:t>32%	στα 85 έτη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89" y="997527"/>
            <a:ext cx="7308276" cy="12365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νόσος </a:t>
            </a:r>
            <a:r>
              <a:rPr lang="en-US" dirty="0" smtClean="0"/>
              <a:t>Alzheimer </a:t>
            </a:r>
            <a:r>
              <a:rPr lang="el-GR" dirty="0" smtClean="0"/>
              <a:t>είναι η πιο κοινή μορφή άνοιας μεταξύ ατόμων ηλικίας άνω των 65 ετών</a:t>
            </a:r>
            <a:endParaRPr lang="el-GR" dirty="0"/>
          </a:p>
        </p:txBody>
      </p:sp>
      <p:graphicFrame>
        <p:nvGraphicFramePr>
          <p:cNvPr id="4" name="Γράφημα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0567512"/>
              </p:ext>
            </p:extLst>
          </p:nvPr>
        </p:nvGraphicFramePr>
        <p:xfrm>
          <a:off x="912813" y="2590800"/>
          <a:ext cx="7307262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89" y="999256"/>
            <a:ext cx="7308276" cy="46066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Συμπτώματα της νόσου </a:t>
            </a:r>
            <a:r>
              <a:rPr lang="en-US" dirty="0" smtClean="0"/>
              <a:t>Alzheimer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770153"/>
            <a:ext cx="3551382" cy="3356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089" y="1759527"/>
            <a:ext cx="7308276" cy="436663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Προοδευτική , εκφυλιστική ασθένεια του εγκεφάλου που χαρακτηρίζεται από :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Προοδευτική απώλεια μνήμης και άλλων γνωστικών λειτουργιών.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Αλλαγές στη συμπεριφορά,  την προσωπικότητα , την κρίση και τις δραστηριότητες της καθημερινής ζωής.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Προβλήματα στην εκτέλεση πράξεων, που έως τότε γνώριζε πολύ καλά να κάνει, προβλήματα λόγου και προσανατολισμού στο χώρο.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Είναι η πιο κοινή αιτία άννοιας μεταξύ των ανθρώπων ηλικίας 65 ετών και άνω.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90" y="997528"/>
            <a:ext cx="7308276" cy="1236518"/>
          </a:xfrm>
        </p:spPr>
        <p:txBody>
          <a:bodyPr>
            <a:normAutofit/>
          </a:bodyPr>
          <a:lstStyle/>
          <a:p>
            <a:r>
              <a:rPr lang="el-GR" altLang="el-GR" sz="2800" dirty="0" smtClean="0">
                <a:latin typeface="Arial" panose="020B0604020202020204" pitchFamily="34" charset="0"/>
              </a:rPr>
              <a:t>Ο εγκέφαλος των ασθενών με </a:t>
            </a:r>
            <a:r>
              <a:rPr lang="en-US" altLang="el-GR" sz="2800" dirty="0" smtClean="0">
                <a:latin typeface="Arial" panose="020B0604020202020204" pitchFamily="34" charset="0"/>
              </a:rPr>
              <a:t>Alzheimer</a:t>
            </a:r>
            <a:r>
              <a:rPr lang="el-GR" altLang="el-GR" sz="2800" dirty="0" smtClean="0">
                <a:latin typeface="Arial" panose="020B0604020202020204" pitchFamily="34" charset="0"/>
              </a:rPr>
              <a:t> είναι ατροφικός και συρρικνωμένος </a:t>
            </a:r>
            <a:endParaRPr lang="el-GR" sz="2800" dirty="0"/>
          </a:p>
        </p:txBody>
      </p:sp>
      <p:pic>
        <p:nvPicPr>
          <p:cNvPr id="4" name="Εικόνα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4806" y="2606675"/>
            <a:ext cx="3907776" cy="403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000" dirty="0" smtClean="0"/>
              <a:t>Βασικά χαρακτηριστικά και λειτουργίες του εγκεφάλου.</a:t>
            </a:r>
          </a:p>
          <a:p>
            <a:r>
              <a:rPr lang="el-GR" sz="3000" dirty="0" smtClean="0"/>
              <a:t>Η λειτουργία του ύπνου.</a:t>
            </a:r>
          </a:p>
          <a:p>
            <a:r>
              <a:rPr lang="el-GR" sz="3000" dirty="0" smtClean="0"/>
              <a:t>Όνειρα και μνήμη.</a:t>
            </a:r>
          </a:p>
          <a:p>
            <a:r>
              <a:rPr lang="el-GR" sz="3000" dirty="0" smtClean="0"/>
              <a:t>Νόσοι του εγκεφάλου (μορφές και αίτια).</a:t>
            </a:r>
          </a:p>
          <a:p>
            <a:pPr marL="342900" lvl="1" indent="-342900">
              <a:spcBef>
                <a:spcPts val="1600"/>
              </a:spcBef>
              <a:spcAft>
                <a:spcPts val="600"/>
              </a:spcAft>
              <a:buSzPct val="100000"/>
              <a:buFont typeface="Arial"/>
              <a:buChar char="•"/>
              <a:defRPr/>
            </a:pPr>
            <a:r>
              <a:rPr lang="el-GR" sz="3000" dirty="0" smtClean="0"/>
              <a:t>Ειδικοί επιστήμονες που ερωτήθηκαν</a:t>
            </a:r>
            <a:endParaRPr lang="de-DE" sz="3000" dirty="0" smtClean="0"/>
          </a:p>
          <a:p>
            <a:pPr marL="342900" lvl="1" indent="-342900">
              <a:spcBef>
                <a:spcPts val="1600"/>
              </a:spcBef>
              <a:buSzPct val="100000"/>
              <a:buFont typeface="Arial"/>
              <a:buChar char="•"/>
              <a:defRPr/>
            </a:pPr>
            <a:r>
              <a:rPr lang="el-GR" sz="3000" dirty="0" smtClean="0"/>
              <a:t>Σύνδεσμοι για επιπλέον υλικό</a:t>
            </a:r>
            <a:r>
              <a:rPr lang="de-DE" sz="3000" dirty="0" smtClean="0"/>
              <a:t> </a:t>
            </a:r>
          </a:p>
          <a:p>
            <a:endParaRPr lang="de-DE" dirty="0"/>
          </a:p>
        </p:txBody>
      </p:sp>
      <p:pic>
        <p:nvPicPr>
          <p:cNvPr id="2050" name="Picture 2" descr="X:\Projekte\Euro-Schülerparlament\PR &amp; Presse\Logo\Einzelteile Logo\EUSP_Bildwortmarke_RGB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00" y="78379"/>
            <a:ext cx="967737" cy="745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0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7" y="997527"/>
            <a:ext cx="7788564" cy="72043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Μορφές  &amp; αίτια της νόσου </a:t>
            </a:r>
            <a:r>
              <a:rPr lang="en-US" dirty="0" smtClean="0"/>
              <a:t>Alzheimer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l-GR" sz="4000" dirty="0" smtClean="0"/>
              <a:t>Η νόσος </a:t>
            </a:r>
            <a:r>
              <a:rPr lang="en-US" sz="4000" dirty="0" smtClean="0"/>
              <a:t>Alzheimer </a:t>
            </a:r>
            <a:r>
              <a:rPr lang="el-GR" sz="4000" dirty="0" smtClean="0"/>
              <a:t>διακρίνεται σε δύο μορφές:</a:t>
            </a:r>
          </a:p>
          <a:p>
            <a:pPr algn="just"/>
            <a:endParaRPr lang="el-GR" sz="2400" dirty="0" smtClean="0"/>
          </a:p>
          <a:p>
            <a:pPr algn="just">
              <a:buFont typeface="+mj-lt"/>
              <a:buAutoNum type="arabicPeriod"/>
            </a:pPr>
            <a:r>
              <a:rPr lang="el-GR" sz="2400" b="1" dirty="0" smtClean="0"/>
              <a:t>Σποραδική: </a:t>
            </a:r>
            <a:r>
              <a:rPr lang="el-GR" dirty="0" smtClean="0"/>
              <a:t>είναι η πλέον συχνή, δεν φαίνεται κληρονομήσιμη και η εκδήλωση συμπτωμάτων λαμβάνει χώρα μετά τα 65 έτη.</a:t>
            </a:r>
          </a:p>
          <a:p>
            <a:pPr algn="just">
              <a:buFont typeface="+mj-lt"/>
              <a:buAutoNum type="arabicPeriod"/>
            </a:pPr>
            <a:r>
              <a:rPr lang="el-GR" sz="2400" b="1" dirty="0" smtClean="0"/>
              <a:t>Οικογενειακή: </a:t>
            </a:r>
            <a:r>
              <a:rPr lang="el-GR" dirty="0" smtClean="0"/>
              <a:t>είναι σπάνια (&gt;10%), θεωρείται αυτοσωμική επικρατούσα διαταραχή και η εκδήλωση συμπτωμάτων αφορά σε ηλικίες των 30-65 ετών.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89" y="1025236"/>
            <a:ext cx="7650019" cy="7999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Ειδικοί επιστήμονες που ερωτήθηκαν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892" y="2234045"/>
            <a:ext cx="7980216" cy="3892118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600"/>
              </a:spcAft>
              <a:buSzPct val="100000"/>
            </a:pPr>
            <a:r>
              <a:rPr lang="el-GR" sz="3500" dirty="0" smtClean="0"/>
              <a:t>Σπύρος Ευθυμιόπουλος (Κ</a:t>
            </a:r>
            <a:r>
              <a:rPr lang="el-GR" altLang="el-GR" sz="3500" dirty="0" smtClean="0"/>
              <a:t>αθηγητής Νευροβιολογίας, Τμήμα Βιολογίας, Πανεπιστήμιο Αθηνών).</a:t>
            </a:r>
          </a:p>
          <a:p>
            <a:pPr>
              <a:spcBef>
                <a:spcPts val="1600"/>
              </a:spcBef>
              <a:spcAft>
                <a:spcPts val="600"/>
              </a:spcAft>
              <a:buSzPct val="100000"/>
            </a:pPr>
            <a:r>
              <a:rPr lang="el-GR" sz="3500" dirty="0" smtClean="0"/>
              <a:t>Κ. Κατερίνα Αδάμ (Βοηθός Ερευνήτρια, Ινστιτούτο Τεχνολογιών, Πληροφορικής και Επικοινωνιών,  Θεσσαλονίκη).</a:t>
            </a:r>
            <a:endParaRPr lang="de-DE" sz="3500" dirty="0" smtClean="0"/>
          </a:p>
          <a:p>
            <a:endParaRPr lang="de-DE" dirty="0"/>
          </a:p>
        </p:txBody>
      </p:sp>
      <p:pic>
        <p:nvPicPr>
          <p:cNvPr id="2050" name="Picture 2" descr="X:\Projekte\Euro-Schülerparlament\PR &amp; Presse\Logo\Einzelteile Logo\EUSP_Bildwortmarke_RGB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00" y="78379"/>
            <a:ext cx="967737" cy="745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39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Σύνδεσμοι για επιπλέον υλικό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2090" y="2291508"/>
            <a:ext cx="7308276" cy="3892118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hlinkClick r:id="rId3"/>
              </a:rPr>
              <a:t>http://www.neurobiologyofaging.org/article/S0197-4580(11)00346-0/abstract?cc=y</a:t>
            </a:r>
            <a:r>
              <a:rPr lang="de-DE" dirty="0" smtClean="0"/>
              <a:t>=</a:t>
            </a:r>
            <a:endParaRPr lang="el-GR" dirty="0" smtClean="0"/>
          </a:p>
          <a:p>
            <a:r>
              <a:rPr lang="de-DE" dirty="0" smtClean="0">
                <a:hlinkClick r:id="rId4"/>
              </a:rPr>
              <a:t>http://www.hindawi.com/journals/ijad/2014/349249/</a:t>
            </a:r>
            <a:endParaRPr lang="el-GR" dirty="0" smtClean="0"/>
          </a:p>
          <a:p>
            <a:r>
              <a:rPr lang="de-DE" dirty="0" smtClean="0">
                <a:hlinkClick r:id="rId5"/>
              </a:rPr>
              <a:t>http://www.livescience.com/29365-human-brain.html</a:t>
            </a:r>
            <a:endParaRPr lang="el-GR" dirty="0" smtClean="0"/>
          </a:p>
          <a:p>
            <a:r>
              <a:rPr lang="de-DE" dirty="0" smtClean="0">
                <a:hlinkClick r:id="rId6"/>
              </a:rPr>
              <a:t>http://studentparliament.weebly.com/uploads/2/3/5/5/23551418/neuropsychological_correlates_of_the_p300_in_patients_with_alzheimers_disease.pdf</a:t>
            </a:r>
            <a:endParaRPr lang="el-GR" dirty="0" smtClean="0"/>
          </a:p>
          <a:p>
            <a:r>
              <a:rPr lang="en-US" dirty="0" smtClean="0">
                <a:hlinkClick r:id="rId7"/>
              </a:rPr>
              <a:t>https://www.youtube.com/watch?v=UdCmqHwriFY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https://www.youtube.com/watch?v=5iV0ThBmXmA</a:t>
            </a:r>
            <a:endParaRPr lang="el-GR" dirty="0" smtClean="0"/>
          </a:p>
          <a:p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http://panacea.med.uoa.gr/topic.aspx?id=897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2050" name="Picture 2" descr="X:\Projekte\Euro-Schülerparlament\PR &amp; Presse\Logo\Einzelteile Logo\EUSP_Bildwortmarke_RGB.wm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00" y="78379"/>
            <a:ext cx="967737" cy="745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06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89" y="1039091"/>
            <a:ext cx="7308276" cy="799957"/>
          </a:xfrm>
        </p:spPr>
        <p:txBody>
          <a:bodyPr/>
          <a:lstStyle/>
          <a:p>
            <a:r>
              <a:rPr lang="el-GR" dirty="0" smtClean="0"/>
              <a:t>Συμμετέχοντες  στο πρόγραμμα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089" y="1839048"/>
            <a:ext cx="7308276" cy="4287115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Γίδαρη Ερμιόνη</a:t>
            </a:r>
          </a:p>
          <a:p>
            <a:r>
              <a:rPr lang="el-GR" dirty="0" smtClean="0"/>
              <a:t>Δημητριάδη Ελίνα</a:t>
            </a:r>
          </a:p>
          <a:p>
            <a:r>
              <a:rPr lang="el-GR" dirty="0" smtClean="0"/>
              <a:t>Μπακαλίδου Ευριδίκη</a:t>
            </a:r>
          </a:p>
          <a:p>
            <a:r>
              <a:rPr lang="el-GR" dirty="0" smtClean="0"/>
              <a:t>Παλαδά Ιωάννα</a:t>
            </a:r>
          </a:p>
          <a:p>
            <a:r>
              <a:rPr lang="el-GR" dirty="0" err="1" smtClean="0"/>
              <a:t>Παπαλαμπροπούλου</a:t>
            </a:r>
            <a:r>
              <a:rPr lang="el-GR" dirty="0" smtClean="0"/>
              <a:t> </a:t>
            </a:r>
            <a:r>
              <a:rPr lang="el-GR" dirty="0" smtClean="0"/>
              <a:t>Όλγα</a:t>
            </a:r>
            <a:endParaRPr lang="el-GR" dirty="0" smtClean="0"/>
          </a:p>
          <a:p>
            <a:r>
              <a:rPr lang="el-GR" dirty="0" smtClean="0"/>
              <a:t>Πετρόπουλος Θεόδωρος</a:t>
            </a:r>
          </a:p>
          <a:p>
            <a:r>
              <a:rPr lang="el-GR" dirty="0" smtClean="0"/>
              <a:t>Ράπτης Γρηγόρης</a:t>
            </a:r>
          </a:p>
          <a:p>
            <a:r>
              <a:rPr lang="el-GR" dirty="0" smtClean="0"/>
              <a:t>Σκριμιζέας Στράτος</a:t>
            </a:r>
          </a:p>
          <a:p>
            <a:r>
              <a:rPr lang="el-GR" dirty="0" smtClean="0"/>
              <a:t>Σπυρόπουλος  </a:t>
            </a:r>
            <a:r>
              <a:rPr lang="el-GR" dirty="0" smtClean="0"/>
              <a:t>Ζήσης</a:t>
            </a:r>
            <a:endParaRPr lang="el-GR" dirty="0" smtClean="0"/>
          </a:p>
          <a:p>
            <a:r>
              <a:rPr lang="el-GR" dirty="0" smtClean="0"/>
              <a:t>Τσαούσης Κωνσταντίνος</a:t>
            </a:r>
          </a:p>
          <a:p>
            <a:r>
              <a:rPr lang="el-GR" dirty="0" smtClean="0"/>
              <a:t>Φουρνοδαύλου Παναγιώτα</a:t>
            </a:r>
          </a:p>
          <a:p>
            <a:endParaRPr lang="el-GR" dirty="0" smtClean="0"/>
          </a:p>
          <a:p>
            <a:r>
              <a:rPr lang="el-GR" dirty="0" smtClean="0"/>
              <a:t>Συντονιστής: Γιασεμής Ηλίας (Δρ Βιολογίας, καθηγητής ΜΕ)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Στοιχεία επικοινωνίας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600"/>
              </a:spcAft>
              <a:buSzPct val="100000"/>
            </a:pPr>
            <a:r>
              <a:rPr lang="el-GR" sz="3500" dirty="0" smtClean="0"/>
              <a:t>2</a:t>
            </a:r>
            <a:r>
              <a:rPr lang="el-GR" sz="3500" baseline="30000" dirty="0" smtClean="0"/>
              <a:t>ο</a:t>
            </a:r>
            <a:r>
              <a:rPr lang="el-GR" sz="3500" dirty="0" smtClean="0"/>
              <a:t> Γενικό Λύκειο Αλίμου</a:t>
            </a:r>
          </a:p>
          <a:p>
            <a:pPr>
              <a:spcBef>
                <a:spcPts val="1600"/>
              </a:spcBef>
              <a:spcAft>
                <a:spcPts val="600"/>
              </a:spcAft>
              <a:buSzPct val="100000"/>
              <a:buNone/>
            </a:pPr>
            <a:r>
              <a:rPr lang="el-GR" sz="3500" dirty="0" smtClean="0"/>
              <a:t>Ε.Βενιζέλου 4, 174 56, Άλιμος</a:t>
            </a:r>
          </a:p>
          <a:p>
            <a:pPr>
              <a:spcBef>
                <a:spcPts val="1600"/>
              </a:spcBef>
              <a:spcAft>
                <a:spcPts val="600"/>
              </a:spcAft>
              <a:buSzPct val="100000"/>
              <a:buNone/>
            </a:pPr>
            <a:r>
              <a:rPr lang="el-GR" sz="3500" dirty="0" smtClean="0"/>
              <a:t>Τηλ. επικοινωνίας: 210 9922618</a:t>
            </a:r>
            <a:endParaRPr lang="de-DE" sz="35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SzPct val="100000"/>
            </a:pPr>
            <a:endParaRPr lang="de-DE" sz="3500" dirty="0" smtClean="0"/>
          </a:p>
          <a:p>
            <a:endParaRPr lang="de-DE" dirty="0"/>
          </a:p>
        </p:txBody>
      </p:sp>
      <p:pic>
        <p:nvPicPr>
          <p:cNvPr id="2050" name="Picture 2" descr="X:\Projekte\Euro-Schülerparlament\PR &amp; Presse\Logo\Einzelteile Logo\EUSP_Bildwortmarke_RGB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00" y="78379"/>
            <a:ext cx="967737" cy="745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cienceview\Desktop\All Log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045" y="5495591"/>
            <a:ext cx="8409910" cy="1080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50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4800" dirty="0" smtClean="0"/>
          </a:p>
          <a:p>
            <a:pPr>
              <a:buNone/>
            </a:pPr>
            <a:r>
              <a:rPr lang="el-GR" sz="4800" dirty="0" smtClean="0"/>
              <a:t>Ο ανθρώπινος εγκέφαλος</a:t>
            </a:r>
            <a:endParaRPr lang="el-G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1600"/>
              </a:spcBef>
              <a:spcAft>
                <a:spcPts val="600"/>
              </a:spcAft>
              <a:buSzPct val="100000"/>
              <a:buNone/>
            </a:pPr>
            <a:r>
              <a:rPr lang="el-GR" sz="3500" dirty="0" smtClean="0"/>
              <a:t>Κατά την προετοιμασία του θέματος αναζητήθηκε σύγχρονο υλικό στο διαδίκτυο σε ελληνικές και ξένες διευθύνσεις. </a:t>
            </a:r>
          </a:p>
          <a:p>
            <a:pPr>
              <a:spcBef>
                <a:spcPts val="1600"/>
              </a:spcBef>
              <a:spcAft>
                <a:spcPts val="600"/>
              </a:spcAft>
              <a:buSzPct val="100000"/>
              <a:buNone/>
            </a:pPr>
            <a:r>
              <a:rPr lang="el-GR" sz="3500" dirty="0" smtClean="0"/>
              <a:t>Στη συνέχεια ήρθαμε σε επαφή με πανεπιστημιακούς καθηγητές για να ζητήσουμε τη γνώμη και τη θέση τους για στοιχεία και απόψεις που ήρθαν σε γνώση μας.</a:t>
            </a:r>
          </a:p>
          <a:p>
            <a:pPr>
              <a:spcBef>
                <a:spcPts val="1600"/>
              </a:spcBef>
              <a:spcAft>
                <a:spcPts val="600"/>
              </a:spcAft>
              <a:buSzPct val="100000"/>
              <a:buNone/>
            </a:pPr>
            <a:r>
              <a:rPr lang="el-GR" sz="3500" dirty="0" smtClean="0"/>
              <a:t>Επεξεργαστήκαμε όλα τα δεδομένα που είχαμε συγκεντρώσει και μετά από διάλογο και συνεργασία, σαν ομάδα, καταλήξαμε στο υλικό που παρουσιάζουμε και θα υποστηρίξουμε στη συνέχεια.</a:t>
            </a:r>
            <a:endParaRPr lang="de-DE" sz="3500" dirty="0" smtClean="0"/>
          </a:p>
          <a:p>
            <a:endParaRPr lang="de-DE" dirty="0"/>
          </a:p>
        </p:txBody>
      </p:sp>
      <p:pic>
        <p:nvPicPr>
          <p:cNvPr id="2050" name="Picture 2" descr="X:\Projekte\Euro-Schülerparlament\PR &amp; Presse\Logo\Einzelteile Logo\EUSP_Bildwortmarke_RGB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00" y="78379"/>
            <a:ext cx="967737" cy="745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912089" y="982011"/>
            <a:ext cx="7308276" cy="79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l-GR" sz="4000" b="1" dirty="0" smtClean="0">
                <a:latin typeface="+mj-lt"/>
                <a:ea typeface="+mj-ea"/>
                <a:cs typeface="+mj-cs"/>
              </a:rPr>
              <a:t>Προετοιμασία του θέματος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9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Βασικά χαρακτηριστικά</a:t>
            </a:r>
            <a:r>
              <a:rPr lang="en-US" dirty="0" smtClean="0"/>
              <a:t> </a:t>
            </a:r>
            <a:r>
              <a:rPr lang="el-GR" dirty="0" smtClean="0"/>
              <a:t>του εγκεφάλου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chemeClr val="tx1"/>
                </a:solidFill>
              </a:rPr>
              <a:t> Ο εγκέφαλος αποτελεί: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Το πολυπλοκότερο τμήμα του ανθρώπινου οργανισμού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Βασικό ρυθμιστή και συντονιστή όλων των οργάνων</a:t>
            </a:r>
          </a:p>
          <a:p>
            <a:pPr>
              <a:spcBef>
                <a:spcPts val="1600"/>
              </a:spcBef>
              <a:spcAft>
                <a:spcPts val="600"/>
              </a:spcAft>
              <a:buSzPct val="100000"/>
              <a:buNone/>
            </a:pPr>
            <a:endParaRPr lang="de-DE" dirty="0"/>
          </a:p>
        </p:txBody>
      </p:sp>
      <p:pic>
        <p:nvPicPr>
          <p:cNvPr id="2050" name="Picture 2" descr="X:\Projekte\Euro-Schülerparlament\PR &amp; Presse\Logo\Einzelteile Logo\EUSP_Bildwortmarke_RGB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00" y="78379"/>
            <a:ext cx="967737" cy="745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51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90" y="1039091"/>
            <a:ext cx="7308276" cy="799957"/>
          </a:xfrm>
        </p:spPr>
        <p:txBody>
          <a:bodyPr/>
          <a:lstStyle/>
          <a:p>
            <a:r>
              <a:rPr lang="el-GR" dirty="0" smtClean="0"/>
              <a:t>Λειτουργίες του εγκεφάλου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2089" y="2050473"/>
            <a:ext cx="7308276" cy="407569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3600" dirty="0" smtClean="0"/>
              <a:t>● Ο εγκέφαλος είναι ένα όργανο το οποίο εκτελεί, κατά βάση, </a:t>
            </a:r>
            <a:r>
              <a:rPr lang="el-GR" sz="3600" b="1" u="sng" dirty="0" smtClean="0"/>
              <a:t>έξι θεμελιώδεις λειτουργίες</a:t>
            </a:r>
            <a:r>
              <a:rPr lang="el-GR" sz="3600" dirty="0" smtClean="0"/>
              <a:t>. Αυτές είναι: </a:t>
            </a:r>
          </a:p>
          <a:p>
            <a:pPr marL="578358" indent="-514350">
              <a:buFont typeface="+mj-lt"/>
              <a:buAutoNum type="arabicPeriod"/>
            </a:pPr>
            <a:r>
              <a:rPr lang="el-GR" sz="3600" dirty="0" smtClean="0"/>
              <a:t>η αισθητική λειτουργία</a:t>
            </a:r>
          </a:p>
          <a:p>
            <a:pPr marL="578358" indent="-514350">
              <a:buFont typeface="+mj-lt"/>
              <a:buAutoNum type="arabicPeriod"/>
            </a:pPr>
            <a:r>
              <a:rPr lang="el-GR" sz="3600" dirty="0" smtClean="0"/>
              <a:t>η κινητική λειτουργία</a:t>
            </a:r>
          </a:p>
          <a:p>
            <a:pPr marL="578358" indent="-514350">
              <a:buFont typeface="+mj-lt"/>
              <a:buAutoNum type="arabicPeriod"/>
            </a:pPr>
            <a:r>
              <a:rPr lang="el-GR" sz="3600" dirty="0" smtClean="0"/>
              <a:t>η συναισθηματική έκφραση </a:t>
            </a:r>
          </a:p>
          <a:p>
            <a:pPr marL="578358" indent="-514350">
              <a:buFont typeface="+mj-lt"/>
              <a:buAutoNum type="arabicPeriod"/>
            </a:pPr>
            <a:r>
              <a:rPr lang="el-GR" sz="3600" dirty="0" smtClean="0"/>
              <a:t>η ενστικτώδης συμπεριφορά </a:t>
            </a:r>
          </a:p>
          <a:p>
            <a:pPr marL="578358" indent="-514350">
              <a:buFont typeface="+mj-lt"/>
              <a:buAutoNum type="arabicPeriod"/>
            </a:pPr>
            <a:r>
              <a:rPr lang="el-GR" sz="3600" dirty="0" smtClean="0"/>
              <a:t>η λειτουργία της σκέψης </a:t>
            </a:r>
          </a:p>
          <a:p>
            <a:pPr marL="578358" indent="-514350">
              <a:buFont typeface="+mj-lt"/>
              <a:buAutoNum type="arabicPeriod"/>
            </a:pPr>
            <a:r>
              <a:rPr lang="el-GR" sz="3600" dirty="0" smtClean="0"/>
              <a:t>η λειτουργία της γλώσσας.</a:t>
            </a:r>
          </a:p>
          <a:p>
            <a:pPr>
              <a:spcBef>
                <a:spcPts val="1600"/>
              </a:spcBef>
              <a:spcAft>
                <a:spcPts val="600"/>
              </a:spcAft>
              <a:buSzPct val="100000"/>
            </a:pPr>
            <a:endParaRPr lang="de-DE" sz="3500" dirty="0" smtClean="0"/>
          </a:p>
          <a:p>
            <a:endParaRPr lang="de-DE" dirty="0"/>
          </a:p>
        </p:txBody>
      </p:sp>
      <p:pic>
        <p:nvPicPr>
          <p:cNvPr id="2050" name="Picture 2" descr="X:\Projekte\Euro-Schülerparlament\PR &amp; Presse\Logo\Einzelteile Logo\EUSP_Bildwortmarke_RGB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00" y="78379"/>
            <a:ext cx="967737" cy="745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97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90" y="1039091"/>
            <a:ext cx="7308276" cy="100445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 εγκέφαλος αποδίδει σε κάθε αίσθηση ένα πληθυσμό κυττάρων</a:t>
            </a:r>
            <a:endParaRPr lang="el-GR" dirty="0"/>
          </a:p>
        </p:txBody>
      </p:sp>
      <p:pic>
        <p:nvPicPr>
          <p:cNvPr id="5" name="Content Placeholder 4" descr="Picture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8537" y="2234045"/>
            <a:ext cx="5345838" cy="3892550"/>
          </a:xfrm>
        </p:spPr>
      </p:pic>
      <p:pic>
        <p:nvPicPr>
          <p:cNvPr id="2050" name="Picture 2" descr="X:\Projekte\Euro-Schülerparlament\PR &amp; Presse\Logo\Einzelteile Logo\EUSP_Bildwortmarke_RGB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00" y="78379"/>
            <a:ext cx="967737" cy="745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28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89" y="823383"/>
            <a:ext cx="7308276" cy="1208810"/>
          </a:xfrm>
        </p:spPr>
        <p:txBody>
          <a:bodyPr>
            <a:noAutofit/>
          </a:bodyPr>
          <a:lstStyle/>
          <a:p>
            <a:r>
              <a:rPr lang="el-GR" sz="2800" dirty="0" smtClean="0"/>
              <a:t>Ο ύπνος είναι μια φυσιολογική κατάσταση για τα άτομα που διαθέτουν κεντρικό νευρικό σύστημα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2089" y="2234045"/>
            <a:ext cx="4615875" cy="3892118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Ο ύπνος επηρεάζει τις καθημερινές μας δραστηριότητες.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Ο ύπνος ελέγχεται από ομάδες νευρώνων που βρίσκονται στο στέλεχος του εγκεφάλου.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dirty="0" smtClean="0"/>
              <a:t>Το κατά πόσο θα κοιμόμαστε ή θα είμαστε ξύπνιοι, ελέγχεται από τους νευροδιαβιβαστές. 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Μια άλλη ουσία που ονομάζεται αδενοσίνη, φαίνεται ότι αυξάνεται μέσα στο αίμα όταν παραμένουμε συνέχεια άγρυπνοι.</a:t>
            </a:r>
          </a:p>
          <a:p>
            <a:endParaRPr lang="de-DE" dirty="0"/>
          </a:p>
        </p:txBody>
      </p:sp>
      <p:pic>
        <p:nvPicPr>
          <p:cNvPr id="2050" name="Picture 2" descr="X:\Projekte\Euro-Schülerparlament\PR &amp; Presse\Logo\Einzelteile Logo\EUSP_Bildwortmarke_RGB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00" y="78379"/>
            <a:ext cx="967737" cy="745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- Θέση περιεχομένου" descr="eegslee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20213">
            <a:off x="5756803" y="1678596"/>
            <a:ext cx="2802607" cy="4306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67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79388" y="1273320"/>
            <a:ext cx="7731557" cy="874135"/>
          </a:xfrm>
        </p:spPr>
        <p:txBody>
          <a:bodyPr>
            <a:normAutofit fontScale="90000"/>
          </a:bodyPr>
          <a:lstStyle/>
          <a:p>
            <a:r>
              <a:rPr lang="el-GR" altLang="el-GR" sz="4000" dirty="0">
                <a:solidFill>
                  <a:srgbClr val="003399"/>
                </a:solidFill>
              </a:rPr>
              <a:t>Η στέρηση ύπνου επηρεάζει αρνητικά γνωστικές λειτουργίες όπως:</a:t>
            </a:r>
            <a:br>
              <a:rPr lang="el-GR" altLang="el-GR" sz="4000" dirty="0">
                <a:solidFill>
                  <a:srgbClr val="003399"/>
                </a:solidFill>
              </a:rPr>
            </a:br>
            <a:endParaRPr lang="el-GR" altLang="el-GR" sz="4000" dirty="0">
              <a:solidFill>
                <a:srgbClr val="003399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>
          <a:xfrm>
            <a:off x="5052718" y="2147455"/>
            <a:ext cx="3675645" cy="45259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4000"/>
              </a:lnSpc>
            </a:pPr>
            <a:r>
              <a:rPr lang="el-GR" altLang="el-GR" sz="2600" dirty="0">
                <a:solidFill>
                  <a:schemeClr val="bg2">
                    <a:lumMod val="10000"/>
                  </a:schemeClr>
                </a:solidFill>
              </a:rPr>
              <a:t>η προσοχή, </a:t>
            </a:r>
          </a:p>
          <a:p>
            <a:pPr>
              <a:lnSpc>
                <a:spcPts val="4000"/>
              </a:lnSpc>
            </a:pPr>
            <a:r>
              <a:rPr lang="el-GR" altLang="el-GR" sz="2600" dirty="0">
                <a:solidFill>
                  <a:schemeClr val="bg2">
                    <a:lumMod val="10000"/>
                  </a:schemeClr>
                </a:solidFill>
              </a:rPr>
              <a:t>η λογική, </a:t>
            </a:r>
          </a:p>
          <a:p>
            <a:pPr>
              <a:lnSpc>
                <a:spcPts val="4000"/>
              </a:lnSpc>
            </a:pPr>
            <a:r>
              <a:rPr lang="el-GR" altLang="el-GR" sz="2600" dirty="0">
                <a:solidFill>
                  <a:schemeClr val="bg2">
                    <a:lumMod val="10000"/>
                  </a:schemeClr>
                </a:solidFill>
              </a:rPr>
              <a:t>η λήψη αποφάσεων,</a:t>
            </a:r>
          </a:p>
          <a:p>
            <a:pPr>
              <a:lnSpc>
                <a:spcPts val="4000"/>
              </a:lnSpc>
            </a:pPr>
            <a:r>
              <a:rPr lang="el-GR" altLang="el-GR" sz="2600" dirty="0">
                <a:solidFill>
                  <a:schemeClr val="bg2">
                    <a:lumMod val="10000"/>
                  </a:schemeClr>
                </a:solidFill>
              </a:rPr>
              <a:t>η ικανότητα στρατηγικού σχεδιασμού, </a:t>
            </a:r>
          </a:p>
          <a:p>
            <a:pPr>
              <a:lnSpc>
                <a:spcPts val="4000"/>
              </a:lnSpc>
            </a:pPr>
            <a:r>
              <a:rPr lang="el-GR" altLang="el-GR" sz="2600" dirty="0">
                <a:solidFill>
                  <a:schemeClr val="bg2">
                    <a:lumMod val="10000"/>
                  </a:schemeClr>
                </a:solidFill>
              </a:rPr>
              <a:t>η γλωσσική επικοινωνία</a:t>
            </a:r>
          </a:p>
          <a:p>
            <a:pPr>
              <a:lnSpc>
                <a:spcPts val="4000"/>
              </a:lnSpc>
            </a:pPr>
            <a:r>
              <a:rPr lang="el-GR" altLang="el-GR" sz="2600" dirty="0">
                <a:solidFill>
                  <a:schemeClr val="bg2">
                    <a:lumMod val="10000"/>
                  </a:schemeClr>
                </a:solidFill>
              </a:rPr>
              <a:t>οι επικοινωνιακές δεξιότητες</a:t>
            </a:r>
          </a:p>
          <a:p>
            <a:pPr>
              <a:lnSpc>
                <a:spcPts val="4000"/>
              </a:lnSpc>
            </a:pPr>
            <a:r>
              <a:rPr lang="el-GR" altLang="el-GR" sz="2600" dirty="0">
                <a:solidFill>
                  <a:schemeClr val="bg2">
                    <a:lumMod val="10000"/>
                  </a:schemeClr>
                </a:solidFill>
              </a:rPr>
              <a:t>η μάθηση και η μνήμη</a:t>
            </a:r>
            <a:endParaRPr lang="en-US" altLang="el-GR" sz="2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ts val="4000"/>
              </a:lnSpc>
            </a:pPr>
            <a:endParaRPr lang="el-GR" altLang="el-GR" sz="2600" dirty="0">
              <a:solidFill>
                <a:srgbClr val="FF0000"/>
              </a:solidFill>
            </a:endParaRPr>
          </a:p>
        </p:txBody>
      </p:sp>
      <p:pic>
        <p:nvPicPr>
          <p:cNvPr id="4301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2634240"/>
            <a:ext cx="4662488" cy="3240087"/>
          </a:xfrm>
          <a:noFill/>
        </p:spPr>
      </p:pic>
      <p:sp>
        <p:nvSpPr>
          <p:cNvPr id="5" name="4 - Ορθογώνιο"/>
          <p:cNvSpPr/>
          <p:nvPr/>
        </p:nvSpPr>
        <p:spPr>
          <a:xfrm>
            <a:off x="4409936" y="324433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●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_Präsentation">
  <a:themeElements>
    <a:clrScheme name="Benutzerdefiniert 2">
      <a:dk1>
        <a:srgbClr val="FFFFFF"/>
      </a:dk1>
      <a:lt1>
        <a:srgbClr val="00646C"/>
      </a:lt1>
      <a:dk2>
        <a:srgbClr val="C4E4E3"/>
      </a:dk2>
      <a:lt2>
        <a:srgbClr val="A3ACB2"/>
      </a:lt2>
      <a:accent1>
        <a:srgbClr val="E53138"/>
      </a:accent1>
      <a:accent2>
        <a:srgbClr val="E95E27"/>
      </a:accent2>
      <a:accent3>
        <a:srgbClr val="7F7300"/>
      </a:accent3>
      <a:accent4>
        <a:srgbClr val="B0AA00"/>
      </a:accent4>
      <a:accent5>
        <a:srgbClr val="F49F22"/>
      </a:accent5>
      <a:accent6>
        <a:srgbClr val="FFEB00"/>
      </a:accent6>
      <a:hlink>
        <a:srgbClr val="42918E"/>
      </a:hlink>
      <a:folHlink>
        <a:srgbClr val="B70D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757</Words>
  <Application>Microsoft Office PowerPoint</Application>
  <PresentationFormat>Προβολή στην οθόνη (4:3)</PresentationFormat>
  <Paragraphs>154</Paragraphs>
  <Slides>24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WiD_Präsentation</vt:lpstr>
      <vt:lpstr>Ελληνικό Μαθητικό Κοινοβούλιο 21/03/2016 </vt:lpstr>
      <vt:lpstr>Περιεχόμενα</vt:lpstr>
      <vt:lpstr>Το θέμα</vt:lpstr>
      <vt:lpstr>Διαφάνεια 4</vt:lpstr>
      <vt:lpstr>Βασικά χαρακτηριστικά του εγκεφάλου</vt:lpstr>
      <vt:lpstr>Λειτουργίες του εγκεφάλου</vt:lpstr>
      <vt:lpstr>Ο εγκέφαλος αποδίδει σε κάθε αίσθηση ένα πληθυσμό κυττάρων</vt:lpstr>
      <vt:lpstr>Ο ύπνος είναι μια φυσιολογική κατάσταση για τα άτομα που διαθέτουν κεντρικό νευρικό σύστημα</vt:lpstr>
      <vt:lpstr>Η στέρηση ύπνου επηρεάζει αρνητικά γνωστικές λειτουργίες όπως: </vt:lpstr>
      <vt:lpstr>Το σχολείο είναι κουραστικό</vt:lpstr>
      <vt:lpstr>Όνειρα – η αντιπαράθεση</vt:lpstr>
      <vt:lpstr>Τεχνικές απεικόνισης</vt:lpstr>
      <vt:lpstr>Πως βοηθά ο ύπνος την μνήμη και την μάθηση;</vt:lpstr>
      <vt:lpstr>Πρώτη ιστορικά καταγεγραμμένη διάγνωση του αλτσχάιμερ το 1908</vt:lpstr>
      <vt:lpstr>Κατανόηση και θεραπεία των διάφορων μορφών άνοιας</vt:lpstr>
      <vt:lpstr>Συχνότητα της Άνοιας στους ηλικιωμένους</vt:lpstr>
      <vt:lpstr>Η νόσος Alzheimer είναι η πιο κοινή μορφή άνοιας μεταξύ ατόμων ηλικίας άνω των 65 ετών</vt:lpstr>
      <vt:lpstr>Συμπτώματα της νόσου Alzheimer</vt:lpstr>
      <vt:lpstr>Ο εγκέφαλος των ασθενών με Alzheimer είναι ατροφικός και συρρικνωμένος </vt:lpstr>
      <vt:lpstr>Μορφές  &amp; αίτια της νόσου Alzheimer</vt:lpstr>
      <vt:lpstr>Ειδικοί επιστήμονες που ερωτήθηκαν</vt:lpstr>
      <vt:lpstr>Σύνδεσμοι για επιπλέον υλικό</vt:lpstr>
      <vt:lpstr>Συμμετέχοντες  στο πρόγραμμα</vt:lpstr>
      <vt:lpstr>Στοιχεία επικοινωνίας</vt:lpstr>
    </vt:vector>
  </TitlesOfParts>
  <Company>Wissenschaft im Dialog gGmbH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Wissenschaft im Dialog</dc:title>
  <dc:creator>Kristin Keller</dc:creator>
  <cp:lastModifiedBy>2LykeioAdmin</cp:lastModifiedBy>
  <cp:revision>132</cp:revision>
  <dcterms:created xsi:type="dcterms:W3CDTF">2013-05-15T14:58:21Z</dcterms:created>
  <dcterms:modified xsi:type="dcterms:W3CDTF">2016-03-17T11:35:11Z</dcterms:modified>
</cp:coreProperties>
</file>