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31"/>
  </p:notesMasterIdLst>
  <p:sldIdLst>
    <p:sldId id="267" r:id="rId2"/>
    <p:sldId id="285" r:id="rId3"/>
    <p:sldId id="256" r:id="rId4"/>
    <p:sldId id="257" r:id="rId5"/>
    <p:sldId id="258" r:id="rId6"/>
    <p:sldId id="259" r:id="rId7"/>
    <p:sldId id="260" r:id="rId8"/>
    <p:sldId id="273" r:id="rId9"/>
    <p:sldId id="261" r:id="rId10"/>
    <p:sldId id="263" r:id="rId11"/>
    <p:sldId id="264" r:id="rId12"/>
    <p:sldId id="270" r:id="rId13"/>
    <p:sldId id="269" r:id="rId14"/>
    <p:sldId id="304" r:id="rId15"/>
    <p:sldId id="283" r:id="rId16"/>
    <p:sldId id="290" r:id="rId17"/>
    <p:sldId id="306" r:id="rId18"/>
    <p:sldId id="301" r:id="rId19"/>
    <p:sldId id="307" r:id="rId20"/>
    <p:sldId id="274" r:id="rId21"/>
    <p:sldId id="297" r:id="rId22"/>
    <p:sldId id="299" r:id="rId23"/>
    <p:sldId id="300" r:id="rId24"/>
    <p:sldId id="296" r:id="rId25"/>
    <p:sldId id="309" r:id="rId26"/>
    <p:sldId id="295" r:id="rId27"/>
    <p:sldId id="298" r:id="rId28"/>
    <p:sldId id="275" r:id="rId29"/>
    <p:sldId id="271"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2" autoAdjust="0"/>
    <p:restoredTop sz="94624" autoAdjust="0"/>
  </p:normalViewPr>
  <p:slideViewPr>
    <p:cSldViewPr>
      <p:cViewPr varScale="1">
        <p:scale>
          <a:sx n="108" d="100"/>
          <a:sy n="108" d="100"/>
        </p:scale>
        <p:origin x="163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DDD065-854D-4534-8BF3-5FF9BB4AD328}" type="datetimeFigureOut">
              <a:rPr lang="el-GR" smtClean="0"/>
              <a:pPr/>
              <a:t>14/12/2021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80C491-14A9-4161-A466-5A2D0F24B78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5F80C491-14A9-4161-A466-5A2D0F24B786}" type="slidenum">
              <a:rPr lang="el-GR" smtClean="0"/>
              <a:pPr/>
              <a:t>26</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3D1C905A-4C21-4DD8-82EF-05756CD3A541}" type="datetimeFigureOut">
              <a:rPr lang="el-GR" smtClean="0"/>
              <a:pPr/>
              <a:t>14/12/2021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826FFF-ED57-4EF6-BECA-EBABB4EB3A0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3D1C905A-4C21-4DD8-82EF-05756CD3A541}" type="datetimeFigureOut">
              <a:rPr lang="el-GR" smtClean="0"/>
              <a:pPr/>
              <a:t>14/12/2021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826FFF-ED57-4EF6-BECA-EBABB4EB3A0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3D1C905A-4C21-4DD8-82EF-05756CD3A541}" type="datetimeFigureOut">
              <a:rPr lang="el-GR" smtClean="0"/>
              <a:pPr/>
              <a:t>14/12/2021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826FFF-ED57-4EF6-BECA-EBABB4EB3A0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3D1C905A-4C21-4DD8-82EF-05756CD3A541}" type="datetimeFigureOut">
              <a:rPr lang="el-GR" smtClean="0"/>
              <a:pPr/>
              <a:t>14/12/2021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826FFF-ED57-4EF6-BECA-EBABB4EB3A0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D1C905A-4C21-4DD8-82EF-05756CD3A541}" type="datetimeFigureOut">
              <a:rPr lang="el-GR" smtClean="0"/>
              <a:pPr/>
              <a:t>14/12/2021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826FFF-ED57-4EF6-BECA-EBABB4EB3A0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3D1C905A-4C21-4DD8-82EF-05756CD3A541}" type="datetimeFigureOut">
              <a:rPr lang="el-GR" smtClean="0"/>
              <a:pPr/>
              <a:t>14/12/2021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8826FFF-ED57-4EF6-BECA-EBABB4EB3A0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3D1C905A-4C21-4DD8-82EF-05756CD3A541}" type="datetimeFigureOut">
              <a:rPr lang="el-GR" smtClean="0"/>
              <a:pPr/>
              <a:t>14/12/2021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8826FFF-ED57-4EF6-BECA-EBABB4EB3A0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3D1C905A-4C21-4DD8-82EF-05756CD3A541}" type="datetimeFigureOut">
              <a:rPr lang="el-GR" smtClean="0"/>
              <a:pPr/>
              <a:t>14/12/2021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8826FFF-ED57-4EF6-BECA-EBABB4EB3A0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D1C905A-4C21-4DD8-82EF-05756CD3A541}" type="datetimeFigureOut">
              <a:rPr lang="el-GR" smtClean="0"/>
              <a:pPr/>
              <a:t>14/12/2021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8826FFF-ED57-4EF6-BECA-EBABB4EB3A0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D1C905A-4C21-4DD8-82EF-05756CD3A541}" type="datetimeFigureOut">
              <a:rPr lang="el-GR" smtClean="0"/>
              <a:pPr/>
              <a:t>14/12/2021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8826FFF-ED57-4EF6-BECA-EBABB4EB3A0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D1C905A-4C21-4DD8-82EF-05756CD3A541}" type="datetimeFigureOut">
              <a:rPr lang="el-GR" smtClean="0"/>
              <a:pPr/>
              <a:t>14/12/2021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8826FFF-ED57-4EF6-BECA-EBABB4EB3A0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C905A-4C21-4DD8-82EF-05756CD3A541}" type="datetimeFigureOut">
              <a:rPr lang="el-GR" smtClean="0"/>
              <a:pPr/>
              <a:t>14/12/2021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26FFF-ED57-4EF6-BECA-EBABB4EB3A0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571481"/>
            <a:ext cx="7772400" cy="1428759"/>
          </a:xfrm>
        </p:spPr>
        <p:txBody>
          <a:bodyPr>
            <a:normAutofit fontScale="90000"/>
          </a:bodyPr>
          <a:lstStyle/>
          <a:p>
            <a:r>
              <a:rPr lang="el-GR" sz="2200" b="1" dirty="0"/>
              <a:t>2</a:t>
            </a:r>
            <a:r>
              <a:rPr lang="el-GR" sz="2200" b="1" baseline="30000" dirty="0"/>
              <a:t>ο</a:t>
            </a:r>
            <a:r>
              <a:rPr lang="el-GR" sz="2200" b="1" dirty="0"/>
              <a:t> ΚΕΝΤΡΟ ΔΙΕΠΙΣΤΗΜΟΝΙΚΗΣ ΑΞΙΟΛΟΓΗΣΗΣ, ΣΥΜΒΟΥΛΕΥΤΙΚΗΣ ΚΑΙ ΥΠΟΣΤΗΡΙΞΗΣ </a:t>
            </a:r>
            <a:br>
              <a:rPr lang="el-GR" sz="2200" b="1" dirty="0"/>
            </a:br>
            <a:r>
              <a:rPr lang="el-GR" sz="2200" b="1" dirty="0"/>
              <a:t>2</a:t>
            </a:r>
            <a:r>
              <a:rPr lang="el-GR" sz="2200" b="1" baseline="30000" dirty="0"/>
              <a:t>ο</a:t>
            </a:r>
            <a:r>
              <a:rPr lang="el-GR" sz="2200" b="1" dirty="0"/>
              <a:t> ΚΕ.Δ.Α.Σ.Υ. Δ΄ ΑΘΗΝΑΣ</a:t>
            </a:r>
            <a:br>
              <a:rPr lang="el-GR" dirty="0"/>
            </a:br>
            <a:endParaRPr lang="el-GR" dirty="0"/>
          </a:p>
        </p:txBody>
      </p:sp>
      <p:sp>
        <p:nvSpPr>
          <p:cNvPr id="3" name="2 - Υπότιτλος"/>
          <p:cNvSpPr>
            <a:spLocks noGrp="1"/>
          </p:cNvSpPr>
          <p:nvPr>
            <p:ph type="subTitle" idx="1"/>
          </p:nvPr>
        </p:nvSpPr>
        <p:spPr>
          <a:xfrm>
            <a:off x="1371600" y="2000240"/>
            <a:ext cx="6400800" cy="3638560"/>
          </a:xfrm>
        </p:spPr>
        <p:txBody>
          <a:bodyPr/>
          <a:lstStyle/>
          <a:p>
            <a:r>
              <a:rPr lang="el-GR" b="1" dirty="0"/>
              <a:t>ΟΡΓΑΝΩΣΗ ΚΑΙ ΛΕΙΤΟΥΡΓΙΑ</a:t>
            </a:r>
            <a:endParaRPr lang="el-GR" dirty="0"/>
          </a:p>
          <a:p>
            <a:r>
              <a:rPr lang="el-GR" b="1" dirty="0"/>
              <a:t>ΤΩΝ ΣΧΟΛΙΚΩΝ ΔΙΚΤΥΩΝ ΕΚΠΑΙΔΕΥΤΙΚΗΣ ΥΠΟΣΤΗΡΙΞΗΣ (Σ.Δ.Ε.Υ.) ΚΑΙ ΤΩΝ</a:t>
            </a:r>
            <a:endParaRPr lang="el-GR" dirty="0"/>
          </a:p>
          <a:p>
            <a:r>
              <a:rPr lang="el-GR" b="1" dirty="0"/>
              <a:t>ΕΠΙΤΡΟΠΩΝ ΔΙΕΠΙΣΤΗΜΟΝΙΚΗΣ ΥΠΟΣΤΗΡΙΞΗΣ (Ε.Δ.Υ.)</a:t>
            </a:r>
            <a:endParaRPr lang="el-GR" dirty="0"/>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85786" y="928670"/>
            <a:ext cx="7072362" cy="1143000"/>
          </a:xfrm>
        </p:spPr>
        <p:txBody>
          <a:bodyPr>
            <a:normAutofit/>
          </a:bodyPr>
          <a:lstStyle/>
          <a:p>
            <a:r>
              <a:rPr lang="el-GR" sz="2400" b="1" dirty="0"/>
              <a:t>9</a:t>
            </a:r>
            <a:r>
              <a:rPr lang="el-GR" sz="2400" b="1" baseline="30000" dirty="0"/>
              <a:t>ο</a:t>
            </a:r>
            <a:r>
              <a:rPr lang="el-GR" sz="2400" b="1" dirty="0"/>
              <a:t> Σ.Δ.Ε.Υ.: 3</a:t>
            </a:r>
            <a:r>
              <a:rPr lang="el-GR" sz="2400" b="1" baseline="30000" dirty="0"/>
              <a:t>ο</a:t>
            </a:r>
            <a:r>
              <a:rPr lang="el-GR" sz="2400" b="1" dirty="0"/>
              <a:t> Δ.Σ. ΓΛΥΦΑΔΑΣ</a:t>
            </a:r>
            <a:br>
              <a:rPr lang="el-GR" dirty="0"/>
            </a:br>
            <a:endParaRPr lang="el-GR" dirty="0"/>
          </a:p>
        </p:txBody>
      </p:sp>
      <p:sp>
        <p:nvSpPr>
          <p:cNvPr id="3" name="2 - Θέση περιεχομένου"/>
          <p:cNvSpPr>
            <a:spLocks noGrp="1"/>
          </p:cNvSpPr>
          <p:nvPr>
            <p:ph idx="1"/>
          </p:nvPr>
        </p:nvSpPr>
        <p:spPr>
          <a:xfrm>
            <a:off x="714348" y="2143116"/>
            <a:ext cx="7643866" cy="3983047"/>
          </a:xfrm>
        </p:spPr>
        <p:txBody>
          <a:bodyPr>
            <a:normAutofit/>
          </a:bodyPr>
          <a:lstStyle/>
          <a:p>
            <a:pPr>
              <a:buNone/>
            </a:pPr>
            <a:r>
              <a:rPr lang="el-GR" sz="1800" u="sng" dirty="0"/>
              <a:t>ΣΧΟΛΙΚΕΣ ΜΟΝΑΔΕΣ:</a:t>
            </a:r>
          </a:p>
          <a:p>
            <a:r>
              <a:rPr lang="el-GR" sz="1800" dirty="0"/>
              <a:t>3</a:t>
            </a:r>
            <a:r>
              <a:rPr lang="el-GR" sz="1800" baseline="30000" dirty="0"/>
              <a:t>ο</a:t>
            </a:r>
            <a:r>
              <a:rPr lang="el-GR" sz="1800" dirty="0"/>
              <a:t> Δ.Σ. ΓΛΥΦΑΔΑΣ</a:t>
            </a:r>
          </a:p>
          <a:p>
            <a:r>
              <a:rPr lang="el-GR" sz="1800" dirty="0"/>
              <a:t>5</a:t>
            </a:r>
            <a:r>
              <a:rPr lang="el-GR" sz="1800" baseline="30000" dirty="0"/>
              <a:t>ο</a:t>
            </a:r>
            <a:r>
              <a:rPr lang="el-GR" sz="1800" dirty="0"/>
              <a:t> Δ.Σ. ΓΛΥΦΑΔΑΣ</a:t>
            </a:r>
          </a:p>
          <a:p>
            <a:r>
              <a:rPr lang="el-GR" sz="1800" dirty="0"/>
              <a:t>16</a:t>
            </a:r>
            <a:r>
              <a:rPr lang="el-GR" sz="1800" baseline="30000" dirty="0"/>
              <a:t>ο</a:t>
            </a:r>
            <a:r>
              <a:rPr lang="el-GR" sz="1800" dirty="0"/>
              <a:t> Δ.Σ. ΓΛΥΦΑΔΑΣ</a:t>
            </a:r>
          </a:p>
          <a:p>
            <a:r>
              <a:rPr lang="el-GR" sz="1800" dirty="0"/>
              <a:t>12</a:t>
            </a:r>
            <a:r>
              <a:rPr lang="el-GR" sz="1800" baseline="30000" dirty="0"/>
              <a:t>ο</a:t>
            </a:r>
            <a:r>
              <a:rPr lang="el-GR" sz="1800" dirty="0"/>
              <a:t> Δ.Σ. ΓΛΥΦΑΔΑΣ</a:t>
            </a:r>
          </a:p>
          <a:p>
            <a:r>
              <a:rPr lang="el-GR" sz="1800" dirty="0"/>
              <a:t>ΠΑΠΑΔΑΚΕΙΟ ΝΗΠΙΑΓΩΓΕΙΟ ΓΛΥΦΑΔΑΣ</a:t>
            </a:r>
          </a:p>
          <a:p>
            <a:pPr lvl="0">
              <a:buNone/>
            </a:pPr>
            <a:endParaRPr lang="el-GR" sz="1800" dirty="0"/>
          </a:p>
          <a:p>
            <a:pPr>
              <a:buNone/>
            </a:pPr>
            <a:r>
              <a:rPr lang="el-GR" sz="1800" dirty="0"/>
              <a:t>ΨΥΧΟΛΟΓΟΣ (ΠΕ23): ΜΠΑΚΑ ΧΡΥΣΟΥΛΑ</a:t>
            </a:r>
          </a:p>
          <a:p>
            <a:pPr>
              <a:buNone/>
            </a:pPr>
            <a:r>
              <a:rPr lang="el-GR" sz="1800" dirty="0"/>
              <a:t>ΚΟΙΝΩΝΙΚΗ ΛΕΙΤΟΥΡΓΟΣ (ΠΕ30): ΜΗΧΟΥ ΓΕΩΡΓΙΑ</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571480"/>
            <a:ext cx="7500990" cy="1143000"/>
          </a:xfrm>
        </p:spPr>
        <p:txBody>
          <a:bodyPr>
            <a:normAutofit/>
          </a:bodyPr>
          <a:lstStyle/>
          <a:p>
            <a:r>
              <a:rPr lang="el-GR" sz="2400" b="1" dirty="0"/>
              <a:t>10</a:t>
            </a:r>
            <a:r>
              <a:rPr lang="el-GR" sz="2400" b="1" baseline="30000" dirty="0"/>
              <a:t>ο</a:t>
            </a:r>
            <a:r>
              <a:rPr lang="el-GR" sz="2400" b="1" dirty="0"/>
              <a:t> Σ.Δ.Ε.Υ.: ΕΕΕΕΚ ΑΓ.ΔΗΜΗΤΡΙΟΥ</a:t>
            </a:r>
            <a:endParaRPr lang="el-GR" sz="2400" dirty="0"/>
          </a:p>
        </p:txBody>
      </p:sp>
      <p:sp>
        <p:nvSpPr>
          <p:cNvPr id="3" name="2 - Θέση περιεχομένου"/>
          <p:cNvSpPr>
            <a:spLocks noGrp="1"/>
          </p:cNvSpPr>
          <p:nvPr>
            <p:ph idx="1"/>
          </p:nvPr>
        </p:nvSpPr>
        <p:spPr>
          <a:xfrm>
            <a:off x="642910" y="2071679"/>
            <a:ext cx="7786742" cy="3786214"/>
          </a:xfrm>
        </p:spPr>
        <p:txBody>
          <a:bodyPr>
            <a:normAutofit/>
          </a:bodyPr>
          <a:lstStyle/>
          <a:p>
            <a:pPr>
              <a:buNone/>
            </a:pPr>
            <a:r>
              <a:rPr lang="el-GR" sz="1800" u="sng" dirty="0"/>
              <a:t>ΣΧΟΛΙΚΕΣ ΜΟΝΑΔΕΣ:</a:t>
            </a:r>
          </a:p>
          <a:p>
            <a:r>
              <a:rPr lang="el-GR" sz="1800" dirty="0"/>
              <a:t>7</a:t>
            </a:r>
            <a:r>
              <a:rPr lang="el-GR" sz="1800" baseline="30000" dirty="0"/>
              <a:t>ο </a:t>
            </a:r>
            <a:r>
              <a:rPr lang="el-GR" sz="1800" dirty="0"/>
              <a:t>ΓΥΜΝΑΣΙΟ Ν.ΣΜΥΡΝΗΣ</a:t>
            </a:r>
          </a:p>
          <a:p>
            <a:r>
              <a:rPr lang="el-GR" sz="1800" dirty="0"/>
              <a:t>5</a:t>
            </a:r>
            <a:r>
              <a:rPr lang="el-GR" sz="1800" baseline="30000" dirty="0"/>
              <a:t>ο</a:t>
            </a:r>
            <a:r>
              <a:rPr lang="el-GR" sz="1800" dirty="0"/>
              <a:t> ΓΥΜΝΑΣΙΟ Ν.ΣΜΥΡΝΗΣ</a:t>
            </a:r>
          </a:p>
          <a:p>
            <a:r>
              <a:rPr lang="el-GR" sz="1800" dirty="0"/>
              <a:t>4</a:t>
            </a:r>
            <a:r>
              <a:rPr lang="el-GR" sz="1800" baseline="30000" dirty="0"/>
              <a:t>ο</a:t>
            </a:r>
            <a:r>
              <a:rPr lang="el-GR" sz="1800" dirty="0"/>
              <a:t> ΓΥΜΝΑΣΙΟ Π.ΦΑΛΗΡΟΥ</a:t>
            </a:r>
          </a:p>
          <a:p>
            <a:r>
              <a:rPr lang="el-GR" sz="1800" dirty="0"/>
              <a:t>5</a:t>
            </a:r>
            <a:r>
              <a:rPr lang="el-GR" sz="1800" baseline="30000" dirty="0"/>
              <a:t>ο</a:t>
            </a:r>
            <a:r>
              <a:rPr lang="el-GR" sz="1800" dirty="0"/>
              <a:t> ΓΥΜΝΑΣΙΟ Π.ΦΑΛΗΡΟΥ</a:t>
            </a:r>
          </a:p>
          <a:p>
            <a:r>
              <a:rPr lang="el-GR" sz="1800" dirty="0"/>
              <a:t>6</a:t>
            </a:r>
            <a:r>
              <a:rPr lang="el-GR" sz="1800" baseline="30000" dirty="0"/>
              <a:t>ο</a:t>
            </a:r>
            <a:r>
              <a:rPr lang="el-GR" sz="1800" dirty="0"/>
              <a:t> ΓΥΜΝΑΣΙΟ Ν.ΣΜΥΡΝΗΣ</a:t>
            </a:r>
          </a:p>
          <a:p>
            <a:pPr lvl="0">
              <a:buNone/>
            </a:pPr>
            <a:endParaRPr lang="el-GR" sz="1800" dirty="0"/>
          </a:p>
          <a:p>
            <a:pPr>
              <a:buNone/>
            </a:pPr>
            <a:r>
              <a:rPr lang="el-GR" sz="1800" dirty="0"/>
              <a:t>ΨΥΧΟΛΟΓΟΣ (ΠΕ23): ΓΑΒΡΑ ΠΑΡΑΣΚΕΥΗ</a:t>
            </a:r>
          </a:p>
          <a:p>
            <a:pPr>
              <a:buNone/>
            </a:pPr>
            <a:r>
              <a:rPr lang="el-GR" sz="1800" dirty="0"/>
              <a:t>ΚΟΙΝΩΝΙΚΗ ΛΕΙΤΟΥΡΓΟΣ (ΠΕ30): ΚΡΙΤΣΕΛΗ ΑΓΓΕΛΙΚΗ </a:t>
            </a:r>
          </a:p>
          <a:p>
            <a:pPr>
              <a:buNone/>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296974"/>
          </a:xfrm>
        </p:spPr>
        <p:txBody>
          <a:bodyPr>
            <a:normAutofit fontScale="90000"/>
          </a:bodyPr>
          <a:lstStyle/>
          <a:p>
            <a:pPr lvl="0"/>
            <a:br>
              <a:rPr lang="el-GR" sz="3600" b="1" dirty="0"/>
            </a:br>
            <a:br>
              <a:rPr lang="el-GR" sz="3600" b="1" dirty="0"/>
            </a:br>
            <a:r>
              <a:rPr lang="el-GR" sz="3600" b="1" dirty="0"/>
              <a:t>Σύμφωνα με το άρθρο 17 του N. 4823/2021 και τον </a:t>
            </a:r>
            <a:br>
              <a:rPr lang="el-GR" sz="3600" dirty="0"/>
            </a:br>
            <a:r>
              <a:rPr lang="el-GR" sz="3600" b="1" dirty="0"/>
              <a:t>Κανονισμό Λειτουργίας</a:t>
            </a:r>
            <a:br>
              <a:rPr lang="el-GR" dirty="0"/>
            </a:br>
            <a:endParaRPr lang="el-GR" dirty="0"/>
          </a:p>
        </p:txBody>
      </p:sp>
      <p:sp>
        <p:nvSpPr>
          <p:cNvPr id="3" name="2 - Θέση περιεχομένου"/>
          <p:cNvSpPr>
            <a:spLocks noGrp="1"/>
          </p:cNvSpPr>
          <p:nvPr>
            <p:ph idx="1"/>
          </p:nvPr>
        </p:nvSpPr>
        <p:spPr>
          <a:xfrm>
            <a:off x="457200" y="2143116"/>
            <a:ext cx="8229600" cy="3983047"/>
          </a:xfrm>
        </p:spPr>
        <p:txBody>
          <a:bodyPr>
            <a:normAutofit lnSpcReduction="10000"/>
          </a:bodyPr>
          <a:lstStyle/>
          <a:p>
            <a:pPr lvl="0" algn="just"/>
            <a:r>
              <a:rPr lang="el-GR" sz="2400" dirty="0"/>
              <a:t>Η παρακολούθηση λειτουργίας και η επιστημονική εποπτεία και καθοδήγηση των Σ.Δ.Ε.Υ. και των αντίστοιχων Ε.Δ.Υ. γίνεται από το οικείο ΚΕ.Δ.Α.Σ.Υ.</a:t>
            </a:r>
          </a:p>
          <a:p>
            <a:pPr lvl="0" algn="just"/>
            <a:r>
              <a:rPr lang="el-GR" sz="2400" dirty="0"/>
              <a:t>Προϊστάμενος των μελών του Ε.Ε.Π. (επιστημονικός και διοικητικός) είναι	ο Προϊστάμενος του ΚΕ.Δ.Α.Σ.Υ.</a:t>
            </a:r>
          </a:p>
          <a:p>
            <a:pPr lvl="0" algn="just"/>
            <a:r>
              <a:rPr lang="el-GR" sz="2400" dirty="0"/>
              <a:t>Η σχολική μονάδα που ορίζεται ως το κέντρο υποστήριξης του Σ.Δ.Ε.Υ. σε συνεργασία με το οικείο ΚΕ.Δ.Α.Σ.Υ. συμπράττει στον συντονισμό των ενεργειών του δικτύου για την επιτυχή υλοποίηση των σκοπών του.</a:t>
            </a:r>
          </a:p>
          <a:p>
            <a:pPr lvl="0" algn="just">
              <a:buNone/>
            </a:pPr>
            <a:r>
              <a:rPr lang="el-GR" sz="2400" dirty="0"/>
              <a:t> </a:t>
            </a:r>
            <a:br>
              <a:rPr lang="el-GR" sz="2400" dirty="0"/>
            </a:br>
            <a:endParaRPr lang="el-G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ΣΥΓΚΡΟΤΗΣΗ  Ε.Δ.Υ.</a:t>
            </a:r>
          </a:p>
        </p:txBody>
      </p:sp>
      <p:sp>
        <p:nvSpPr>
          <p:cNvPr id="3" name="2 - Θέση περιεχομένου"/>
          <p:cNvSpPr>
            <a:spLocks noGrp="1"/>
          </p:cNvSpPr>
          <p:nvPr>
            <p:ph idx="1"/>
          </p:nvPr>
        </p:nvSpPr>
        <p:spPr>
          <a:xfrm>
            <a:off x="457200" y="1214422"/>
            <a:ext cx="8472518" cy="4911741"/>
          </a:xfrm>
        </p:spPr>
        <p:txBody>
          <a:bodyPr>
            <a:normAutofit fontScale="25000" lnSpcReduction="20000"/>
          </a:bodyPr>
          <a:lstStyle/>
          <a:p>
            <a:pPr lvl="0"/>
            <a:endParaRPr lang="el-GR" dirty="0"/>
          </a:p>
          <a:p>
            <a:pPr lvl="0"/>
            <a:r>
              <a:rPr lang="el-GR" sz="8000" dirty="0"/>
              <a:t>Η Ε.Δ.Υ. συγκροτείται με απόφαση του Περιφερειακού Διευθυντή Εκπαίδευσης μετά από εισήγηση των Διευθυντών Πρωτοβάθμιας και Δευτεροβάθμιας Εκπαίδευσης σε συνεργασία με τους Προϊσταμένους των ΚΕ.Δ.Α.Σ.Υ. και αποτελείται από τα ακόλουθα μέλη: </a:t>
            </a:r>
          </a:p>
          <a:p>
            <a:pPr lvl="0">
              <a:buNone/>
            </a:pPr>
            <a:r>
              <a:rPr lang="el-GR" sz="8000" dirty="0"/>
              <a:t>1. Τον Διευθυντή ή Προϊστάμενο της σχολικής μονάδας, ως </a:t>
            </a:r>
            <a:r>
              <a:rPr lang="el-GR" sz="8000" b="1" dirty="0"/>
              <a:t>πρόεδρο</a:t>
            </a:r>
            <a:r>
              <a:rPr lang="el-GR" sz="8000" dirty="0"/>
              <a:t>, ο οποίος αναπληρώνεται από τον νόμιμο αναπληρωτή του.</a:t>
            </a:r>
          </a:p>
          <a:p>
            <a:pPr lvl="0">
              <a:buNone/>
            </a:pPr>
            <a:r>
              <a:rPr lang="el-GR" sz="8000" dirty="0"/>
              <a:t>2. Τον </a:t>
            </a:r>
            <a:r>
              <a:rPr lang="el-GR" sz="8000" b="1" dirty="0"/>
              <a:t>εκπαιδευτικό Ε.Α.Ε</a:t>
            </a:r>
            <a:r>
              <a:rPr lang="el-GR" sz="8000" dirty="0"/>
              <a:t>. του Τμήματος Ένταξης και ως αναπληρωτή έναν ακόμη εκπαιδευτικό Ε.Α.Ε. της σχολικής μονάδας.</a:t>
            </a:r>
          </a:p>
          <a:p>
            <a:pPr lvl="0">
              <a:buNone/>
            </a:pPr>
            <a:r>
              <a:rPr lang="el-GR" sz="8000" dirty="0"/>
              <a:t>3. Έναν </a:t>
            </a:r>
            <a:r>
              <a:rPr lang="el-GR" sz="8000" b="1" dirty="0"/>
              <a:t>ψυχολόγο</a:t>
            </a:r>
            <a:r>
              <a:rPr lang="el-GR" sz="8000" dirty="0"/>
              <a:t> του κλάδου ΠΕ23 (κοινό για το ίδιο ΣΔΕΥ)</a:t>
            </a:r>
          </a:p>
          <a:p>
            <a:pPr lvl="0">
              <a:buNone/>
            </a:pPr>
            <a:r>
              <a:rPr lang="el-GR" sz="8000" dirty="0"/>
              <a:t>4. Έναν </a:t>
            </a:r>
            <a:r>
              <a:rPr lang="el-GR" sz="8000" b="1" dirty="0"/>
              <a:t>κοινωνικό λειτουργό </a:t>
            </a:r>
            <a:r>
              <a:rPr lang="el-GR" sz="8000" dirty="0"/>
              <a:t>του κλάδου ΠΕ30. (κοινό για το ίδιο ΣΔΕΥ)</a:t>
            </a:r>
          </a:p>
          <a:p>
            <a:pPr>
              <a:buNone/>
            </a:pPr>
            <a:r>
              <a:rPr lang="el-GR" sz="8000" dirty="0"/>
              <a:t>5</a:t>
            </a:r>
            <a:r>
              <a:rPr lang="el-GR" sz="8000" b="1" dirty="0"/>
              <a:t>. Γραμματέα </a:t>
            </a:r>
            <a:r>
              <a:rPr lang="el-GR" sz="8000" dirty="0"/>
              <a:t>της σχολικής μονάδας και τον αναπληρωτή του. </a:t>
            </a:r>
          </a:p>
          <a:p>
            <a:pPr>
              <a:buNone/>
            </a:pPr>
            <a:endParaRPr lang="el-GR" sz="4800" dirty="0"/>
          </a:p>
          <a:p>
            <a:pPr>
              <a:buNone/>
            </a:pPr>
            <a:endParaRPr lang="el-GR" sz="7200" dirty="0"/>
          </a:p>
          <a:p>
            <a:pPr>
              <a:buNone/>
            </a:pPr>
            <a:r>
              <a:rPr lang="el-GR" sz="7200" dirty="0"/>
              <a:t>Υπάρχουν Ε.Δ.Υ. με μόνο ένα μέλος Ε.Ε.Π.</a:t>
            </a:r>
          </a:p>
          <a:p>
            <a:pPr>
              <a:buNone/>
            </a:pPr>
            <a:endParaRPr lang="el-GR" sz="7200" dirty="0"/>
          </a:p>
          <a:p>
            <a:pPr>
              <a:buNone/>
            </a:pPr>
            <a:endParaRPr lang="el-GR" sz="1600" dirty="0"/>
          </a:p>
          <a:p>
            <a:pPr>
              <a:buNone/>
            </a:pPr>
            <a:r>
              <a:rPr lang="el-GR" sz="8000" dirty="0"/>
              <a:t>      </a:t>
            </a:r>
          </a:p>
          <a:p>
            <a:pPr lvl="0"/>
            <a:endParaRPr lang="el-GR" sz="8000" b="1" dirty="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57200" y="274638"/>
            <a:ext cx="8229600" cy="5726130"/>
          </a:xfrm>
        </p:spPr>
        <p:txBody>
          <a:bodyPr>
            <a:normAutofit/>
          </a:bodyPr>
          <a:lstStyle/>
          <a:p>
            <a:pPr lvl="0" algn="l"/>
            <a:r>
              <a:rPr lang="el-GR" sz="2800" dirty="0"/>
              <a:t>Τα μέλη της Ε.Δ.Υ.  μετέχουν ισότιμα στις δραστηριότητες και τις διαδικασίες του Συλλόγου Διδασκόντων της σχολικής μονάδας </a:t>
            </a:r>
            <a:br>
              <a:rPr lang="el-GR" sz="2800" dirty="0"/>
            </a:br>
            <a:r>
              <a:rPr lang="el-GR" sz="2800" dirty="0"/>
              <a:t> </a:t>
            </a:r>
            <a:br>
              <a:rPr lang="el-GR" sz="2800" dirty="0"/>
            </a:br>
            <a:r>
              <a:rPr lang="el-GR" sz="2800" dirty="0"/>
              <a:t>Απαλλάσσονται από εφημερίες και άλλα διοικητικά καθήκοντα που παρεμποδίζουν το έργο τους στην Ε.Δ.Υ.</a:t>
            </a:r>
            <a:br>
              <a:rPr lang="el-GR" sz="3100" dirty="0"/>
            </a:br>
            <a:br>
              <a:rPr lang="el-GR" sz="3100" dirty="0"/>
            </a:br>
            <a:br>
              <a:rPr lang="el-GR" sz="3100" dirty="0"/>
            </a:br>
            <a:endParaRPr lang="el-GR" sz="31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a:t>Για τους ψυχολόγους και τους κοινωνικούς λειτουργούς</a:t>
            </a:r>
          </a:p>
        </p:txBody>
      </p:sp>
      <p:sp>
        <p:nvSpPr>
          <p:cNvPr id="3" name="2 - Θέση περιεχομένου"/>
          <p:cNvSpPr>
            <a:spLocks noGrp="1"/>
          </p:cNvSpPr>
          <p:nvPr>
            <p:ph idx="1"/>
          </p:nvPr>
        </p:nvSpPr>
        <p:spPr/>
        <p:txBody>
          <a:bodyPr>
            <a:normAutofit/>
          </a:bodyPr>
          <a:lstStyle/>
          <a:p>
            <a:pPr lvl="0" algn="just"/>
            <a:r>
              <a:rPr lang="el-GR" sz="2400" b="1" dirty="0"/>
              <a:t>Απουσιολόγια</a:t>
            </a:r>
            <a:r>
              <a:rPr lang="el-GR" sz="2400" dirty="0"/>
              <a:t>: Υπογράφεται ένα σε κάθε σχολείο, τα συγκεντρώνει ο Συντονιστής Σ.Δ.Ε.Υ. και τα αναρτά στην πλατφόρμα https://invoices-schools.espa.minedu.gov.gr</a:t>
            </a:r>
          </a:p>
          <a:p>
            <a:pPr lvl="0" algn="just"/>
            <a:r>
              <a:rPr lang="el-GR" sz="2400" b="1" dirty="0"/>
              <a:t>Άδειες</a:t>
            </a:r>
            <a:r>
              <a:rPr lang="el-GR" sz="2400" dirty="0"/>
              <a:t>: εκδίδονται από τη συνεργασία ΚΕ.Δ.Α.Σ.Υ. και Π.Δ.Ε. (Ενημέρωση την ίδια μέρα)</a:t>
            </a:r>
          </a:p>
          <a:p>
            <a:pPr lvl="0" algn="just"/>
            <a:r>
              <a:rPr lang="el-GR" sz="2400" dirty="0"/>
              <a:t>Το ΚΕΔΑΣΥ αποστέλλει στην Π.Δ.Ε. ενημερωτικό έγγραφο για  τις άδειες κάθε μήνα</a:t>
            </a:r>
          </a:p>
          <a:p>
            <a:pPr lvl="0" algn="just"/>
            <a:r>
              <a:rPr lang="el-GR" sz="2400" dirty="0"/>
              <a:t>Οι υπηρεσιακοί φάκελοι τηρούνται στο Τμήμα Προσωπικού της Π.Δ.Ε.</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 Έργο της Ε.Δ.Υ. </a:t>
            </a:r>
          </a:p>
        </p:txBody>
      </p:sp>
      <p:sp>
        <p:nvSpPr>
          <p:cNvPr id="3" name="2 - Θέση περιεχομένου"/>
          <p:cNvSpPr>
            <a:spLocks noGrp="1"/>
          </p:cNvSpPr>
          <p:nvPr>
            <p:ph idx="1"/>
          </p:nvPr>
        </p:nvSpPr>
        <p:spPr/>
        <p:txBody>
          <a:bodyPr>
            <a:normAutofit fontScale="55000" lnSpcReduction="20000"/>
          </a:bodyPr>
          <a:lstStyle/>
          <a:p>
            <a:pPr lvl="0">
              <a:buNone/>
            </a:pPr>
            <a:endParaRPr lang="el-GR" dirty="0"/>
          </a:p>
          <a:p>
            <a:pPr lvl="0"/>
            <a:r>
              <a:rPr lang="el-GR" dirty="0"/>
              <a:t>α) η </a:t>
            </a:r>
            <a:r>
              <a:rPr lang="el-GR" b="1" dirty="0"/>
              <a:t>διερεύνηση και ο εντοπισμός των εκπαιδευτικών αναγκών</a:t>
            </a:r>
            <a:r>
              <a:rPr lang="el-GR" dirty="0"/>
              <a:t>, του είδους των δυσκολιών και των πιθανών εκπαιδευτικών, ψυχοκοινωνικών και άλλων φραγμών στην ισότιμη πρόσβαση των μαθητών στη μάθηση καθώς και η </a:t>
            </a:r>
            <a:r>
              <a:rPr lang="el-GR" b="1" dirty="0"/>
              <a:t>εφαρμογή</a:t>
            </a:r>
            <a:r>
              <a:rPr lang="el-GR" dirty="0"/>
              <a:t> παιδαγωγικών, εκπαιδευτικών και άλλων </a:t>
            </a:r>
            <a:r>
              <a:rPr lang="el-GR" b="1" dirty="0"/>
              <a:t>υποστηρικτικών μέτρων για το σύνολο των μαθητών </a:t>
            </a:r>
            <a:r>
              <a:rPr lang="el-GR" dirty="0"/>
              <a:t>της σχολικής κοινότητας συμπεριλαμβανομένων και των μαθητών με αναπηρία ή και ειδικές εκπαιδευτικές ανάγκες ,</a:t>
            </a:r>
          </a:p>
          <a:p>
            <a:pPr lvl="0">
              <a:buNone/>
            </a:pPr>
            <a:endParaRPr lang="el-GR" dirty="0"/>
          </a:p>
          <a:p>
            <a:r>
              <a:rPr lang="el-GR" dirty="0"/>
              <a:t> β) η </a:t>
            </a:r>
            <a:r>
              <a:rPr lang="el-GR" b="1" dirty="0"/>
              <a:t>υλοποίηση εξατομικευμένων ή ομαδικών δράσεων </a:t>
            </a:r>
            <a:r>
              <a:rPr lang="el-GR" dirty="0"/>
              <a:t>ενίσχυσης των γνωστικών και ψυχοκοινωνικών δεξιοτήτων των μαθητών, </a:t>
            </a:r>
          </a:p>
          <a:p>
            <a:pPr>
              <a:buNone/>
            </a:pPr>
            <a:endParaRPr lang="el-GR" dirty="0"/>
          </a:p>
          <a:p>
            <a:r>
              <a:rPr lang="el-GR" dirty="0"/>
              <a:t>γ) η υποστήριξη του έργου των Τμημάτων Ένταξης, της παράλληλης στήριξης και όπου απαιτείται ειδική αγωγή και εκπαίδευση, </a:t>
            </a:r>
          </a:p>
          <a:p>
            <a:pPr>
              <a:buNone/>
            </a:pPr>
            <a:endParaRPr lang="el-GR" dirty="0"/>
          </a:p>
          <a:p>
            <a:r>
              <a:rPr lang="el-GR" dirty="0"/>
              <a:t>δ) παιδαγωγική και συμβουλευτική ψυχοκοινωνική στήριξη και εφαρμογή </a:t>
            </a:r>
            <a:r>
              <a:rPr lang="el-GR" dirty="0" err="1"/>
              <a:t>στοχευμένων</a:t>
            </a:r>
            <a:r>
              <a:rPr lang="el-GR" dirty="0"/>
              <a:t> παρεμβάσεων ενδυνάμωσης όλων των μελών της σχολικής κοινότητας (μαθητές- εκπαιδευτικούς -γονείς)</a:t>
            </a:r>
          </a:p>
          <a:p>
            <a:pPr>
              <a:buNone/>
            </a:pPr>
            <a:r>
              <a:rPr lang="el-GR" dirty="0"/>
              <a:t>.</a:t>
            </a:r>
          </a:p>
          <a:p>
            <a:pPr lvl="0">
              <a:buNone/>
            </a:pPr>
            <a:endParaRPr lang="el-GR" dirty="0"/>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225932"/>
          </a:xfrm>
        </p:spPr>
        <p:txBody>
          <a:bodyPr>
            <a:noAutofit/>
          </a:bodyPr>
          <a:lstStyle/>
          <a:p>
            <a:r>
              <a:rPr lang="el-GR" sz="3200" dirty="0"/>
              <a:t>Η λειτουργία της Ε.Δ.Υ αποτυπώνεται σε ωρολόγιο εβδομαδιαίο πρόγραμμα, </a:t>
            </a:r>
            <a:br>
              <a:rPr lang="el-GR" sz="3200" dirty="0"/>
            </a:br>
            <a:r>
              <a:rPr lang="el-GR" sz="3200" dirty="0"/>
              <a:t>το οποίο σχεδιάζεται με τα μέλη της Ε.Δ.Υ. σε ετήσια βάση, </a:t>
            </a:r>
            <a:br>
              <a:rPr lang="el-GR" sz="3200" dirty="0"/>
            </a:br>
            <a:r>
              <a:rPr lang="el-GR" sz="3200" dirty="0"/>
              <a:t>και επανασχεδιάζεται κάθε τρίμηνο, </a:t>
            </a:r>
            <a:br>
              <a:rPr lang="el-GR" sz="3200" dirty="0"/>
            </a:br>
            <a:r>
              <a:rPr lang="el-GR" sz="3200" dirty="0"/>
              <a:t>σύμφωνα με τις διαπιστωμένες ανάγκες της σχολικής μονάδας, </a:t>
            </a:r>
            <a:br>
              <a:rPr lang="el-GR" sz="3200" dirty="0"/>
            </a:br>
            <a:r>
              <a:rPr lang="el-GR" sz="3200" dirty="0"/>
              <a:t>και τον ετήσιο προγραμματισμό της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Πρωτόκολλο Ενεργειών </a:t>
            </a:r>
          </a:p>
        </p:txBody>
      </p:sp>
      <p:sp>
        <p:nvSpPr>
          <p:cNvPr id="3" name="2 - Θέση περιεχομένου"/>
          <p:cNvSpPr>
            <a:spLocks noGrp="1"/>
          </p:cNvSpPr>
          <p:nvPr>
            <p:ph idx="1"/>
          </p:nvPr>
        </p:nvSpPr>
        <p:spPr/>
        <p:txBody>
          <a:bodyPr>
            <a:normAutofit fontScale="70000" lnSpcReduction="20000"/>
          </a:bodyPr>
          <a:lstStyle/>
          <a:p>
            <a:r>
              <a:rPr lang="el-GR" dirty="0"/>
              <a:t>Ο Διευθυντής της σχολικής μονάδας και Πρόεδρος της Ε.Δ.Υ., κατά την έναρξη της σχολικής περιόδου, συγκαλεί Σύλλογο Διδασκόντων με θέμα: «Ορισμός προτεραιοτήτων στις ανάγκες των μαθητών της σχολικής μονάδας που υποστηρίζει η Ε.Δ.Υ.».</a:t>
            </a:r>
          </a:p>
          <a:p>
            <a:r>
              <a:rPr lang="el-GR" dirty="0"/>
              <a:t>Συντάσσεται </a:t>
            </a:r>
            <a:r>
              <a:rPr lang="el-GR" b="1" dirty="0"/>
              <a:t>πρακτικό</a:t>
            </a:r>
            <a:r>
              <a:rPr lang="el-GR" dirty="0"/>
              <a:t> το οποίο με ευθύνη του Διευθυντή  καταχωρίζεται σε σχετικό αρχείο και αντίγραφό του υποβάλλεται στον προϊστάμενο του ΚΕ.Δ.Α.Σ.Υ. (μέσω των συντονιστών ΣΔΕΥ)</a:t>
            </a:r>
          </a:p>
          <a:p>
            <a:r>
              <a:rPr lang="el-GR" dirty="0"/>
              <a:t>Σχεδιάζεται με τα μέλη της Ε.Δ.Υ. το </a:t>
            </a:r>
            <a:r>
              <a:rPr lang="el-GR" b="1" dirty="0"/>
              <a:t>εβδομαδιαίο ωρολόγιο πρόγραμμα σε ετήσια βάση</a:t>
            </a:r>
            <a:r>
              <a:rPr lang="el-GR" dirty="0"/>
              <a:t>, σύμφωνα με τις διαπιστωμένες ανάγκες της σχολικής μονάδας, το οποίο ο διευθυντής  εισηγείται στον Συντονιστή του ΣΔΕΥ και με ευθύνη του τελευταίου υποβάλλεται στον προϊστάμενο του ΚΕ.Δ.Α.Σ.Υ.</a:t>
            </a:r>
          </a:p>
          <a:p>
            <a:endParaRPr lang="el-GR" dirty="0"/>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εβδομαδιαίο ωρολόγιο πρόγραμμα σε ετήσια βάση</a:t>
            </a:r>
            <a:endParaRPr lang="el-GR" dirty="0"/>
          </a:p>
        </p:txBody>
      </p:sp>
      <p:sp>
        <p:nvSpPr>
          <p:cNvPr id="3" name="2 - Θέση περιεχομένου"/>
          <p:cNvSpPr>
            <a:spLocks noGrp="1"/>
          </p:cNvSpPr>
          <p:nvPr>
            <p:ph idx="1"/>
          </p:nvPr>
        </p:nvSpPr>
        <p:spPr/>
        <p:txBody>
          <a:bodyPr/>
          <a:lstStyle/>
          <a:p>
            <a:r>
              <a:rPr lang="el-GR" dirty="0"/>
              <a:t>Ατομική υποστήριξη μαθητών/τριών και οικογενειών</a:t>
            </a:r>
          </a:p>
          <a:p>
            <a:r>
              <a:rPr lang="el-GR" dirty="0"/>
              <a:t>Συνεδριάσεις</a:t>
            </a:r>
          </a:p>
          <a:p>
            <a:r>
              <a:rPr lang="el-GR" dirty="0"/>
              <a:t>Ομαδικές παρεμβάσεις και υποστηρικτικά προγράμματα για το σύνολο της σχολικής κοινότητας</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3082924"/>
          </a:xfrm>
        </p:spPr>
        <p:txBody>
          <a:bodyPr>
            <a:normAutofit/>
          </a:bodyPr>
          <a:lstStyle/>
          <a:p>
            <a:r>
              <a:rPr lang="el-GR" dirty="0"/>
              <a:t>Σ.Δ.Ε.Υ.  και Ε.Δ.Υ. αρμοδιότητας 2</a:t>
            </a:r>
            <a:r>
              <a:rPr lang="el-GR" baseline="30000" dirty="0"/>
              <a:t>ου</a:t>
            </a:r>
            <a:r>
              <a:rPr lang="el-GR" dirty="0"/>
              <a:t> ΚΕ.Δ.Α.Σ.Υ.  Δ΄  Αθήνας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Προγραμματισμός δράσης </a:t>
            </a:r>
            <a:br>
              <a:rPr lang="el-GR" b="1" dirty="0"/>
            </a:br>
            <a:r>
              <a:rPr lang="el-GR" sz="2700" dirty="0"/>
              <a:t>συνολικός προγραμματισμός ή ανά τρίμηνο</a:t>
            </a:r>
          </a:p>
        </p:txBody>
      </p:sp>
      <p:sp>
        <p:nvSpPr>
          <p:cNvPr id="3" name="2 - Θέση περιεχομένου"/>
          <p:cNvSpPr>
            <a:spLocks noGrp="1"/>
          </p:cNvSpPr>
          <p:nvPr>
            <p:ph idx="1"/>
          </p:nvPr>
        </p:nvSpPr>
        <p:spPr/>
        <p:txBody>
          <a:bodyPr>
            <a:normAutofit fontScale="77500" lnSpcReduction="20000"/>
          </a:bodyPr>
          <a:lstStyle/>
          <a:p>
            <a:pPr>
              <a:buNone/>
            </a:pPr>
            <a:r>
              <a:rPr lang="el-GR" dirty="0"/>
              <a:t>	Ενδεικτικά θέματα σχεδίων δράσης: </a:t>
            </a:r>
          </a:p>
          <a:p>
            <a:pPr>
              <a:buNone/>
            </a:pPr>
            <a:r>
              <a:rPr lang="el-GR" sz="2900" dirty="0"/>
              <a:t>	</a:t>
            </a:r>
          </a:p>
          <a:p>
            <a:pPr lvl="1"/>
            <a:r>
              <a:rPr lang="el-GR" dirty="0"/>
              <a:t>Σχεδιασμός  και υλοποίηση υποστηρικτικών προγραμμάτων</a:t>
            </a:r>
            <a:endParaRPr lang="el-GR" sz="1600" dirty="0"/>
          </a:p>
          <a:p>
            <a:pPr lvl="1"/>
            <a:r>
              <a:rPr lang="el-GR" dirty="0"/>
              <a:t>Σχεδιασμός και υλοποίηση προγραμμάτων μετάβασης σε άλλη βαθμίδα</a:t>
            </a:r>
            <a:endParaRPr lang="el-GR" sz="1600" dirty="0"/>
          </a:p>
          <a:p>
            <a:pPr lvl="1"/>
            <a:r>
              <a:rPr lang="el-GR" dirty="0"/>
              <a:t>Δικτύωση σχολικής μονάδας με φορείς</a:t>
            </a:r>
            <a:endParaRPr lang="el-GR" sz="1600" dirty="0"/>
          </a:p>
          <a:p>
            <a:pPr lvl="1"/>
            <a:r>
              <a:rPr lang="el-GR" dirty="0"/>
              <a:t>Υποστήριξη και ενδυνάμωση της σχολικής κοινότητας</a:t>
            </a:r>
            <a:endParaRPr lang="el-GR" sz="1600" dirty="0"/>
          </a:p>
          <a:p>
            <a:pPr lvl="1"/>
            <a:r>
              <a:rPr lang="el-GR" dirty="0" err="1"/>
              <a:t>Ενδοσχολική</a:t>
            </a:r>
            <a:r>
              <a:rPr lang="el-GR" dirty="0"/>
              <a:t> επιμόρφωση σε θέματα ένταξης και συμπερίληψης</a:t>
            </a:r>
          </a:p>
          <a:p>
            <a:pPr lvl="1"/>
            <a:r>
              <a:rPr lang="el-GR" dirty="0"/>
              <a:t>Ενημέρωση και επιμόρφωση γονέων</a:t>
            </a:r>
            <a:endParaRPr lang="el-GR" sz="1600" dirty="0"/>
          </a:p>
          <a:p>
            <a:pPr lvl="1"/>
            <a:r>
              <a:rPr lang="el-GR" dirty="0"/>
              <a:t>Συνεργατικές δράσεις συνεκπαίδευσης με ειδικά σχολεία ή με τα υπόλοιπα σχολεία του Σ.Δ.Ε.Υ. </a:t>
            </a:r>
            <a:endParaRPr lang="el-GR" sz="1800" dirty="0"/>
          </a:p>
          <a:p>
            <a:pPr lvl="1"/>
            <a:r>
              <a:rPr lang="el-GR" dirty="0"/>
              <a:t>Διαμόρφωση πρωτοκόλλου ενεργειών σε καταστάσεις κρίσης</a:t>
            </a:r>
            <a:endParaRPr lang="el-GR" sz="1800" dirty="0"/>
          </a:p>
          <a:p>
            <a:pPr lvl="1"/>
            <a:endParaRPr lang="el-GR" sz="2900" dirty="0"/>
          </a:p>
          <a:p>
            <a:pPr>
              <a:buNone/>
            </a:pP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Σημαντικά</a:t>
            </a:r>
          </a:p>
        </p:txBody>
      </p:sp>
      <p:sp>
        <p:nvSpPr>
          <p:cNvPr id="3" name="2 - Θέση περιεχομένου"/>
          <p:cNvSpPr>
            <a:spLocks noGrp="1"/>
          </p:cNvSpPr>
          <p:nvPr>
            <p:ph idx="1"/>
          </p:nvPr>
        </p:nvSpPr>
        <p:spPr>
          <a:xfrm>
            <a:off x="457200" y="1428736"/>
            <a:ext cx="8229600" cy="4697427"/>
          </a:xfrm>
        </p:spPr>
        <p:txBody>
          <a:bodyPr>
            <a:normAutofit fontScale="77500" lnSpcReduction="20000"/>
          </a:bodyPr>
          <a:lstStyle/>
          <a:p>
            <a:r>
              <a:rPr lang="el-GR" dirty="0"/>
              <a:t>Απόρρητο πληροφοριών και αρχείων</a:t>
            </a:r>
          </a:p>
          <a:p>
            <a:r>
              <a:rPr lang="el-GR" dirty="0"/>
              <a:t>Εξασφάλιση ιδιαίτερου χώρου για την άσκηση των καθηκόντων του Ψυχολόγου και του Κοινωνικού Λειτουργού, ώστε να διασφαλίζεται η </a:t>
            </a:r>
            <a:r>
              <a:rPr lang="el-GR" dirty="0" err="1"/>
              <a:t>ιδιωτικότητα</a:t>
            </a:r>
            <a:r>
              <a:rPr lang="el-GR" dirty="0"/>
              <a:t> των συναντήσεων</a:t>
            </a:r>
          </a:p>
          <a:p>
            <a:r>
              <a:rPr lang="el-GR" dirty="0"/>
              <a:t>Εξασφάλιση βασικών πόρων και μέσων</a:t>
            </a:r>
          </a:p>
          <a:p>
            <a:r>
              <a:rPr lang="el-GR" dirty="0"/>
              <a:t>ΑΡΧΕΙΟ απόρρητο και εμπιστευτικό φυλάσσεται με ευθύνη του διευθυντή</a:t>
            </a:r>
          </a:p>
          <a:p>
            <a:r>
              <a:rPr lang="el-GR" dirty="0"/>
              <a:t>Υπεύθυνες δηλώσεις ή άδεια από την οικογένεια και πρωτόκολλο συνεργασίας για τις ατομικές συναντήσεις-παρεμβάσεις</a:t>
            </a:r>
          </a:p>
          <a:p>
            <a:r>
              <a:rPr lang="el-GR" dirty="0"/>
              <a:t>Δεν χρειάζεται υπεύθυνη δήλωση για ομαδικές παρεμβάσεις.</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Αρχείο Ατομικών φακέλων και πράξεων της Ε.Δ.Υ.</a:t>
            </a:r>
          </a:p>
        </p:txBody>
      </p:sp>
      <p:sp>
        <p:nvSpPr>
          <p:cNvPr id="3" name="2 - Θέση περιεχομένου"/>
          <p:cNvSpPr>
            <a:spLocks noGrp="1"/>
          </p:cNvSpPr>
          <p:nvPr>
            <p:ph idx="1"/>
          </p:nvPr>
        </p:nvSpPr>
        <p:spPr/>
        <p:txBody>
          <a:bodyPr/>
          <a:lstStyle/>
          <a:p>
            <a:r>
              <a:rPr lang="el-GR" dirty="0"/>
              <a:t>Ατομικούς φακέλους των μαθητών που υποστηρίζονται από Ε.Δ.Υ. </a:t>
            </a:r>
          </a:p>
          <a:p>
            <a:r>
              <a:rPr lang="el-GR" dirty="0"/>
              <a:t>Πρακτικά συνεδριάσεων  </a:t>
            </a:r>
          </a:p>
          <a:p>
            <a:r>
              <a:rPr lang="el-GR" dirty="0"/>
              <a:t>Σχέδια δράσης </a:t>
            </a:r>
          </a:p>
          <a:p>
            <a:r>
              <a:rPr lang="el-GR" dirty="0"/>
              <a:t>Ωρολόγιο πρόγραμμα</a:t>
            </a:r>
          </a:p>
          <a:p>
            <a:r>
              <a:rPr lang="el-GR" dirty="0"/>
              <a:t>ημερολόγιο-αρχείο ενεργειών</a:t>
            </a:r>
          </a:p>
          <a:p>
            <a:r>
              <a:rPr lang="el-GR" dirty="0"/>
              <a:t>Έκθεση τελικής αποτίμησης της λειτουργίας της.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normAutofit fontScale="90000"/>
          </a:bodyPr>
          <a:lstStyle/>
          <a:p>
            <a:r>
              <a:rPr lang="el-GR" dirty="0"/>
              <a:t>Ατομικός φάκελος μαθητή/μαθήτριας</a:t>
            </a:r>
          </a:p>
        </p:txBody>
      </p:sp>
      <p:sp>
        <p:nvSpPr>
          <p:cNvPr id="3" name="2 - Θέση περιεχομένου"/>
          <p:cNvSpPr>
            <a:spLocks noGrp="1"/>
          </p:cNvSpPr>
          <p:nvPr>
            <p:ph idx="1"/>
          </p:nvPr>
        </p:nvSpPr>
        <p:spPr>
          <a:xfrm>
            <a:off x="457200" y="1428736"/>
            <a:ext cx="8229600" cy="4697427"/>
          </a:xfrm>
        </p:spPr>
        <p:txBody>
          <a:bodyPr>
            <a:normAutofit fontScale="55000" lnSpcReduction="20000"/>
          </a:bodyPr>
          <a:lstStyle/>
          <a:p>
            <a:r>
              <a:rPr lang="el-GR" dirty="0"/>
              <a:t>Αντίγραφο του πρακτικού της αρχικής ή άλλης σχετικής πρότασης του συλλόγου διδασκόντων για την υποστήριξη του μαθητή.</a:t>
            </a:r>
          </a:p>
          <a:p>
            <a:r>
              <a:rPr lang="el-GR" dirty="0"/>
              <a:t>Πρωτόκολλο συνεργασίας και επικοινωνίας με τους γονείς και κηδεμόνες ή και με τον ίδιο τον μαθητή, εφόσον είναι δυνατόν.</a:t>
            </a:r>
          </a:p>
          <a:p>
            <a:r>
              <a:rPr lang="el-GR" dirty="0"/>
              <a:t>Το ωρολόγιο πρόγραμμα της Ε.Δ.Υ. όπου είναι καταγεγραμμένες οι σχετικές υποστηρικτικές ενέργειες και υπηρεσίες προς στο μαθητή.</a:t>
            </a:r>
          </a:p>
          <a:p>
            <a:r>
              <a:rPr lang="el-GR" dirty="0"/>
              <a:t>Αξιολογικό υλικό και αξιολογικές εκθέσεις της Ε.Δ.Υ, παιδαγωγικές εκθέσεις  των  εκπαιδευτικών  και οποιοδήποτε σχετικό στοιχείο για το μαθητή</a:t>
            </a:r>
          </a:p>
          <a:p>
            <a:r>
              <a:rPr lang="el-GR" dirty="0"/>
              <a:t>Εξατομικευμένο πρόγραμμα εκπαίδευσης και διεπιστημονικής υποστήριξης </a:t>
            </a:r>
          </a:p>
          <a:p>
            <a:r>
              <a:rPr lang="el-GR" dirty="0"/>
              <a:t>Γνωματεύσεις-διαγνώσεις που προσκομίστηκαν από τους γονείς ή κηδεμόνες του μαθητή, γνωμάτευση από ΚΕΣΥ , ΚΕΔΑΣΥ, εφόσον υπάρχει</a:t>
            </a:r>
          </a:p>
          <a:p>
            <a:r>
              <a:rPr lang="el-GR" dirty="0"/>
              <a:t>Εισηγητική έκθεση για την παραπομπή του μαθητή στο ΚΕ.Δ.Α.Σ.Υ., εφόσον κρίνεται απαραίτητο</a:t>
            </a:r>
          </a:p>
          <a:p>
            <a:r>
              <a:rPr lang="el-GR" dirty="0"/>
              <a:t>Εργασίες του μαθητή, και γενικά </a:t>
            </a:r>
          </a:p>
          <a:p>
            <a:r>
              <a:rPr lang="el-GR" dirty="0"/>
              <a:t>Όλα όσα μπορούν να αφορούν την εκπαιδευτική πορεία του μαθητή και την υποστήριξή του την τρέχουσα σχολική χρονιά.,</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Έγγραφα Ε.Δ.Υ.</a:t>
            </a:r>
          </a:p>
        </p:txBody>
      </p:sp>
      <p:sp>
        <p:nvSpPr>
          <p:cNvPr id="3" name="2 - Θέση περιεχομένου"/>
          <p:cNvSpPr>
            <a:spLocks noGrp="1"/>
          </p:cNvSpPr>
          <p:nvPr>
            <p:ph idx="1"/>
          </p:nvPr>
        </p:nvSpPr>
        <p:spPr/>
        <p:txBody>
          <a:bodyPr>
            <a:normAutofit/>
          </a:bodyPr>
          <a:lstStyle/>
          <a:p>
            <a:pPr marL="0" indent="0">
              <a:buNone/>
            </a:pPr>
            <a:endParaRPr lang="el-GR" dirty="0"/>
          </a:p>
          <a:p>
            <a:r>
              <a:rPr lang="el-GR" dirty="0"/>
              <a:t>Πρωτόκολλο συνεργασίας με τους γονείς </a:t>
            </a:r>
          </a:p>
          <a:p>
            <a:r>
              <a:rPr lang="el-GR" dirty="0"/>
              <a:t>Πρόγραμμα Διεπιστημονικής Υποστήριξης </a:t>
            </a:r>
          </a:p>
          <a:p>
            <a:r>
              <a:rPr lang="el-GR" dirty="0"/>
              <a:t>Εξατομικευμένο Πρόγραμμα Εκπαίδευσης (Ε.Π.Ε.) </a:t>
            </a:r>
          </a:p>
          <a:p>
            <a:pPr>
              <a:buNone/>
            </a:pPr>
            <a:r>
              <a:rPr lang="el-GR" dirty="0"/>
              <a:t>(θα δοθούν πρότυπα από το ΚΕΔΑΣΥ και θα </a:t>
            </a:r>
            <a:r>
              <a:rPr lang="el-GR" dirty="0" err="1"/>
              <a:t>συνδιαμορφώσουμε</a:t>
            </a:r>
            <a:r>
              <a:rPr lang="el-GR" dirty="0"/>
              <a:t> τις τελικές φόρμες</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Στις σχολικές μονάδες με Ε.Δ.Υ. </a:t>
            </a:r>
          </a:p>
        </p:txBody>
      </p:sp>
      <p:sp>
        <p:nvSpPr>
          <p:cNvPr id="3" name="2 - Θέση περιεχομένου"/>
          <p:cNvSpPr>
            <a:spLocks noGrp="1"/>
          </p:cNvSpPr>
          <p:nvPr>
            <p:ph idx="1"/>
          </p:nvPr>
        </p:nvSpPr>
        <p:spPr/>
        <p:txBody>
          <a:bodyPr>
            <a:normAutofit/>
          </a:bodyPr>
          <a:lstStyle/>
          <a:p>
            <a:r>
              <a:rPr lang="el-GR" dirty="0"/>
              <a:t>Η υποστήριξη γίνεται από την </a:t>
            </a:r>
            <a:r>
              <a:rPr lang="el-GR"/>
              <a:t>Ε.Δ.Υ., </a:t>
            </a:r>
            <a:r>
              <a:rPr lang="el-GR" dirty="0"/>
              <a:t>κατόπιν και της επιστημονικής και παιδαγωγικής διεπιστημονικής καθοδήγησης του ΚΕ.Δ.Α.Σ.Υ. όπου απαιτείται</a:t>
            </a:r>
          </a:p>
          <a:p>
            <a:r>
              <a:rPr lang="el-GR" dirty="0"/>
              <a:t>Η αξιολόγηση από ΚΕ.Δ.Α.Σ.Υ. μόνο μετά από ενέργειες της Ε.Δ.Υ.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Τι να μην περιμένουμε:</a:t>
            </a:r>
          </a:p>
        </p:txBody>
      </p:sp>
      <p:sp>
        <p:nvSpPr>
          <p:cNvPr id="3" name="2 - Θέση περιεχομένου"/>
          <p:cNvSpPr>
            <a:spLocks noGrp="1"/>
          </p:cNvSpPr>
          <p:nvPr>
            <p:ph idx="1"/>
          </p:nvPr>
        </p:nvSpPr>
        <p:spPr/>
        <p:txBody>
          <a:bodyPr/>
          <a:lstStyle/>
          <a:p>
            <a:r>
              <a:rPr lang="el-GR" dirty="0"/>
              <a:t>Η παρουσία της ΕΔΥ από μόνη της θα λύσει όλα τα δύσκολα θέματα </a:t>
            </a:r>
          </a:p>
          <a:p>
            <a:r>
              <a:rPr lang="el-GR" dirty="0"/>
              <a:t>ΚΕΔΑΣΥ – ΣΔΕΥ – ΕΔΥ έχουν έτοιμες συνταγές και μαγικές λύσεις</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dirty="0"/>
              <a:t>Κανόνες επιτυχίας</a:t>
            </a:r>
          </a:p>
        </p:txBody>
      </p:sp>
      <p:sp>
        <p:nvSpPr>
          <p:cNvPr id="5" name="4 - Θέση περιεχομένου"/>
          <p:cNvSpPr>
            <a:spLocks noGrp="1"/>
          </p:cNvSpPr>
          <p:nvPr>
            <p:ph idx="1"/>
          </p:nvPr>
        </p:nvSpPr>
        <p:spPr/>
        <p:txBody>
          <a:bodyPr/>
          <a:lstStyle/>
          <a:p>
            <a:r>
              <a:rPr lang="el-GR" dirty="0"/>
              <a:t>1) Συνεργασία (του προσωπικού της σχολικής μονάδας, συνολικά) </a:t>
            </a:r>
          </a:p>
          <a:p>
            <a:pPr>
              <a:buNone/>
            </a:pPr>
            <a:endParaRPr lang="el-GR" dirty="0"/>
          </a:p>
          <a:p>
            <a:r>
              <a:rPr lang="el-GR" dirty="0"/>
              <a:t>2) Συνεργασία (ΚΕΔΑΣΥ, Συντονιστές Ε.Ε., άλλοι φορείς) </a:t>
            </a:r>
          </a:p>
          <a:p>
            <a:pPr>
              <a:buNone/>
            </a:pPr>
            <a:endParaRPr lang="el-GR" dirty="0"/>
          </a:p>
          <a:p>
            <a:r>
              <a:rPr lang="el-GR" dirty="0"/>
              <a:t>3) Συνεργασία (γονείς/</a:t>
            </a:r>
            <a:r>
              <a:rPr lang="el-GR" dirty="0" err="1"/>
              <a:t>κηδεμόνε</a:t>
            </a:r>
            <a:r>
              <a:rPr lang="el-GR" dirty="0"/>
              <a:t>ς)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br>
              <a:rPr lang="el-GR" dirty="0"/>
            </a:br>
            <a:endParaRPr lang="el-GR" dirty="0"/>
          </a:p>
        </p:txBody>
      </p:sp>
      <p:sp>
        <p:nvSpPr>
          <p:cNvPr id="3" name="2 - Θέση περιεχομένου"/>
          <p:cNvSpPr>
            <a:spLocks noGrp="1"/>
          </p:cNvSpPr>
          <p:nvPr>
            <p:ph idx="1"/>
          </p:nvPr>
        </p:nvSpPr>
        <p:spPr>
          <a:xfrm>
            <a:off x="457200" y="1357298"/>
            <a:ext cx="8229600" cy="4768865"/>
          </a:xfrm>
        </p:spPr>
        <p:txBody>
          <a:bodyPr>
            <a:normAutofit/>
          </a:bodyPr>
          <a:lstStyle/>
          <a:p>
            <a:pPr lvl="0"/>
            <a:r>
              <a:rPr lang="el-GR" dirty="0"/>
              <a:t>Επικοινωνία Ε.Δ.Υ. και ΚΕ.Δ.Α.Σ.Υ. και συχνές συναντήσεις με τους ψυχολόγους και τους Κοινωνικούς λειτουργούς και καθοδήγησή τους στο έργο τους</a:t>
            </a:r>
          </a:p>
          <a:p>
            <a:pPr lvl="0"/>
            <a:r>
              <a:rPr lang="el-GR" dirty="0"/>
              <a:t>2</a:t>
            </a:r>
            <a:r>
              <a:rPr lang="el-GR" baseline="30000" dirty="0"/>
              <a:t>η</a:t>
            </a:r>
            <a:r>
              <a:rPr lang="el-GR" dirty="0"/>
              <a:t> τακτική συνάντηση με τους ψυχολόγους και τους κοινωνικούς λειτουργούς</a:t>
            </a:r>
          </a:p>
          <a:p>
            <a:pPr lvl="0"/>
            <a:r>
              <a:rPr lang="el-GR" dirty="0"/>
              <a:t>Προτυποποίηση εγγράφων και υλικό </a:t>
            </a:r>
            <a:r>
              <a:rPr lang="en-US" dirty="0"/>
              <a:t>https://blogs.sch.gr/2kesydath/</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Υποβάλλονται στο ΚΕ.Δ.Α.Σ.Υ. μέσω των συντονιστών Σ.Δ.Ε.Υ.</a:t>
            </a:r>
          </a:p>
        </p:txBody>
      </p:sp>
      <p:sp>
        <p:nvSpPr>
          <p:cNvPr id="3" name="2 - Θέση περιεχομένου"/>
          <p:cNvSpPr>
            <a:spLocks noGrp="1"/>
          </p:cNvSpPr>
          <p:nvPr>
            <p:ph idx="1"/>
          </p:nvPr>
        </p:nvSpPr>
        <p:spPr/>
        <p:txBody>
          <a:bodyPr>
            <a:normAutofit/>
          </a:bodyPr>
          <a:lstStyle/>
          <a:p>
            <a:r>
              <a:rPr lang="el-GR" sz="2000" dirty="0"/>
              <a:t>Ωρολόγιο εβδομαδιαίο πρόγραμμα σε ετήσια βάση, το οποίο ο πρόεδρος της Ε.Δ.Υ. εισηγείται στον Συντονιστή του ΣΔΕΥ και στη συνέχεια υποβάλλεται στον προϊστάμενο του ΚΕ.Δ.Α.Σ.Υ.</a:t>
            </a:r>
          </a:p>
          <a:p>
            <a:r>
              <a:rPr lang="el-GR" sz="2000" dirty="0"/>
              <a:t>Αντίγραφο του πρακτικού συλλόγου των σχολικών μονάδων για τον  «ορισμό προτεραιοτήτων στις ανάγκες των μαθητών της σχολικής μονάδας που υποστηρίζει η Ε.Δ.Υ.».</a:t>
            </a:r>
          </a:p>
          <a:p>
            <a:r>
              <a:rPr lang="el-GR" sz="2000" dirty="0"/>
              <a:t>Έκθεση τελικής αποτίμησης του έργου των Ε.Δ.Υ.</a:t>
            </a:r>
          </a:p>
          <a:p>
            <a:endParaRPr lang="el-GR" sz="2000" dirty="0"/>
          </a:p>
          <a:p>
            <a:endParaRPr lang="el-GR" sz="1200" dirty="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42910" y="928670"/>
            <a:ext cx="7772400" cy="1000132"/>
          </a:xfrm>
        </p:spPr>
        <p:txBody>
          <a:bodyPr>
            <a:normAutofit fontScale="90000"/>
          </a:bodyPr>
          <a:lstStyle/>
          <a:p>
            <a:r>
              <a:rPr lang="el-GR" sz="2700" b="1" dirty="0"/>
              <a:t>1</a:t>
            </a:r>
            <a:r>
              <a:rPr lang="el-GR" sz="2700" b="1" baseline="30000" dirty="0"/>
              <a:t>ο</a:t>
            </a:r>
            <a:r>
              <a:rPr lang="el-GR" sz="2700" b="1" dirty="0"/>
              <a:t> Σ.Δ.Ε.Υ.: ΕΝΙΑΙΟ ΕΙΔΙΚΟ ΕΠΑΓ/ΚΟ ΓΥΜΝΑΣΙΟ–ΛΥΚΕΙΟ ΑΓ.ΔΗΜΗΤΡΙΟΥ</a:t>
            </a:r>
            <a:br>
              <a:rPr lang="el-GR" dirty="0"/>
            </a:br>
            <a:endParaRPr lang="el-GR" dirty="0"/>
          </a:p>
        </p:txBody>
      </p:sp>
      <p:sp>
        <p:nvSpPr>
          <p:cNvPr id="3" name="2 - Υπότιτλος"/>
          <p:cNvSpPr>
            <a:spLocks noGrp="1"/>
          </p:cNvSpPr>
          <p:nvPr>
            <p:ph type="subTitle" idx="1"/>
          </p:nvPr>
        </p:nvSpPr>
        <p:spPr>
          <a:xfrm>
            <a:off x="857224" y="2000240"/>
            <a:ext cx="7072362" cy="3643338"/>
          </a:xfrm>
        </p:spPr>
        <p:txBody>
          <a:bodyPr/>
          <a:lstStyle/>
          <a:p>
            <a:pPr algn="l"/>
            <a:r>
              <a:rPr lang="el-GR" sz="1800" u="sng" dirty="0">
                <a:solidFill>
                  <a:schemeClr val="tx1"/>
                </a:solidFill>
              </a:rPr>
              <a:t>ΣΧΟΛΙΚΕΣ ΜΟΝΑΔΕΣ: </a:t>
            </a:r>
          </a:p>
          <a:p>
            <a:pPr lvl="0" algn="l">
              <a:buFont typeface="Arial" pitchFamily="34" charset="0"/>
              <a:buChar char="•"/>
            </a:pPr>
            <a:r>
              <a:rPr lang="el-GR" sz="1800" dirty="0">
                <a:solidFill>
                  <a:schemeClr val="tx1"/>
                </a:solidFill>
              </a:rPr>
              <a:t>   1</a:t>
            </a:r>
            <a:r>
              <a:rPr lang="el-GR" sz="1800" baseline="30000" dirty="0">
                <a:solidFill>
                  <a:schemeClr val="tx1"/>
                </a:solidFill>
              </a:rPr>
              <a:t>ο</a:t>
            </a:r>
            <a:r>
              <a:rPr lang="el-GR" sz="1800" dirty="0">
                <a:solidFill>
                  <a:schemeClr val="tx1"/>
                </a:solidFill>
              </a:rPr>
              <a:t> ΓΥΜΝΑΣΙΟ ΑΓ.ΔΗΜΗΤΡΙΟΥ  </a:t>
            </a:r>
          </a:p>
          <a:p>
            <a:pPr lvl="0" algn="l">
              <a:buFont typeface="Arial" pitchFamily="34" charset="0"/>
              <a:buChar char="•"/>
            </a:pPr>
            <a:r>
              <a:rPr lang="el-GR" sz="1800" dirty="0">
                <a:solidFill>
                  <a:schemeClr val="tx1"/>
                </a:solidFill>
              </a:rPr>
              <a:t>   2</a:t>
            </a:r>
            <a:r>
              <a:rPr lang="el-GR" sz="1800" baseline="30000" dirty="0">
                <a:solidFill>
                  <a:schemeClr val="tx1"/>
                </a:solidFill>
              </a:rPr>
              <a:t>ο </a:t>
            </a:r>
            <a:r>
              <a:rPr lang="el-GR" sz="1800" dirty="0">
                <a:solidFill>
                  <a:schemeClr val="tx1"/>
                </a:solidFill>
              </a:rPr>
              <a:t>ΓΥΜΝΑΣΙΟ ΑΓ.ΔΗΜΗΤΡΙΟΥ </a:t>
            </a:r>
          </a:p>
          <a:p>
            <a:pPr lvl="0" algn="l">
              <a:buFont typeface="Arial" pitchFamily="34" charset="0"/>
              <a:buChar char="•"/>
            </a:pPr>
            <a:r>
              <a:rPr lang="el-GR" sz="1800" dirty="0">
                <a:solidFill>
                  <a:schemeClr val="tx1"/>
                </a:solidFill>
              </a:rPr>
              <a:t>   3</a:t>
            </a:r>
            <a:r>
              <a:rPr lang="el-GR" sz="1800" baseline="30000" dirty="0">
                <a:solidFill>
                  <a:schemeClr val="tx1"/>
                </a:solidFill>
              </a:rPr>
              <a:t>ο</a:t>
            </a:r>
            <a:r>
              <a:rPr lang="el-GR" sz="1800" dirty="0">
                <a:solidFill>
                  <a:schemeClr val="tx1"/>
                </a:solidFill>
              </a:rPr>
              <a:t> ΓΥΜΝΑΣΙΟ ΑΓ.ΔΗΜΗΤΡΙΟΥ </a:t>
            </a:r>
          </a:p>
          <a:p>
            <a:pPr lvl="0" algn="l">
              <a:buFont typeface="Arial" pitchFamily="34" charset="0"/>
              <a:buChar char="•"/>
            </a:pPr>
            <a:r>
              <a:rPr lang="el-GR" sz="1800" dirty="0">
                <a:solidFill>
                  <a:schemeClr val="tx1"/>
                </a:solidFill>
              </a:rPr>
              <a:t>   5</a:t>
            </a:r>
            <a:r>
              <a:rPr lang="el-GR" sz="1800" baseline="30000" dirty="0">
                <a:solidFill>
                  <a:schemeClr val="tx1"/>
                </a:solidFill>
              </a:rPr>
              <a:t>ο</a:t>
            </a:r>
            <a:r>
              <a:rPr lang="el-GR" sz="1800" dirty="0">
                <a:solidFill>
                  <a:schemeClr val="tx1"/>
                </a:solidFill>
              </a:rPr>
              <a:t> ΓΥΜΝΑΣΙΟ ΑΓ.ΔΗΜΗΤΡΙΟΥ </a:t>
            </a:r>
          </a:p>
          <a:p>
            <a:pPr lvl="0" algn="l">
              <a:buFont typeface="Arial" pitchFamily="34" charset="0"/>
              <a:buChar char="•"/>
            </a:pPr>
            <a:r>
              <a:rPr lang="el-GR" sz="1800" dirty="0">
                <a:solidFill>
                  <a:schemeClr val="tx1"/>
                </a:solidFill>
              </a:rPr>
              <a:t>   1</a:t>
            </a:r>
            <a:r>
              <a:rPr lang="el-GR" sz="1800" baseline="30000" dirty="0">
                <a:solidFill>
                  <a:schemeClr val="tx1"/>
                </a:solidFill>
              </a:rPr>
              <a:t>ο</a:t>
            </a:r>
            <a:r>
              <a:rPr lang="el-GR" sz="1800" dirty="0">
                <a:solidFill>
                  <a:schemeClr val="tx1"/>
                </a:solidFill>
              </a:rPr>
              <a:t> ΓΕΛ ΑΓ.ΔΗΜΗΤΡΙΟΥ</a:t>
            </a:r>
          </a:p>
          <a:p>
            <a:pPr lvl="0" algn="l"/>
            <a:endParaRPr lang="el-GR" sz="1800" dirty="0">
              <a:solidFill>
                <a:schemeClr val="tx1"/>
              </a:solidFill>
            </a:endParaRPr>
          </a:p>
          <a:p>
            <a:pPr algn="l"/>
            <a:r>
              <a:rPr lang="el-GR" sz="1800" dirty="0">
                <a:solidFill>
                  <a:schemeClr val="tx1"/>
                </a:solidFill>
              </a:rPr>
              <a:t>ΨΥΧΟΛΟΓΟΣ (ΠΕ23) : ΕΥΑΓΓΕΛΑΤΟΥ ΠΑΝΩΡΑΙΑ</a:t>
            </a:r>
          </a:p>
          <a:p>
            <a:pPr algn="l"/>
            <a:r>
              <a:rPr lang="el-GR" sz="1800" dirty="0">
                <a:solidFill>
                  <a:schemeClr val="tx1"/>
                </a:solidFill>
              </a:rPr>
              <a:t>ΚΟΙΝΩΝΙΚΗ ΛΕΙΤΟΥΡΓΟΣ (ΠΕ30): ΝΟΥΛΑ ΚΩΝΣΤΑΝΤΙΝΑ</a:t>
            </a:r>
          </a:p>
          <a:p>
            <a:pPr lvl="0" algn="l"/>
            <a:endParaRPr lang="el-GR" sz="1400" dirty="0">
              <a:solidFill>
                <a:schemeClr val="tx1"/>
              </a:solidFill>
            </a:endParaRPr>
          </a:p>
          <a:p>
            <a:pPr algn="l"/>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42910" y="714356"/>
            <a:ext cx="7772400" cy="1470025"/>
          </a:xfrm>
        </p:spPr>
        <p:txBody>
          <a:bodyPr>
            <a:normAutofit/>
          </a:bodyPr>
          <a:lstStyle/>
          <a:p>
            <a:r>
              <a:rPr lang="el-GR" sz="2400" b="1" dirty="0"/>
              <a:t>2</a:t>
            </a:r>
            <a:r>
              <a:rPr lang="el-GR" sz="2400" b="1" baseline="30000" dirty="0"/>
              <a:t>ο </a:t>
            </a:r>
            <a:r>
              <a:rPr lang="el-GR" sz="2400" b="1" dirty="0"/>
              <a:t>Σ.Δ.Ε.Υ.: 1</a:t>
            </a:r>
            <a:r>
              <a:rPr lang="el-GR" sz="2400" b="1" baseline="30000" dirty="0"/>
              <a:t>ο</a:t>
            </a:r>
            <a:r>
              <a:rPr lang="el-GR" sz="2400" b="1" dirty="0"/>
              <a:t> ΕΙΔΙΚΟ Δ.Σ. ΑΓ.ΔΗΜΗΤΡΙΟΥ</a:t>
            </a:r>
            <a:br>
              <a:rPr lang="el-GR" dirty="0"/>
            </a:br>
            <a:endParaRPr lang="el-GR" dirty="0"/>
          </a:p>
        </p:txBody>
      </p:sp>
      <p:sp>
        <p:nvSpPr>
          <p:cNvPr id="3" name="2 - Υπότιτλος"/>
          <p:cNvSpPr>
            <a:spLocks noGrp="1"/>
          </p:cNvSpPr>
          <p:nvPr>
            <p:ph type="subTitle" idx="1"/>
          </p:nvPr>
        </p:nvSpPr>
        <p:spPr>
          <a:xfrm>
            <a:off x="928662" y="2000240"/>
            <a:ext cx="7000924" cy="3638560"/>
          </a:xfrm>
        </p:spPr>
        <p:txBody>
          <a:bodyPr>
            <a:normAutofit/>
          </a:bodyPr>
          <a:lstStyle/>
          <a:p>
            <a:pPr algn="l"/>
            <a:r>
              <a:rPr lang="el-GR" sz="1800" u="sng" dirty="0">
                <a:solidFill>
                  <a:schemeClr val="tx1"/>
                </a:solidFill>
              </a:rPr>
              <a:t>ΣΧΟΛΙΚΕΣ ΜΟΝΑΔΕΣ: </a:t>
            </a:r>
          </a:p>
          <a:p>
            <a:pPr lvl="0" algn="l">
              <a:buFont typeface="Arial" pitchFamily="34" charset="0"/>
              <a:buChar char="•"/>
            </a:pPr>
            <a:r>
              <a:rPr lang="el-GR" sz="1800" dirty="0">
                <a:solidFill>
                  <a:schemeClr val="tx1"/>
                </a:solidFill>
              </a:rPr>
              <a:t>   6</a:t>
            </a:r>
            <a:r>
              <a:rPr lang="el-GR" sz="1800" baseline="30000" dirty="0">
                <a:solidFill>
                  <a:schemeClr val="tx1"/>
                </a:solidFill>
              </a:rPr>
              <a:t>ο</a:t>
            </a:r>
            <a:r>
              <a:rPr lang="el-GR" sz="1800" dirty="0">
                <a:solidFill>
                  <a:schemeClr val="tx1"/>
                </a:solidFill>
              </a:rPr>
              <a:t> ΝΗΠΙΑΓΩΓΕΙΟ Π.ΦΑΛΗΡΟΥ</a:t>
            </a:r>
          </a:p>
          <a:p>
            <a:pPr lvl="0" algn="l">
              <a:buFont typeface="Arial" pitchFamily="34" charset="0"/>
              <a:buChar char="•"/>
            </a:pPr>
            <a:r>
              <a:rPr lang="el-GR" sz="1800" dirty="0">
                <a:solidFill>
                  <a:schemeClr val="tx1"/>
                </a:solidFill>
              </a:rPr>
              <a:t>   20</a:t>
            </a:r>
            <a:r>
              <a:rPr lang="el-GR" sz="1800" baseline="30000" dirty="0">
                <a:solidFill>
                  <a:schemeClr val="tx1"/>
                </a:solidFill>
              </a:rPr>
              <a:t>ο</a:t>
            </a:r>
            <a:r>
              <a:rPr lang="el-GR" sz="1800" dirty="0">
                <a:solidFill>
                  <a:schemeClr val="tx1"/>
                </a:solidFill>
              </a:rPr>
              <a:t> Δ.Σ. ΑΓ.ΔΗΜΗΤΡΙΟΥ</a:t>
            </a:r>
          </a:p>
          <a:p>
            <a:pPr lvl="0" algn="l">
              <a:buFont typeface="Arial" pitchFamily="34" charset="0"/>
              <a:buChar char="•"/>
            </a:pPr>
            <a:r>
              <a:rPr lang="el-GR" sz="1800" dirty="0">
                <a:solidFill>
                  <a:schemeClr val="tx1"/>
                </a:solidFill>
              </a:rPr>
              <a:t>   6</a:t>
            </a:r>
            <a:r>
              <a:rPr lang="el-GR" sz="1800" baseline="30000" dirty="0">
                <a:solidFill>
                  <a:schemeClr val="tx1"/>
                </a:solidFill>
              </a:rPr>
              <a:t>ο</a:t>
            </a:r>
            <a:r>
              <a:rPr lang="el-GR" sz="1800" dirty="0">
                <a:solidFill>
                  <a:schemeClr val="tx1"/>
                </a:solidFill>
              </a:rPr>
              <a:t> Δ.Σ. ΑΓ.ΔΗΜΗΤΡΙΟΥ</a:t>
            </a:r>
          </a:p>
          <a:p>
            <a:pPr lvl="0" algn="l">
              <a:buFont typeface="Arial" pitchFamily="34" charset="0"/>
              <a:buChar char="•"/>
            </a:pPr>
            <a:r>
              <a:rPr lang="el-GR" sz="1800" dirty="0">
                <a:solidFill>
                  <a:schemeClr val="tx1"/>
                </a:solidFill>
              </a:rPr>
              <a:t>   5</a:t>
            </a:r>
            <a:r>
              <a:rPr lang="el-GR" sz="1800" baseline="30000" dirty="0">
                <a:solidFill>
                  <a:schemeClr val="tx1"/>
                </a:solidFill>
              </a:rPr>
              <a:t>ο</a:t>
            </a:r>
            <a:r>
              <a:rPr lang="el-GR" sz="1800" dirty="0">
                <a:solidFill>
                  <a:schemeClr val="tx1"/>
                </a:solidFill>
              </a:rPr>
              <a:t> Δ.Σ. ΑΓ.ΔΗΜΗΤΡΙΟΥ</a:t>
            </a:r>
          </a:p>
          <a:p>
            <a:pPr lvl="0" algn="l">
              <a:buFont typeface="Arial" pitchFamily="34" charset="0"/>
              <a:buChar char="•"/>
            </a:pPr>
            <a:r>
              <a:rPr lang="el-GR" sz="1800" dirty="0">
                <a:solidFill>
                  <a:schemeClr val="tx1"/>
                </a:solidFill>
              </a:rPr>
              <a:t>   12</a:t>
            </a:r>
            <a:r>
              <a:rPr lang="el-GR" sz="1800" baseline="30000" dirty="0">
                <a:solidFill>
                  <a:schemeClr val="tx1"/>
                </a:solidFill>
              </a:rPr>
              <a:t>ο</a:t>
            </a:r>
            <a:r>
              <a:rPr lang="el-GR" sz="1800" dirty="0">
                <a:solidFill>
                  <a:schemeClr val="tx1"/>
                </a:solidFill>
              </a:rPr>
              <a:t> Δ.Σ. ΑΓ.ΔΗΜΗΤΡΙΟΥ</a:t>
            </a:r>
          </a:p>
          <a:p>
            <a:pPr lvl="0" algn="l"/>
            <a:endParaRPr lang="el-GR" sz="1800" dirty="0">
              <a:solidFill>
                <a:schemeClr val="tx1"/>
              </a:solidFill>
            </a:endParaRPr>
          </a:p>
          <a:p>
            <a:pPr algn="l"/>
            <a:r>
              <a:rPr lang="el-GR" sz="1800" dirty="0">
                <a:solidFill>
                  <a:schemeClr val="tx1"/>
                </a:solidFill>
              </a:rPr>
              <a:t>ΨΥΧΟΛΟΓΟΣ (ΠΕ23): ΤΣΙΩΡΑ ΑΛΕΞΑΝΔΡΑ</a:t>
            </a:r>
          </a:p>
          <a:p>
            <a:pPr algn="l"/>
            <a:r>
              <a:rPr lang="el-GR" sz="1800" dirty="0">
                <a:solidFill>
                  <a:schemeClr val="tx1"/>
                </a:solidFill>
              </a:rPr>
              <a:t>ΚΟΙΝΩΝΙΚΗ ΛΕΙΤΟΥΡΓΟΣ (ΠΕ30): ΧΑΝΟΥΣΗ ΗΛΕΚΤΡΑ</a:t>
            </a:r>
          </a:p>
          <a:p>
            <a:endParaRPr lang="el-GR"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71472" y="714356"/>
            <a:ext cx="7772400" cy="1470025"/>
          </a:xfrm>
        </p:spPr>
        <p:txBody>
          <a:bodyPr>
            <a:normAutofit fontScale="90000"/>
          </a:bodyPr>
          <a:lstStyle/>
          <a:p>
            <a:r>
              <a:rPr lang="el-GR" sz="2700" b="1" dirty="0"/>
              <a:t>3</a:t>
            </a:r>
            <a:r>
              <a:rPr lang="el-GR" sz="2700" b="1" baseline="30000" dirty="0"/>
              <a:t>ο</a:t>
            </a:r>
            <a:r>
              <a:rPr lang="el-GR" sz="2700" b="1" dirty="0"/>
              <a:t> Σ.Δ.Ε.Υ.: ΕΙΔΙΚΟ Δ.Σ. ΚΩΦΩΝ &amp; ΒΑΡΗΚΟΩΝ ΑΡΓΥΡΟΥΠΟΛΗΣ</a:t>
            </a:r>
            <a:br>
              <a:rPr lang="el-GR" dirty="0"/>
            </a:br>
            <a:endParaRPr lang="el-GR" dirty="0"/>
          </a:p>
        </p:txBody>
      </p:sp>
      <p:sp>
        <p:nvSpPr>
          <p:cNvPr id="3" name="2 - Υπότιτλος"/>
          <p:cNvSpPr>
            <a:spLocks noGrp="1"/>
          </p:cNvSpPr>
          <p:nvPr>
            <p:ph type="subTitle" idx="1"/>
          </p:nvPr>
        </p:nvSpPr>
        <p:spPr>
          <a:xfrm>
            <a:off x="857224" y="2071678"/>
            <a:ext cx="6900866" cy="3714776"/>
          </a:xfrm>
        </p:spPr>
        <p:txBody>
          <a:bodyPr>
            <a:normAutofit/>
          </a:bodyPr>
          <a:lstStyle/>
          <a:p>
            <a:pPr algn="l"/>
            <a:r>
              <a:rPr lang="el-GR" sz="1800" u="sng" dirty="0">
                <a:solidFill>
                  <a:schemeClr val="tx1"/>
                </a:solidFill>
              </a:rPr>
              <a:t>ΣΧΟΛΙΚΕΣ ΜΟΝΑΔΕΣ:</a:t>
            </a:r>
          </a:p>
          <a:p>
            <a:pPr lvl="0" algn="l">
              <a:buFont typeface="Arial" pitchFamily="34" charset="0"/>
              <a:buChar char="•"/>
            </a:pPr>
            <a:r>
              <a:rPr lang="el-GR" sz="1800" dirty="0">
                <a:solidFill>
                  <a:schemeClr val="tx1"/>
                </a:solidFill>
              </a:rPr>
              <a:t>   2</a:t>
            </a:r>
            <a:r>
              <a:rPr lang="el-GR" sz="1800" baseline="30000" dirty="0">
                <a:solidFill>
                  <a:schemeClr val="tx1"/>
                </a:solidFill>
              </a:rPr>
              <a:t>ο</a:t>
            </a:r>
            <a:r>
              <a:rPr lang="el-GR" sz="1800" dirty="0">
                <a:solidFill>
                  <a:schemeClr val="tx1"/>
                </a:solidFill>
              </a:rPr>
              <a:t> Δ.Σ. ΑΡΓΥΡΟΥΠΟΛΗΣ</a:t>
            </a:r>
          </a:p>
          <a:p>
            <a:pPr lvl="0" algn="l">
              <a:buFont typeface="Arial" pitchFamily="34" charset="0"/>
              <a:buChar char="•"/>
            </a:pPr>
            <a:r>
              <a:rPr lang="el-GR" sz="1800" dirty="0">
                <a:solidFill>
                  <a:schemeClr val="tx1"/>
                </a:solidFill>
              </a:rPr>
              <a:t>   3</a:t>
            </a:r>
            <a:r>
              <a:rPr lang="el-GR" sz="1800" baseline="30000" dirty="0">
                <a:solidFill>
                  <a:schemeClr val="tx1"/>
                </a:solidFill>
              </a:rPr>
              <a:t>ο</a:t>
            </a:r>
            <a:r>
              <a:rPr lang="el-GR" sz="1800" dirty="0">
                <a:solidFill>
                  <a:schemeClr val="tx1"/>
                </a:solidFill>
              </a:rPr>
              <a:t> Δ.Σ. ΑΡΓΥΡΟΥΠΟΛΗΣ</a:t>
            </a:r>
          </a:p>
          <a:p>
            <a:pPr lvl="0" algn="l">
              <a:buFont typeface="Arial" pitchFamily="34" charset="0"/>
              <a:buChar char="•"/>
            </a:pPr>
            <a:r>
              <a:rPr lang="el-GR" sz="1800" dirty="0">
                <a:solidFill>
                  <a:schemeClr val="tx1"/>
                </a:solidFill>
              </a:rPr>
              <a:t>   4</a:t>
            </a:r>
            <a:r>
              <a:rPr lang="el-GR" sz="1800" baseline="30000" dirty="0">
                <a:solidFill>
                  <a:schemeClr val="tx1"/>
                </a:solidFill>
              </a:rPr>
              <a:t>ο</a:t>
            </a:r>
            <a:r>
              <a:rPr lang="el-GR" sz="1800" dirty="0">
                <a:solidFill>
                  <a:schemeClr val="tx1"/>
                </a:solidFill>
              </a:rPr>
              <a:t> Δ.Σ. ΑΡΓΥΡΟΥΠΟΛΗΣ</a:t>
            </a:r>
          </a:p>
          <a:p>
            <a:pPr lvl="0" algn="l">
              <a:buFont typeface="Arial" pitchFamily="34" charset="0"/>
              <a:buChar char="•"/>
            </a:pPr>
            <a:r>
              <a:rPr lang="el-GR" sz="1800" dirty="0">
                <a:solidFill>
                  <a:schemeClr val="tx1"/>
                </a:solidFill>
              </a:rPr>
              <a:t>   5</a:t>
            </a:r>
            <a:r>
              <a:rPr lang="el-GR" sz="1800" baseline="30000" dirty="0">
                <a:solidFill>
                  <a:schemeClr val="tx1"/>
                </a:solidFill>
              </a:rPr>
              <a:t>ο</a:t>
            </a:r>
            <a:r>
              <a:rPr lang="el-GR" sz="1800" dirty="0">
                <a:solidFill>
                  <a:schemeClr val="tx1"/>
                </a:solidFill>
              </a:rPr>
              <a:t> Δ.Σ. ΑΡΓΥΡΟΥΠΟΛΗΣ</a:t>
            </a:r>
          </a:p>
          <a:p>
            <a:pPr lvl="0" algn="l">
              <a:buFont typeface="Arial" pitchFamily="34" charset="0"/>
              <a:buChar char="•"/>
            </a:pPr>
            <a:r>
              <a:rPr lang="el-GR" sz="1800" dirty="0">
                <a:solidFill>
                  <a:schemeClr val="tx1"/>
                </a:solidFill>
              </a:rPr>
              <a:t>   11</a:t>
            </a:r>
            <a:r>
              <a:rPr lang="el-GR" sz="1800" baseline="30000" dirty="0">
                <a:solidFill>
                  <a:schemeClr val="tx1"/>
                </a:solidFill>
              </a:rPr>
              <a:t>ο</a:t>
            </a:r>
            <a:r>
              <a:rPr lang="el-GR" sz="1800" dirty="0">
                <a:solidFill>
                  <a:schemeClr val="tx1"/>
                </a:solidFill>
              </a:rPr>
              <a:t> Δ.Σ. ΑΡΓΥΡΟΥΠΟΛΗΣ</a:t>
            </a:r>
          </a:p>
          <a:p>
            <a:pPr lvl="0" algn="l"/>
            <a:endParaRPr lang="el-GR" sz="1800" dirty="0">
              <a:solidFill>
                <a:schemeClr val="tx1"/>
              </a:solidFill>
            </a:endParaRPr>
          </a:p>
          <a:p>
            <a:pPr algn="l"/>
            <a:r>
              <a:rPr lang="el-GR" sz="1800" dirty="0">
                <a:solidFill>
                  <a:schemeClr val="tx1"/>
                </a:solidFill>
              </a:rPr>
              <a:t>ΨΥΧΟΛΟΓΟΣ (ΠΕ23): ΤΣΙΡΑΚΗ ΣΟΦΙΑ</a:t>
            </a:r>
          </a:p>
          <a:p>
            <a:pPr algn="l"/>
            <a:r>
              <a:rPr lang="el-GR" sz="1800" dirty="0">
                <a:solidFill>
                  <a:schemeClr val="tx1"/>
                </a:solidFill>
              </a:rPr>
              <a:t>ΚΟΙΝΩΝΙΚΗ ΛΕΙΤΟΥΡΓΟΣ (ΠΕ30):ΜΠΑΛΑΦΑ ΕΛΕΝΑ</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857232"/>
            <a:ext cx="8229600" cy="1143000"/>
          </a:xfrm>
        </p:spPr>
        <p:txBody>
          <a:bodyPr>
            <a:normAutofit fontScale="90000"/>
          </a:bodyPr>
          <a:lstStyle/>
          <a:p>
            <a:r>
              <a:rPr lang="el-GR" sz="2700" b="1" dirty="0"/>
              <a:t>4</a:t>
            </a:r>
            <a:r>
              <a:rPr lang="el-GR" sz="2700" b="1" baseline="30000" dirty="0"/>
              <a:t>ο</a:t>
            </a:r>
            <a:r>
              <a:rPr lang="el-GR" sz="2700" b="1" dirty="0"/>
              <a:t> Σ.Δ.Ε.Υ.: ΕΙΔΙΚΟ Γ/ΣΙΟ-ΛΥΚΕΙΟ ΚΩΦΩΝ &amp; ΒΑΡΗΚΟΩΝ ΑΡΓΥΡΟΥΠΟΛΗΣ</a:t>
            </a:r>
            <a:br>
              <a:rPr lang="el-GR" dirty="0"/>
            </a:br>
            <a:endParaRPr lang="el-GR" dirty="0"/>
          </a:p>
        </p:txBody>
      </p:sp>
      <p:sp>
        <p:nvSpPr>
          <p:cNvPr id="3" name="2 - Θέση περιεχομένου"/>
          <p:cNvSpPr>
            <a:spLocks noGrp="1"/>
          </p:cNvSpPr>
          <p:nvPr>
            <p:ph idx="1"/>
          </p:nvPr>
        </p:nvSpPr>
        <p:spPr>
          <a:xfrm>
            <a:off x="857224" y="2214554"/>
            <a:ext cx="7500990" cy="3840171"/>
          </a:xfrm>
        </p:spPr>
        <p:txBody>
          <a:bodyPr>
            <a:normAutofit/>
          </a:bodyPr>
          <a:lstStyle/>
          <a:p>
            <a:pPr>
              <a:buNone/>
            </a:pPr>
            <a:r>
              <a:rPr lang="el-GR" sz="1800" u="sng" dirty="0"/>
              <a:t>ΣΧΟΛΙΚΕΣ ΜΟΝΑΔΕΣ:</a:t>
            </a:r>
          </a:p>
          <a:p>
            <a:r>
              <a:rPr lang="el-GR" sz="1800" dirty="0"/>
              <a:t>2</a:t>
            </a:r>
            <a:r>
              <a:rPr lang="el-GR" sz="1800" baseline="30000" dirty="0"/>
              <a:t>ο</a:t>
            </a:r>
            <a:r>
              <a:rPr lang="el-GR" sz="1800" dirty="0"/>
              <a:t> Γ/ΣΙΟ ΑΡΓΥΡΟΥΠΟΛΗΣ</a:t>
            </a:r>
          </a:p>
          <a:p>
            <a:r>
              <a:rPr lang="el-GR" sz="1800" dirty="0"/>
              <a:t>3</a:t>
            </a:r>
            <a:r>
              <a:rPr lang="el-GR" sz="1800" baseline="30000" dirty="0"/>
              <a:t>ο</a:t>
            </a:r>
            <a:r>
              <a:rPr lang="el-GR" sz="1800" dirty="0"/>
              <a:t> Γ/ΣΙΟ ΑΡΓΥΡΟΥΠΟΛΗΣ</a:t>
            </a:r>
          </a:p>
          <a:p>
            <a:r>
              <a:rPr lang="el-GR" sz="1800" dirty="0"/>
              <a:t>3</a:t>
            </a:r>
            <a:r>
              <a:rPr lang="el-GR" sz="1800" baseline="30000" dirty="0"/>
              <a:t>ο</a:t>
            </a:r>
            <a:r>
              <a:rPr lang="el-GR" sz="1800" dirty="0"/>
              <a:t> Γ/ΣΙΟ ΑΛΙΜΟΥ</a:t>
            </a:r>
          </a:p>
          <a:p>
            <a:r>
              <a:rPr lang="el-GR" sz="1800" dirty="0"/>
              <a:t>4</a:t>
            </a:r>
            <a:r>
              <a:rPr lang="el-GR" sz="1800" baseline="30000" dirty="0"/>
              <a:t>ο</a:t>
            </a:r>
            <a:r>
              <a:rPr lang="el-GR" sz="1800" dirty="0"/>
              <a:t> Γ/ΣΙΟ ΑΛΙΜΟΥ</a:t>
            </a:r>
          </a:p>
          <a:p>
            <a:r>
              <a:rPr lang="el-GR" sz="1800" dirty="0"/>
              <a:t>5</a:t>
            </a:r>
            <a:r>
              <a:rPr lang="el-GR" sz="1800" baseline="30000" dirty="0"/>
              <a:t>ο</a:t>
            </a:r>
            <a:r>
              <a:rPr lang="el-GR" sz="1800" dirty="0"/>
              <a:t> Γ/ΣΙΟ ΑΛΙΜΟΥ</a:t>
            </a:r>
          </a:p>
          <a:p>
            <a:pPr lvl="0">
              <a:buNone/>
            </a:pPr>
            <a:endParaRPr lang="el-GR" sz="1800" dirty="0"/>
          </a:p>
          <a:p>
            <a:pPr>
              <a:buNone/>
            </a:pPr>
            <a:r>
              <a:rPr lang="el-GR" sz="1800" dirty="0"/>
              <a:t>ΨΥΧΟΛΟΓΟΣ (ΠΕ23): ΤΣΙΛΙΜΠΩΚΟΥ ΜΑΡΙΑ</a:t>
            </a:r>
          </a:p>
          <a:p>
            <a:pPr>
              <a:buNone/>
            </a:pPr>
            <a:endParaRPr lang="el-GR" sz="1800" dirty="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857232"/>
            <a:ext cx="8229600" cy="1143000"/>
          </a:xfrm>
        </p:spPr>
        <p:txBody>
          <a:bodyPr>
            <a:normAutofit fontScale="90000"/>
          </a:bodyPr>
          <a:lstStyle/>
          <a:p>
            <a:r>
              <a:rPr lang="el-GR" sz="2700" b="1" dirty="0"/>
              <a:t>5</a:t>
            </a:r>
            <a:r>
              <a:rPr lang="el-GR" sz="2700" b="1" baseline="30000" dirty="0"/>
              <a:t>ο</a:t>
            </a:r>
            <a:r>
              <a:rPr lang="el-GR" sz="2700" b="1" dirty="0"/>
              <a:t> Σ.Δ.Ε.Υ.: ΕΙΔΙΚΟ Δ.Σ. ΕΓΚΕΦΑΛΙΚΗΣ ΠΑΡΑΛΥΣΗΣ ΑΡΓΥΡΟΥΠΟΛΗΣ</a:t>
            </a:r>
            <a:br>
              <a:rPr lang="el-GR" dirty="0"/>
            </a:br>
            <a:endParaRPr lang="el-GR" dirty="0"/>
          </a:p>
        </p:txBody>
      </p:sp>
      <p:sp>
        <p:nvSpPr>
          <p:cNvPr id="3" name="2 - Θέση περιεχομένου"/>
          <p:cNvSpPr>
            <a:spLocks noGrp="1"/>
          </p:cNvSpPr>
          <p:nvPr>
            <p:ph idx="1"/>
          </p:nvPr>
        </p:nvSpPr>
        <p:spPr>
          <a:xfrm>
            <a:off x="785786" y="2143115"/>
            <a:ext cx="7572428" cy="3786215"/>
          </a:xfrm>
        </p:spPr>
        <p:txBody>
          <a:bodyPr>
            <a:normAutofit/>
          </a:bodyPr>
          <a:lstStyle/>
          <a:p>
            <a:pPr>
              <a:buNone/>
            </a:pPr>
            <a:r>
              <a:rPr lang="el-GR" sz="1800" u="sng" dirty="0"/>
              <a:t>ΣΧΟΛΙΚΕΣ ΜΟΝΑΔΕΣ:</a:t>
            </a:r>
          </a:p>
          <a:p>
            <a:r>
              <a:rPr lang="el-GR" sz="1800" dirty="0"/>
              <a:t>1</a:t>
            </a:r>
            <a:r>
              <a:rPr lang="el-GR" sz="1800" baseline="30000" dirty="0"/>
              <a:t>ο</a:t>
            </a:r>
            <a:r>
              <a:rPr lang="el-GR" sz="1800" dirty="0"/>
              <a:t> Δ.Σ. ΑΡΓΥΡΟΥΠΟΛΗΣ</a:t>
            </a:r>
          </a:p>
          <a:p>
            <a:r>
              <a:rPr lang="el-GR" sz="1800" dirty="0"/>
              <a:t>6</a:t>
            </a:r>
            <a:r>
              <a:rPr lang="el-GR" sz="1800" baseline="30000" dirty="0"/>
              <a:t>ο</a:t>
            </a:r>
            <a:r>
              <a:rPr lang="el-GR" sz="1800" dirty="0"/>
              <a:t> Δ.Σ. ΑΡΓΥΡΟΥΠΟΛΗΣ</a:t>
            </a:r>
          </a:p>
          <a:p>
            <a:r>
              <a:rPr lang="el-GR" sz="1800" dirty="0"/>
              <a:t>7</a:t>
            </a:r>
            <a:r>
              <a:rPr lang="el-GR" sz="1800" baseline="30000" dirty="0"/>
              <a:t>ο</a:t>
            </a:r>
            <a:r>
              <a:rPr lang="el-GR" sz="1800" dirty="0"/>
              <a:t> Δ.Σ. ΑΡΓΥΡΟΥΠΟΛΗΣ</a:t>
            </a:r>
          </a:p>
          <a:p>
            <a:r>
              <a:rPr lang="el-GR" sz="1800" dirty="0"/>
              <a:t>8</a:t>
            </a:r>
            <a:r>
              <a:rPr lang="el-GR" sz="1800" baseline="30000" dirty="0"/>
              <a:t>ο</a:t>
            </a:r>
            <a:r>
              <a:rPr lang="el-GR" sz="1800" dirty="0"/>
              <a:t> Δ.Σ. ΑΡΓΥΡΟΥΠΟΛΗΣ</a:t>
            </a:r>
          </a:p>
          <a:p>
            <a:r>
              <a:rPr lang="el-GR" sz="1800" dirty="0"/>
              <a:t>1</a:t>
            </a:r>
            <a:r>
              <a:rPr lang="el-GR" sz="1800" baseline="30000" dirty="0"/>
              <a:t>ο</a:t>
            </a:r>
            <a:r>
              <a:rPr lang="el-GR" sz="1800" dirty="0"/>
              <a:t> Δ.Σ. ΕΛΛΗΝΙΚΟΥ</a:t>
            </a:r>
          </a:p>
          <a:p>
            <a:pPr lvl="0">
              <a:buNone/>
            </a:pPr>
            <a:endParaRPr lang="el-GR" sz="1800" dirty="0"/>
          </a:p>
          <a:p>
            <a:pPr>
              <a:buNone/>
            </a:pPr>
            <a:r>
              <a:rPr lang="el-GR" sz="1800" dirty="0"/>
              <a:t>ΨΥΧΟΛΟΓΟΣ (ΠΕ23): ΛΑΖΑΡΙΔΟΥ ΕΛΕΝΗ</a:t>
            </a:r>
          </a:p>
          <a:p>
            <a:pPr>
              <a:buNone/>
            </a:pPr>
            <a:r>
              <a:rPr lang="el-GR" sz="1800" dirty="0"/>
              <a:t>ΚΟΙΝΩΝΙΚΗ ΛΕΙΤΟΥΡΓΟΣ (ΠΕ30): ΙΟΡΔΑΝΙΔΗΣ ΑΝΕΣΤΗΣ </a:t>
            </a:r>
          </a:p>
          <a:p>
            <a:endParaRPr lang="el-GR"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1071546"/>
            <a:ext cx="8229600" cy="725470"/>
          </a:xfrm>
        </p:spPr>
        <p:txBody>
          <a:bodyPr>
            <a:normAutofit fontScale="90000"/>
          </a:bodyPr>
          <a:lstStyle/>
          <a:p>
            <a:r>
              <a:rPr lang="el-GR" sz="2700" b="1" dirty="0"/>
              <a:t>6</a:t>
            </a:r>
            <a:r>
              <a:rPr lang="el-GR" sz="2700" b="1" baseline="30000" dirty="0"/>
              <a:t>ο</a:t>
            </a:r>
            <a:r>
              <a:rPr lang="el-GR" sz="2700" b="1" dirty="0"/>
              <a:t> ΣΔΕΥ ΕΙΔΙΚΟ Ν/Γ ΚΩΦΩΝ ΒΑΡΗΚΟΩΝ </a:t>
            </a:r>
            <a:br>
              <a:rPr lang="el-GR" dirty="0"/>
            </a:br>
            <a:endParaRPr lang="el-GR" dirty="0"/>
          </a:p>
        </p:txBody>
      </p:sp>
      <p:sp>
        <p:nvSpPr>
          <p:cNvPr id="3" name="2 - Θέση περιεχομένου"/>
          <p:cNvSpPr>
            <a:spLocks noGrp="1"/>
          </p:cNvSpPr>
          <p:nvPr>
            <p:ph idx="1"/>
          </p:nvPr>
        </p:nvSpPr>
        <p:spPr>
          <a:xfrm>
            <a:off x="857224" y="2285992"/>
            <a:ext cx="7429552" cy="3840171"/>
          </a:xfrm>
        </p:spPr>
        <p:txBody>
          <a:bodyPr/>
          <a:lstStyle/>
          <a:p>
            <a:pPr>
              <a:buNone/>
            </a:pPr>
            <a:r>
              <a:rPr lang="el-GR" sz="1800" u="sng" dirty="0"/>
              <a:t>ΣΧΟΛΙΚΕΣ ΜΟΝΑΔΕΣ:</a:t>
            </a:r>
          </a:p>
          <a:p>
            <a:r>
              <a:rPr lang="el-GR" sz="1800" dirty="0"/>
              <a:t>1</a:t>
            </a:r>
            <a:r>
              <a:rPr lang="el-GR" sz="1800" baseline="30000" dirty="0"/>
              <a:t>ο</a:t>
            </a:r>
            <a:r>
              <a:rPr lang="el-GR" sz="1800" dirty="0"/>
              <a:t> Ν/Γ ΑΡΓΥΡΟΥΠΟΛΗΣ</a:t>
            </a:r>
          </a:p>
          <a:p>
            <a:r>
              <a:rPr lang="el-GR" sz="1800" dirty="0"/>
              <a:t>1</a:t>
            </a:r>
            <a:r>
              <a:rPr lang="el-GR" sz="1800" baseline="30000" dirty="0"/>
              <a:t>ο</a:t>
            </a:r>
            <a:r>
              <a:rPr lang="el-GR" sz="1800" dirty="0"/>
              <a:t> Ν/Γ ΕΛΛΗΝΙΚΟΥ</a:t>
            </a:r>
          </a:p>
          <a:p>
            <a:r>
              <a:rPr lang="el-GR" sz="1800" dirty="0"/>
              <a:t>1 Δ/Κ ΑΛΙΜΟΥ</a:t>
            </a:r>
          </a:p>
          <a:p>
            <a:r>
              <a:rPr lang="el-GR" sz="1800" dirty="0"/>
              <a:t>9</a:t>
            </a:r>
            <a:r>
              <a:rPr lang="el-GR" sz="1800" baseline="30000" dirty="0"/>
              <a:t>ο</a:t>
            </a:r>
            <a:r>
              <a:rPr lang="el-GR" sz="1800" dirty="0"/>
              <a:t> Δ/Κ ΑΛΙΜΟΥ</a:t>
            </a:r>
          </a:p>
          <a:p>
            <a:r>
              <a:rPr lang="el-GR" sz="1800" dirty="0"/>
              <a:t>13 Δ/Κ ΑΓΙΟΥ ΔΗΜΗΤΡΙΟΥ</a:t>
            </a:r>
          </a:p>
          <a:p>
            <a:pPr>
              <a:buNone/>
            </a:pPr>
            <a:endParaRPr lang="el-GR" sz="1800" dirty="0"/>
          </a:p>
          <a:p>
            <a:pPr>
              <a:buNone/>
            </a:pPr>
            <a:r>
              <a:rPr lang="el-GR" sz="1800" dirty="0"/>
              <a:t>ΚΟΙΝΩΝΙΚΗ ΛΕΙΤΟΥΡΓΟΣ (ΠΕ30): ΜΑΚΡΗ ΜΑΡΙΑΝΘΗ</a:t>
            </a:r>
          </a:p>
          <a:p>
            <a:pPr>
              <a:buNone/>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500042"/>
            <a:ext cx="8229600" cy="928694"/>
          </a:xfrm>
        </p:spPr>
        <p:txBody>
          <a:bodyPr>
            <a:normAutofit fontScale="90000"/>
          </a:bodyPr>
          <a:lstStyle/>
          <a:p>
            <a:br>
              <a:rPr lang="el-GR" dirty="0"/>
            </a:br>
            <a:r>
              <a:rPr lang="el-GR" sz="2700" b="1" dirty="0"/>
              <a:t>7</a:t>
            </a:r>
            <a:r>
              <a:rPr lang="el-GR" sz="2700" b="1" baseline="30000" dirty="0"/>
              <a:t>ο</a:t>
            </a:r>
            <a:r>
              <a:rPr lang="el-GR" sz="2700" b="1" dirty="0"/>
              <a:t> Σ.Δ.Ε.Υ.: ΕΙΔΙΚΟ ΝΗΠΙΑΓΩΓΕΙΟ ΑΓ.ΔΗΜΗΤΡΙΟΥ</a:t>
            </a:r>
            <a:endParaRPr lang="el-GR" sz="2700" dirty="0"/>
          </a:p>
        </p:txBody>
      </p:sp>
      <p:sp>
        <p:nvSpPr>
          <p:cNvPr id="3" name="2 - Θέση περιεχομένου"/>
          <p:cNvSpPr>
            <a:spLocks noGrp="1"/>
          </p:cNvSpPr>
          <p:nvPr>
            <p:ph idx="1"/>
          </p:nvPr>
        </p:nvSpPr>
        <p:spPr>
          <a:xfrm>
            <a:off x="714348" y="2071678"/>
            <a:ext cx="7786742" cy="4054485"/>
          </a:xfrm>
        </p:spPr>
        <p:txBody>
          <a:bodyPr>
            <a:normAutofit/>
          </a:bodyPr>
          <a:lstStyle/>
          <a:p>
            <a:pPr>
              <a:buNone/>
            </a:pPr>
            <a:r>
              <a:rPr lang="el-GR" sz="1800" u="sng" dirty="0"/>
              <a:t>ΣΧΟΛΙΚΕΣ ΜΟΝΑΔΕΣ:</a:t>
            </a:r>
          </a:p>
          <a:p>
            <a:r>
              <a:rPr lang="el-GR" sz="1800" dirty="0"/>
              <a:t>1</a:t>
            </a:r>
            <a:r>
              <a:rPr lang="el-GR" sz="1800" baseline="30000" dirty="0"/>
              <a:t>ο</a:t>
            </a:r>
            <a:r>
              <a:rPr lang="el-GR" sz="1800" dirty="0"/>
              <a:t> ΝΗΠΙΑΓΩΓΕΙΟ ΑΓ.ΔΗΜΗΤΡΙΟΥ</a:t>
            </a:r>
          </a:p>
          <a:p>
            <a:r>
              <a:rPr lang="el-GR" sz="1800" dirty="0"/>
              <a:t>10</a:t>
            </a:r>
            <a:r>
              <a:rPr lang="el-GR" sz="1800" baseline="30000" dirty="0"/>
              <a:t>ο</a:t>
            </a:r>
            <a:r>
              <a:rPr lang="el-GR" sz="1800" dirty="0"/>
              <a:t> ΝΗΠΙΑΓΩΓΕΙΟ ΑΓ.ΔΗΜΗΤΡΙΟΥ</a:t>
            </a:r>
          </a:p>
          <a:p>
            <a:r>
              <a:rPr lang="el-GR" sz="1800" dirty="0"/>
              <a:t>11</a:t>
            </a:r>
            <a:r>
              <a:rPr lang="el-GR" sz="1800" baseline="30000" dirty="0"/>
              <a:t>ο</a:t>
            </a:r>
            <a:r>
              <a:rPr lang="el-GR" sz="1800" dirty="0"/>
              <a:t> Δ.Σ. ΑΓ.ΔΗΜΗΤΡΙΟΥ</a:t>
            </a:r>
          </a:p>
          <a:p>
            <a:r>
              <a:rPr lang="el-GR" sz="1800" dirty="0"/>
              <a:t>14</a:t>
            </a:r>
            <a:r>
              <a:rPr lang="el-GR" sz="1800" baseline="30000" dirty="0"/>
              <a:t>ο</a:t>
            </a:r>
            <a:r>
              <a:rPr lang="el-GR" sz="1800" dirty="0"/>
              <a:t> Δ.Σ. ΑΓ.ΔΗΜΗΤΡΙΟΥ</a:t>
            </a:r>
          </a:p>
          <a:p>
            <a:r>
              <a:rPr lang="el-GR" sz="1800" dirty="0"/>
              <a:t>17</a:t>
            </a:r>
            <a:r>
              <a:rPr lang="el-GR" sz="1800" baseline="30000" dirty="0"/>
              <a:t>ο</a:t>
            </a:r>
            <a:r>
              <a:rPr lang="el-GR" sz="1800" dirty="0"/>
              <a:t> Δ.Σ. ΑΓ.ΔΗΜΗΤΡΙΟΥ</a:t>
            </a:r>
          </a:p>
          <a:p>
            <a:pPr lvl="0">
              <a:buNone/>
            </a:pPr>
            <a:endParaRPr lang="el-GR" sz="1800" dirty="0"/>
          </a:p>
          <a:p>
            <a:pPr>
              <a:buNone/>
            </a:pPr>
            <a:r>
              <a:rPr lang="el-GR" sz="1800" dirty="0"/>
              <a:t>ΨΥΧΟΛΟΓΟΣ (ΠΕ23): ΣΟΦΙΑ ΑΝΝΑ</a:t>
            </a:r>
          </a:p>
          <a:p>
            <a:pPr>
              <a:buNone/>
            </a:pPr>
            <a:r>
              <a:rPr lang="el-GR" sz="1800" dirty="0"/>
              <a:t>ΚΟΙΝΩΝΙΚΗ ΛΕΙΤΟΥΡΓΟΣ (ΠΕ30):ΖΕΚΗ ΜΑΡΙΑΝΘΗ</a:t>
            </a:r>
          </a:p>
          <a:p>
            <a:endParaRPr lang="el-GR" sz="18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1459</TotalTime>
  <Words>2113</Words>
  <Application>Microsoft Office PowerPoint</Application>
  <PresentationFormat>Προβολή στην οθόνη (4:3)</PresentationFormat>
  <Paragraphs>200</Paragraphs>
  <Slides>29</Slides>
  <Notes>1</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29</vt:i4>
      </vt:variant>
    </vt:vector>
  </HeadingPairs>
  <TitlesOfParts>
    <vt:vector size="32" baseType="lpstr">
      <vt:lpstr>Arial</vt:lpstr>
      <vt:lpstr>Calibri</vt:lpstr>
      <vt:lpstr>Θέμα του Office</vt:lpstr>
      <vt:lpstr>2ο ΚΕΝΤΡΟ ΔΙΕΠΙΣΤΗΜΟΝΙΚΗΣ ΑΞΙΟΛΟΓΗΣΗΣ, ΣΥΜΒΟΥΛΕΥΤΙΚΗΣ ΚΑΙ ΥΠΟΣΤΗΡΙΞΗΣ  2ο ΚΕ.Δ.Α.Σ.Υ. Δ΄ ΑΘΗΝΑΣ </vt:lpstr>
      <vt:lpstr>Σ.Δ.Ε.Υ.  και Ε.Δ.Υ. αρμοδιότητας 2ου ΚΕ.Δ.Α.Σ.Υ.  Δ΄  Αθήνας </vt:lpstr>
      <vt:lpstr>1ο Σ.Δ.Ε.Υ.: ΕΝΙΑΙΟ ΕΙΔΙΚΟ ΕΠΑΓ/ΚΟ ΓΥΜΝΑΣΙΟ–ΛΥΚΕΙΟ ΑΓ.ΔΗΜΗΤΡΙΟΥ </vt:lpstr>
      <vt:lpstr>2ο Σ.Δ.Ε.Υ.: 1ο ΕΙΔΙΚΟ Δ.Σ. ΑΓ.ΔΗΜΗΤΡΙΟΥ </vt:lpstr>
      <vt:lpstr>3ο Σ.Δ.Ε.Υ.: ΕΙΔΙΚΟ Δ.Σ. ΚΩΦΩΝ &amp; ΒΑΡΗΚΟΩΝ ΑΡΓΥΡΟΥΠΟΛΗΣ </vt:lpstr>
      <vt:lpstr>4ο Σ.Δ.Ε.Υ.: ΕΙΔΙΚΟ Γ/ΣΙΟ-ΛΥΚΕΙΟ ΚΩΦΩΝ &amp; ΒΑΡΗΚΟΩΝ ΑΡΓΥΡΟΥΠΟΛΗΣ </vt:lpstr>
      <vt:lpstr>5ο Σ.Δ.Ε.Υ.: ΕΙΔΙΚΟ Δ.Σ. ΕΓΚΕΦΑΛΙΚΗΣ ΠΑΡΑΛΥΣΗΣ ΑΡΓΥΡΟΥΠΟΛΗΣ </vt:lpstr>
      <vt:lpstr>6ο ΣΔΕΥ ΕΙΔΙΚΟ Ν/Γ ΚΩΦΩΝ ΒΑΡΗΚΟΩΝ  </vt:lpstr>
      <vt:lpstr> 7ο Σ.Δ.Ε.Υ.: ΕΙΔΙΚΟ ΝΗΠΙΑΓΩΓΕΙΟ ΑΓ.ΔΗΜΗΤΡΙΟΥ</vt:lpstr>
      <vt:lpstr>9ο Σ.Δ.Ε.Υ.: 3ο Δ.Σ. ΓΛΥΦΑΔΑΣ </vt:lpstr>
      <vt:lpstr>10ο Σ.Δ.Ε.Υ.: ΕΕΕΕΚ ΑΓ.ΔΗΜΗΤΡΙΟΥ</vt:lpstr>
      <vt:lpstr>  Σύμφωνα με το άρθρο 17 του N. 4823/2021 και τον  Κανονισμό Λειτουργίας </vt:lpstr>
      <vt:lpstr>ΣΥΓΚΡΟΤΗΣΗ  Ε.Δ.Υ.</vt:lpstr>
      <vt:lpstr>Τα μέλη της Ε.Δ.Υ.  μετέχουν ισότιμα στις δραστηριότητες και τις διαδικασίες του Συλλόγου Διδασκόντων της σχολικής μονάδας    Απαλλάσσονται από εφημερίες και άλλα διοικητικά καθήκοντα που παρεμποδίζουν το έργο τους στην Ε.Δ.Υ.   </vt:lpstr>
      <vt:lpstr>Για τους ψυχολόγους και τους κοινωνικούς λειτουργούς</vt:lpstr>
      <vt:lpstr> Έργο της Ε.Δ.Υ. </vt:lpstr>
      <vt:lpstr>Η λειτουργία της Ε.Δ.Υ αποτυπώνεται σε ωρολόγιο εβδομαδιαίο πρόγραμμα,  το οποίο σχεδιάζεται με τα μέλη της Ε.Δ.Υ. σε ετήσια βάση,  και επανασχεδιάζεται κάθε τρίμηνο,  σύμφωνα με τις διαπιστωμένες ανάγκες της σχολικής μονάδας,  και τον ετήσιο προγραμματισμό της </vt:lpstr>
      <vt:lpstr>Πρωτόκολλο Ενεργειών </vt:lpstr>
      <vt:lpstr>εβδομαδιαίο ωρολόγιο πρόγραμμα σε ετήσια βάση</vt:lpstr>
      <vt:lpstr>Προγραμματισμός δράσης  συνολικός προγραμματισμός ή ανά τρίμηνο</vt:lpstr>
      <vt:lpstr>Σημαντικά</vt:lpstr>
      <vt:lpstr>Αρχείο Ατομικών φακέλων και πράξεων της Ε.Δ.Υ.</vt:lpstr>
      <vt:lpstr>Ατομικός φάκελος μαθητή/μαθήτριας</vt:lpstr>
      <vt:lpstr>Έγγραφα Ε.Δ.Υ.</vt:lpstr>
      <vt:lpstr>Στις σχολικές μονάδες με Ε.Δ.Υ. </vt:lpstr>
      <vt:lpstr>Τι να μην περιμένουμε:</vt:lpstr>
      <vt:lpstr>Κανόνες επιτυχίας</vt:lpstr>
      <vt:lpstr> </vt:lpstr>
      <vt:lpstr>Υποβάλλονται στο ΚΕ.Δ.Α.Σ.Υ. μέσω των συντονιστών Σ.Δ.Ε.Υ.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1ο Σ.Δ.Ε.Υ.: ΕΝΙΑΙΟ ΕΙΔΙΚΟ ΕΠΑΓ/ΚΟ ΓΥΜΝΑΣΙΟ–ΛΥΚΕΙΟ ΑΓ.ΔΗΜΗΤΡΙΟΥ</dc:title>
  <dc:creator>user</dc:creator>
  <cp:lastModifiedBy>User</cp:lastModifiedBy>
  <cp:revision>140</cp:revision>
  <dcterms:created xsi:type="dcterms:W3CDTF">2021-11-15T08:29:34Z</dcterms:created>
  <dcterms:modified xsi:type="dcterms:W3CDTF">2021-12-14T14:54:14Z</dcterms:modified>
</cp:coreProperties>
</file>